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5" r:id="rId4"/>
    <p:sldId id="263" r:id="rId5"/>
    <p:sldId id="259" r:id="rId6"/>
    <p:sldId id="268" r:id="rId7"/>
    <p:sldId id="266" r:id="rId8"/>
    <p:sldId id="273" r:id="rId9"/>
    <p:sldId id="270" r:id="rId10"/>
    <p:sldId id="274" r:id="rId11"/>
    <p:sldId id="261" r:id="rId12"/>
  </p:sldIdLst>
  <p:sldSz cx="12192000" cy="6858000"/>
  <p:notesSz cx="6735763" cy="9799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118C-E89E-42A5-81BF-E6161F942AF5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84925-F7EF-4893-8A71-15C28145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2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84925-F7EF-4893-8A71-15C281457B4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08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45428-01A4-866B-DB5A-436D30E6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286D8-F229-6FDF-AA61-E5732EC8C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B87931-C7A5-4CB7-4E11-FE8BEABE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7BBF29-B68D-08A8-B9C6-4C62A6EB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8A8CD-3B58-213E-7071-91FA72E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9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0412D-C77F-C809-17B3-EC98FC8E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60A42D-6FBA-A1D8-72A1-63A6D69B7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27C03-2440-28A6-E4AB-E1F80D75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F7F4B4-226B-EDF0-2C26-9AB0AF14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AF099B-3546-F86C-5262-7954B3A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45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ADC98E-D648-3C4B-93F7-97D1ACE09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076256-B40E-D0B5-C3A4-C050A5DDD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52A410-C03A-B296-4196-A0A264A8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6BED95-82E4-12DB-F994-AE33F437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381755-26B9-C9F6-82AD-45CBDF9C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8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B8A9C-B192-394D-4DF3-AE340ED2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8DDD7-FCBE-CD47-5CC3-42990BC7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75CD5-E122-CD7B-AAB5-A6B9354E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433D2-DACC-2A35-3209-B27C23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64341A-AD7A-3404-7D14-ED3DD89F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2C27D-8124-F6EC-CDB8-E2FD1E0E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17AB1D-DD40-B7A5-DFF9-692E14DD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FD173E-F214-D5DE-1210-366334CE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C09A20-761A-59D0-9062-1C9F912A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AFA8C-F17E-5590-631F-1953A0F1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1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6EA5C-02CA-6B55-6CF7-2308A0C3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C115B-F270-8647-779E-85C1ABD4E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70C755-B828-4681-68F8-040B91B73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5915AD-D193-EB3E-877A-B5218EAC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A0984E-9814-0209-82F7-BED7D5C3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418FB2-EEEE-7866-C3DC-AE938082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68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EF5A7-B405-4B67-9577-F8EC48DF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94C429-2A76-235C-EAE9-1C98F929C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8179A9-55BB-78EC-64D3-50E5C0BF0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298CF-F923-48BE-4843-917F2659F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AA777A-7CCE-0AF9-F7B1-84566A2CA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C6CEBB-3889-BF21-69BE-55D29A1C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98F1D7-E8D4-8546-5EF8-58F3D929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D265A1-5A8C-5818-DB6D-1E5F2C7E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03BCD-63D1-1DA6-040B-3015E3F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CDB79D-CE4D-C191-6814-F23C6938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0AAEB7-7497-A9CD-E384-2B25D1D4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0664B6-15BB-7690-8210-C66E2373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8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1666AB-AD5C-6A22-E154-527396DB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0A5B58-E439-E975-F7CF-728F35EE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12F479-254E-9FE4-3F45-1918A32D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666B7-40EA-13CD-2225-0D9EAAE1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CAF8F-E24D-D93E-7CE1-6065AE2F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1D1987-1CA0-3AAA-5070-1FAD128B7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6EAE75-27AE-7ED4-433F-5D363C81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B93FAC-3BEB-D2A6-E9AC-023C6A25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601B0F-3409-7E91-ADEB-F4095AE8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49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56842-60F0-DC3F-50C0-25954007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22926D-218B-CFB4-51D3-0612C023E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00A2D9-2269-0C80-2E09-25CE3DD8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291078-4233-1736-01C3-7C1EDB96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36B40D-D5A4-F35C-E256-06C2FFF6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913FFC-506C-90C4-CFE9-E2C08B1B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21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B4D4F3-9AF6-8986-E9A6-422A2C1A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9A6CAB-2DC2-8B24-7DBA-8AD32E06E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A1C264-ABD2-81C5-ABFD-C4C8A967E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0B9A3-C5E6-4836-A460-00BA441ED17D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297E85-009D-4B3B-3947-934557321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F93EDE-8206-9F99-28AB-BAB4BA08A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014EF6-C982-41C6-87F8-A29ED0CCF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&#345;&#237;jmen&#237;@cirihk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7C1EE-3119-62A5-40A6-D802D4BD0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92325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konzultační a informační místo (EKIM)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BD176B-330F-CBEC-FACF-85ABB0574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440" y="4314824"/>
            <a:ext cx="4194810" cy="1271587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konání:  05.05.2026</a:t>
            </a:r>
          </a:p>
          <a:p>
            <a:pPr algn="l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Energetika 2026 </a:t>
            </a:r>
          </a:p>
        </p:txBody>
      </p:sp>
    </p:spTree>
    <p:extLst>
      <p:ext uri="{BB962C8B-B14F-4D97-AF65-F5344CB8AC3E}">
        <p14:creationId xmlns:p14="http://schemas.microsoft.com/office/powerpoint/2010/main" val="385150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E4522-BA48-3B64-EEEB-9B3EEBF3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2413E-398E-D43C-FD32-BB99D500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nás čeká ? Co připravujeme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27C48-6A3A-1D52-7FAF-0A70D5DA3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1"/>
            <a:ext cx="10515600" cy="4482846"/>
          </a:xfrm>
        </p:spPr>
        <p:txBody>
          <a:bodyPr>
            <a:normAutofit/>
          </a:bodyPr>
          <a:lstStyle/>
          <a:p>
            <a:r>
              <a:rPr lang="cs-CZ" dirty="0"/>
              <a:t>S oslovenými starosty vstupujeme do fáze sběru a vyhodnocení dat </a:t>
            </a:r>
          </a:p>
          <a:p>
            <a:r>
              <a:rPr lang="cs-CZ" dirty="0"/>
              <a:t>Pokračujeme v akvizici v dalších obcích KHK</a:t>
            </a:r>
          </a:p>
          <a:p>
            <a:r>
              <a:rPr lang="cs-CZ" dirty="0"/>
              <a:t>Sdílení zkušeností s EU - Expertní mise</a:t>
            </a:r>
          </a:p>
          <a:p>
            <a:r>
              <a:rPr lang="cs-CZ" dirty="0"/>
              <a:t>Předběžné tržní konzultace na výběr SW pro správu </a:t>
            </a:r>
            <a:r>
              <a:rPr lang="cs-CZ" dirty="0" err="1"/>
              <a:t>EnMS</a:t>
            </a:r>
            <a:endParaRPr lang="cs-CZ" dirty="0"/>
          </a:p>
          <a:p>
            <a:r>
              <a:rPr lang="cs-CZ" dirty="0"/>
              <a:t>Účast na konferenci obci a měst ČR –URBIS</a:t>
            </a:r>
          </a:p>
          <a:p>
            <a:r>
              <a:rPr lang="cs-CZ" dirty="0"/>
              <a:t>Připravujeme specifická školení pro starosty na aktuální témata (</a:t>
            </a:r>
            <a:r>
              <a:rPr lang="cs-CZ" dirty="0" err="1"/>
              <a:t>EnMS</a:t>
            </a:r>
            <a:r>
              <a:rPr lang="cs-CZ" dirty="0"/>
              <a:t>, Energetická společenství, Dotační programy) </a:t>
            </a:r>
          </a:p>
          <a:p>
            <a:r>
              <a:rPr lang="cs-CZ" dirty="0"/>
              <a:t>Sdílení dobré praxe mezi obcemi KHK</a:t>
            </a:r>
          </a:p>
        </p:txBody>
      </p:sp>
    </p:spTree>
    <p:extLst>
      <p:ext uri="{BB962C8B-B14F-4D97-AF65-F5344CB8AC3E}">
        <p14:creationId xmlns:p14="http://schemas.microsoft.com/office/powerpoint/2010/main" val="291735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DEB58-D699-3A51-8E12-7BCDE97A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147009-D1C2-820C-5255-FAB26EDE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6" y="2779712"/>
            <a:ext cx="7072313" cy="227171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+420 720 882 173</a:t>
            </a:r>
          </a:p>
          <a:p>
            <a:pPr marL="0" indent="0">
              <a:buNone/>
            </a:pPr>
            <a:endParaRPr lang="cs-CZ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pospisil@cirihk.cz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konzultační a informační místo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443A5FA-67CA-DDD6-19AD-B3257187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9475"/>
          </a:xfrm>
        </p:spPr>
        <p:txBody>
          <a:bodyPr>
            <a:normAutofit/>
          </a:bodyPr>
          <a:lstStyle/>
          <a:p>
            <a:pPr algn="ctr"/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dirty="0"/>
            </a:br>
            <a:r>
              <a:rPr lang="cs-CZ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Petr Pospíšil</a:t>
            </a:r>
          </a:p>
        </p:txBody>
      </p:sp>
    </p:spTree>
    <p:extLst>
      <p:ext uri="{BB962C8B-B14F-4D97-AF65-F5344CB8AC3E}">
        <p14:creationId xmlns:p14="http://schemas.microsoft.com/office/powerpoint/2010/main" val="361074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F7BFA-3C7F-9FAF-655C-4D5F4C1A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3ED10-0C39-6C56-76F2-D358CDD9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Základní informace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0DE9E-0D0C-1000-197D-22C25ED8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r>
              <a:rPr lang="cs-CZ" sz="2400" dirty="0"/>
              <a:t>Energetické konzultační a informační místo Královéhradeckého kraje (</a:t>
            </a:r>
            <a:r>
              <a:rPr lang="cs-CZ" sz="2400" b="1" dirty="0"/>
              <a:t>EKIM</a:t>
            </a:r>
            <a:r>
              <a:rPr lang="cs-CZ" sz="2400" dirty="0"/>
              <a:t>)</a:t>
            </a:r>
          </a:p>
          <a:p>
            <a:r>
              <a:rPr lang="cs-CZ" sz="2400" b="1" dirty="0"/>
              <a:t>systematická odborná podpora pro obce </a:t>
            </a:r>
            <a:r>
              <a:rPr lang="cs-CZ" sz="2400" dirty="0"/>
              <a:t>1. a 2. stupně KHK </a:t>
            </a:r>
            <a:r>
              <a:rPr lang="cs-CZ" sz="2400" b="1" dirty="0"/>
              <a:t>v oblasti hospodaření s energiemi</a:t>
            </a: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dirty="0"/>
              <a:t>zajištěním  služby pověřeno </a:t>
            </a:r>
            <a:r>
              <a:rPr lang="cs-CZ" sz="2400" b="1" dirty="0"/>
              <a:t>Centrum investic, rozvoje a inovací </a:t>
            </a:r>
            <a:r>
              <a:rPr lang="cs-CZ" sz="2400" dirty="0"/>
              <a:t>(CIRI) </a:t>
            </a:r>
          </a:p>
          <a:p>
            <a:pPr lvl="1"/>
            <a:r>
              <a:rPr lang="cs-CZ" dirty="0"/>
              <a:t>příspěvková organizace KHK, zaměřená na regionální rozvoj</a:t>
            </a:r>
          </a:p>
          <a:p>
            <a:r>
              <a:rPr lang="cs-CZ" sz="2400" dirty="0"/>
              <a:t>financování zajištěno NPŽP-NPO (výzva č.15) a Královéhradeckým krajem</a:t>
            </a:r>
          </a:p>
          <a:p>
            <a:r>
              <a:rPr lang="cs-CZ" sz="2400" dirty="0"/>
              <a:t>realizace projektu 2026-2029</a:t>
            </a:r>
          </a:p>
          <a:p>
            <a:r>
              <a:rPr lang="cs-CZ" sz="2400" dirty="0"/>
              <a:t>služba je poskytována </a:t>
            </a:r>
            <a:r>
              <a:rPr lang="cs-CZ" sz="2400" b="1" dirty="0"/>
              <a:t>zdarma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8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03F08-9F1D-0C57-17AE-EA7DFC33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6D2F5-DAED-5859-75D3-C61D52A2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9D1535-A8E1-D894-CA65-01D6CE4F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74"/>
            <a:ext cx="12192000" cy="67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55B1D-7C99-02DF-9BF0-87468736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7CD07-0A23-E750-8834-D7B5551E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Tým EKIM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23994-27FC-0ECF-2EC3-3B13D103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882"/>
            <a:ext cx="10515600" cy="4633913"/>
          </a:xfrm>
        </p:spPr>
        <p:txBody>
          <a:bodyPr>
            <a:normAutofit/>
          </a:bodyPr>
          <a:lstStyle/>
          <a:p>
            <a:r>
              <a:rPr lang="cs-CZ" dirty="0"/>
              <a:t>10 sdílených energetických manažerů – každý své území</a:t>
            </a:r>
          </a:p>
          <a:p>
            <a:pPr lvl="1"/>
            <a:r>
              <a:rPr lang="cs-CZ" sz="2800" dirty="0"/>
              <a:t>zástupci MAS, energetičtí specialisté, projektanti</a:t>
            </a:r>
            <a:endParaRPr lang="cs-CZ" dirty="0"/>
          </a:p>
          <a:p>
            <a:r>
              <a:rPr lang="cs-CZ" dirty="0"/>
              <a:t>Požadované školení pro SEM (NPŽP)</a:t>
            </a:r>
          </a:p>
          <a:p>
            <a:pPr lvl="1"/>
            <a:r>
              <a:rPr lang="cs-CZ" dirty="0"/>
              <a:t>Více než 600 hodin školení s odborníky (legislativa, OZE, financování a dotační výzvy, EPC, komunální </a:t>
            </a:r>
          </a:p>
          <a:p>
            <a:r>
              <a:rPr lang="cs-CZ" dirty="0"/>
              <a:t>Interní školení na vybraná témata</a:t>
            </a:r>
          </a:p>
          <a:p>
            <a:pPr lvl="1"/>
            <a:r>
              <a:rPr lang="cs-CZ" dirty="0"/>
              <a:t> celkem 12 témat (PENB, Zákon 406, Komunitní energetika, Karta budov,  projekty EPC, </a:t>
            </a:r>
            <a:r>
              <a:rPr lang="cs-CZ" dirty="0" err="1"/>
              <a:t>EnMS</a:t>
            </a:r>
            <a:r>
              <a:rPr lang="cs-CZ" dirty="0"/>
              <a:t>, ….)</a:t>
            </a:r>
          </a:p>
          <a:p>
            <a:r>
              <a:rPr lang="cs-CZ" dirty="0"/>
              <a:t>Sdílení zkušeností mezi členy týmů</a:t>
            </a:r>
          </a:p>
        </p:txBody>
      </p:sp>
    </p:spTree>
    <p:extLst>
      <p:ext uri="{BB962C8B-B14F-4D97-AF65-F5344CB8AC3E}">
        <p14:creationId xmlns:p14="http://schemas.microsoft.com/office/powerpoint/2010/main" val="3228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5BF7C-94B4-7844-872D-DBEF4E6F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Akviziční činnost EKIMU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6ACDA-8345-627A-BCA1-1DFEFB29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74"/>
            <a:ext cx="10515600" cy="473478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Informační a propagační aktivity (Grafika, Prezentace EKIM, webové stránky)</a:t>
            </a:r>
          </a:p>
          <a:p>
            <a:r>
              <a:rPr lang="cs-CZ" dirty="0"/>
              <a:t>Dopis ke starostům obcí KHK s informací o zahájení činnosti EKIM</a:t>
            </a:r>
          </a:p>
          <a:p>
            <a:pPr lvl="1"/>
            <a:r>
              <a:rPr lang="cs-CZ" dirty="0"/>
              <a:t>Vyplněný dotazník zaslalo 27 resp. 21 obcí</a:t>
            </a:r>
          </a:p>
          <a:p>
            <a:r>
              <a:rPr lang="cs-CZ" dirty="0"/>
              <a:t>Dopis představitelům MAS působícím v KHK</a:t>
            </a:r>
          </a:p>
          <a:p>
            <a:r>
              <a:rPr lang="cs-CZ" dirty="0"/>
              <a:t>Osobní návštěvy SEM v MAS</a:t>
            </a:r>
          </a:p>
          <a:p>
            <a:pPr lvl="1"/>
            <a:r>
              <a:rPr lang="cs-CZ" dirty="0"/>
              <a:t>Nastavení spolupráce</a:t>
            </a:r>
          </a:p>
          <a:p>
            <a:pPr lvl="1"/>
            <a:r>
              <a:rPr lang="cs-CZ" dirty="0"/>
              <a:t>Doporučení pro EKIM</a:t>
            </a:r>
          </a:p>
          <a:p>
            <a:pPr lvl="1"/>
            <a:r>
              <a:rPr lang="cs-CZ" dirty="0"/>
              <a:t>Sdílení zkušeností, edukace v oblasti energetiky</a:t>
            </a:r>
          </a:p>
          <a:p>
            <a:r>
              <a:rPr lang="cs-CZ" dirty="0"/>
              <a:t>Oslovení obcí v rámci setkání mikroregionů KHK</a:t>
            </a:r>
          </a:p>
          <a:p>
            <a:r>
              <a:rPr lang="cs-CZ" dirty="0"/>
              <a:t>Prezentace EKIM na RSK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98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CC68E-2351-72E9-84D4-144B8E9C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0DD28-31D0-DA03-011A-EB601946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268"/>
            <a:ext cx="10515600" cy="117792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projektu - fáze spolupráce s obcemi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A4A47-11C9-FAA7-79AA-9A9CA62A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51"/>
            <a:ext cx="10515600" cy="253517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8EE18A-558D-8200-8414-82EAD598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98" y="2521459"/>
            <a:ext cx="10083137" cy="24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F0AF6-E42F-DF7F-17A9-CF495AD1D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F235F-A302-754F-153A-3083131A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 v obcích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F3494-10BD-622B-7479-637AA3F0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078225"/>
          </a:xfrm>
        </p:spPr>
        <p:txBody>
          <a:bodyPr>
            <a:normAutofit/>
          </a:bodyPr>
          <a:lstStyle/>
          <a:p>
            <a:r>
              <a:rPr lang="cs-CZ" dirty="0"/>
              <a:t>Již více než 115 úvodních konzultací v obcích KHK (437+15 ORP)</a:t>
            </a:r>
          </a:p>
          <a:p>
            <a:r>
              <a:rPr lang="cs-CZ" dirty="0"/>
              <a:t>Oslovujeme malé obce</a:t>
            </a:r>
          </a:p>
          <a:p>
            <a:pPr lvl="1"/>
            <a:r>
              <a:rPr lang="cs-CZ" dirty="0"/>
              <a:t>Pšánky, Běleč n/O, Vlkov, Nový Ples, Sobčice, Dobré, Radostov, Lovčice, </a:t>
            </a:r>
          </a:p>
          <a:p>
            <a:pPr lvl="1"/>
            <a:r>
              <a:rPr lang="cs-CZ" dirty="0"/>
              <a:t>Vojice – Podhorní Újezd, Doubravice, Kuks, Butoves, </a:t>
            </a:r>
            <a:r>
              <a:rPr lang="cs-CZ" dirty="0" err="1"/>
              <a:t>Jasená</a:t>
            </a:r>
            <a:r>
              <a:rPr lang="cs-CZ" dirty="0"/>
              <a:t>, Skalice,……</a:t>
            </a:r>
          </a:p>
          <a:p>
            <a:r>
              <a:rPr lang="cs-CZ" dirty="0"/>
              <a:t>Oslovujeme velké obce a města</a:t>
            </a:r>
          </a:p>
          <a:p>
            <a:pPr lvl="1"/>
            <a:r>
              <a:rPr lang="cs-CZ" dirty="0"/>
              <a:t>Police n/M, Třebechovice pod/O, Kopidlno, Stárkov, Malé Svatoňovice, </a:t>
            </a:r>
          </a:p>
          <a:p>
            <a:pPr lvl="1"/>
            <a:r>
              <a:rPr lang="cs-CZ" dirty="0"/>
              <a:t>Hronov, Miletín, Solnice, Smiřice, Mostek, Rokytnice v O. h., Teplice n/M</a:t>
            </a:r>
          </a:p>
          <a:p>
            <a:pPr lvl="1"/>
            <a:r>
              <a:rPr lang="cs-CZ" dirty="0"/>
              <a:t>Rudník, Meziměstí,	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5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301CC-4E20-D9C1-3D63-96D5BC765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71C9C-7635-99D9-8215-00866A72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12FB1-835B-403D-EA1D-2166077E3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37"/>
            <a:ext cx="10515600" cy="4753421"/>
          </a:xfrm>
        </p:spPr>
        <p:txBody>
          <a:bodyPr>
            <a:normAutofit fontScale="92500"/>
          </a:bodyPr>
          <a:lstStyle/>
          <a:p>
            <a:r>
              <a:rPr lang="cs-CZ" dirty="0"/>
              <a:t>Potřeby každé obce a přístup k energetice jsou naprosto individualní.</a:t>
            </a:r>
          </a:p>
          <a:p>
            <a:pPr lvl="1"/>
            <a:r>
              <a:rPr lang="cs-CZ" dirty="0"/>
              <a:t>Velikost obce, resp. kapacitní možnosti neuvolněného starosty na jedné straně a městský úřad s energetikem nebo jiným jmenovaným pracovníkem pro potřeby hospodaření s energiemi na druhé straně</a:t>
            </a:r>
          </a:p>
          <a:p>
            <a:pPr lvl="1"/>
            <a:r>
              <a:rPr lang="cs-CZ" dirty="0"/>
              <a:t>Osobnost starosty – jsou proaktivní lídři malých i velkých obcí s mimořádnými znalostmi z oblasti hospodaření s energiemi</a:t>
            </a:r>
          </a:p>
          <a:p>
            <a:pPr lvl="1"/>
            <a:r>
              <a:rPr lang="cs-CZ" dirty="0"/>
              <a:t>Obce, které se rychle zorientovaly v dotačních příležitostech a udělaly důležité kroky ke zlepšení  energetické soběstačnosti</a:t>
            </a:r>
          </a:p>
          <a:p>
            <a:pPr lvl="1"/>
            <a:r>
              <a:rPr lang="cs-CZ" dirty="0"/>
              <a:t>Obce, které jsou zatíženy negativními vlivy především z minulosti (nedostatek pracovních míst, úbytek obyvatel, neudržovaný bytový fond v majetku obce, ….)</a:t>
            </a:r>
          </a:p>
          <a:p>
            <a:r>
              <a:rPr lang="cs-CZ" dirty="0"/>
              <a:t>Specifika obcí plně respektujeme</a:t>
            </a:r>
          </a:p>
          <a:p>
            <a:pPr lvl="1"/>
            <a:r>
              <a:rPr lang="cs-CZ" b="1" dirty="0"/>
              <a:t>Bez ohledu na velikost obce, vždy hledáme to nejvýhodnější řešení.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2ABB8-6CDC-8316-57BE-A24A7FD2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B208F-10C8-FCE6-659E-2866814D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starosty zajímá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76539-41E5-BA16-25AC-0EF95B94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1"/>
            <a:ext cx="10515600" cy="4482846"/>
          </a:xfrm>
        </p:spPr>
        <p:txBody>
          <a:bodyPr>
            <a:normAutofit/>
          </a:bodyPr>
          <a:lstStyle/>
          <a:p>
            <a:r>
              <a:rPr lang="cs-CZ" dirty="0"/>
              <a:t>pomoc při řešení konkrétního problému z oblasti energetiky (výměna kotle, větrná elektrárna, zateplení školy, využitelnost FVE – minimalizace přetoků,…) </a:t>
            </a:r>
          </a:p>
          <a:p>
            <a:r>
              <a:rPr lang="cs-CZ" dirty="0"/>
              <a:t>kontrola aktuálního stavu hospodaření s energiemi, příprava opatření ke zlepšení (úsporám)</a:t>
            </a:r>
          </a:p>
          <a:p>
            <a:r>
              <a:rPr lang="cs-CZ" dirty="0"/>
              <a:t>poradenství pro oblast sdílení energií, energetické společenství</a:t>
            </a:r>
          </a:p>
          <a:p>
            <a:r>
              <a:rPr lang="cs-CZ" dirty="0"/>
              <a:t>efektivní využití FVE, resp. OZE</a:t>
            </a:r>
          </a:p>
          <a:p>
            <a:r>
              <a:rPr lang="cs-CZ" dirty="0"/>
              <a:t>dotační poradenství</a:t>
            </a:r>
          </a:p>
          <a:p>
            <a:r>
              <a:rPr lang="cs-CZ" dirty="0"/>
              <a:t>příprava </a:t>
            </a:r>
            <a:r>
              <a:rPr lang="cs-CZ" dirty="0" err="1"/>
              <a:t>EnMS</a:t>
            </a:r>
            <a:r>
              <a:rPr lang="cs-CZ" dirty="0"/>
              <a:t>, zájem o SW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266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621</Words>
  <Application>Microsoft Office PowerPoint</Application>
  <PresentationFormat>Širokoúhlá obrazovka</PresentationFormat>
  <Paragraphs>75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Motiv Office</vt:lpstr>
      <vt:lpstr>       Energetické konzultační a informační místo (EKIM)</vt:lpstr>
      <vt:lpstr>Základní informace</vt:lpstr>
      <vt:lpstr>Prezentace aplikace PowerPoint</vt:lpstr>
      <vt:lpstr>Tým EKIM</vt:lpstr>
      <vt:lpstr>Akviziční činnost EKIMU</vt:lpstr>
      <vt:lpstr>Realizace projektu - fáze spolupráce s obcemi</vt:lpstr>
      <vt:lpstr>EKIM v obcích</vt:lpstr>
      <vt:lpstr>Specifika obcí</vt:lpstr>
      <vt:lpstr>Co starosty zajímá</vt:lpstr>
      <vt:lpstr>Co nás čeká ? Co připravujeme ?</vt:lpstr>
      <vt:lpstr> Děkuji za pozornost Petr Pospíšil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Janoušek Josef</dc:creator>
  <cp:lastModifiedBy>Bacovská Lenka</cp:lastModifiedBy>
  <cp:revision>46</cp:revision>
  <cp:lastPrinted>2026-05-04T05:22:56Z</cp:lastPrinted>
  <dcterms:created xsi:type="dcterms:W3CDTF">2026-01-21T13:55:23Z</dcterms:created>
  <dcterms:modified xsi:type="dcterms:W3CDTF">2026-05-04T15:39:27Z</dcterms:modified>
</cp:coreProperties>
</file>