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724" r:id="rId5"/>
  </p:sldMasterIdLst>
  <p:notesMasterIdLst>
    <p:notesMasterId r:id="rId22"/>
  </p:notesMasterIdLst>
  <p:sldIdLst>
    <p:sldId id="256" r:id="rId6"/>
    <p:sldId id="443" r:id="rId7"/>
    <p:sldId id="440" r:id="rId8"/>
    <p:sldId id="428" r:id="rId9"/>
    <p:sldId id="468" r:id="rId10"/>
    <p:sldId id="469" r:id="rId11"/>
    <p:sldId id="470" r:id="rId12"/>
    <p:sldId id="467" r:id="rId13"/>
    <p:sldId id="471" r:id="rId14"/>
    <p:sldId id="472" r:id="rId15"/>
    <p:sldId id="473" r:id="rId16"/>
    <p:sldId id="474" r:id="rId17"/>
    <p:sldId id="475" r:id="rId18"/>
    <p:sldId id="476" r:id="rId19"/>
    <p:sldId id="477" r:id="rId20"/>
    <p:sldId id="321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mavý vzhled" id="{5D17C389-D887-DB46-BB98-F62E6D5AFF22}">
          <p14:sldIdLst>
            <p14:sldId id="256"/>
            <p14:sldId id="443"/>
            <p14:sldId id="440"/>
            <p14:sldId id="428"/>
            <p14:sldId id="468"/>
            <p14:sldId id="469"/>
            <p14:sldId id="470"/>
            <p14:sldId id="467"/>
            <p14:sldId id="471"/>
            <p14:sldId id="472"/>
            <p14:sldId id="473"/>
            <p14:sldId id="474"/>
            <p14:sldId id="475"/>
            <p14:sldId id="476"/>
            <p14:sldId id="477"/>
            <p14:sldId id="321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AA00"/>
    <a:srgbClr val="007339"/>
    <a:srgbClr val="FCF9E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řední styl 2 – zvýraznění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74C1A8A3-306A-4EB7-A6B1-4F7E0EB9C5D6}" styleName="Střední styl 3 – zvýraznění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099" autoAdjust="0"/>
    <p:restoredTop sz="90590" autoAdjust="0"/>
  </p:normalViewPr>
  <p:slideViewPr>
    <p:cSldViewPr snapToGrid="0">
      <p:cViewPr varScale="1">
        <p:scale>
          <a:sx n="109" d="100"/>
          <a:sy n="109" d="100"/>
        </p:scale>
        <p:origin x="204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85" d="100"/>
        <a:sy n="85" d="100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presProps" Target="presProp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DEE7B8BB-D9D6-467F-9994-F012167BAEAE}" type="datetimeFigureOut">
              <a:rPr lang="cs-CZ" smtClean="0"/>
              <a:pPr/>
              <a:t>04.05.2026</a:t>
            </a:fld>
            <a:endParaRPr lang="cs-CZ" dirty="0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 dirty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D658EE2B-939F-47CD-9BC5-5FD16CEF397F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52180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58EE2B-939F-47CD-9BC5-5FD16CEF397F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1357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6E76EDC7-FB78-4E0C-B601-B91F78886C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00" y="641675"/>
            <a:ext cx="3872000" cy="15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4810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mal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7003"/>
            <a:ext cx="8964000" cy="3915521"/>
          </a:xfrm>
        </p:spPr>
        <p:txBody>
          <a:bodyPr numCol="1" spcCol="360000">
            <a:normAutofit/>
          </a:bodyPr>
          <a:lstStyle>
            <a:lvl1pPr marL="360000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667C9E67-68A9-C008-6034-D232C1AF110C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34070550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ředělový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1015999"/>
            <a:ext cx="9900000" cy="2413001"/>
          </a:xfrm>
        </p:spPr>
        <p:txBody>
          <a:bodyPr anchor="b"/>
          <a:lstStyle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84000" y="3676651"/>
            <a:ext cx="9900000" cy="2413000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0801033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1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1599"/>
            <a:ext cx="9900000" cy="2160000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838500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s obrázkem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rázku 5">
            <a:extLst>
              <a:ext uri="{FF2B5EF4-FFF2-40B4-BE49-F238E27FC236}">
                <a16:creationId xmlns:a16="http://schemas.microsoft.com/office/drawing/2014/main" id="{0EED0200-723A-192F-A0AB-3C11FC5331B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86501" y="0"/>
            <a:ext cx="5905499" cy="6858000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3174"/>
            <a:ext cx="5412000" cy="3384358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766654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ěžný s obrázkem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56504"/>
            <a:ext cx="4476000" cy="3797036"/>
          </a:xfrm>
        </p:spPr>
        <p:txBody>
          <a:bodyPr numCol="1" spcCol="360000">
            <a:norm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obrázku 5">
            <a:extLst>
              <a:ext uri="{FF2B5EF4-FFF2-40B4-BE49-F238E27FC236}">
                <a16:creationId xmlns:a16="http://schemas.microsoft.com/office/drawing/2014/main" id="{BB38CCEF-CF1A-B72B-D67E-9A39E14D3E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98501" y="2213429"/>
            <a:ext cx="4285499" cy="3618660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9217DFE5-4AB5-CB80-1E80-AF1A38727F6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41022323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dva sloupc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5625"/>
            <a:ext cx="4323523" cy="3960537"/>
          </a:xfr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4BF51896-151D-3843-DB7C-41BB6E22FE4B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6260477" y="2165625"/>
            <a:ext cx="4323523" cy="3960537"/>
          </a:xfr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506D5A9D-5B24-E761-D1A3-27947B1C890A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21705855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sloupc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93601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7671851E-E145-B540-BFE6-BCB164F7650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119333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5DD8208-8E62-3BCD-5295-A5DE908611E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408009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2" name="Zástupný symbol pro číslo snímku 5">
            <a:extLst>
              <a:ext uri="{FF2B5EF4-FFF2-40B4-BE49-F238E27FC236}">
                <a16:creationId xmlns:a16="http://schemas.microsoft.com/office/drawing/2014/main" id="{C2D358F0-6A79-42DF-456E-F8DBAF212BBF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2346318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3 sloupce podbarven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0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2C9E7C88-D105-85BB-7817-7828128845B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156517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3B495C6-E9D9-BB16-034D-BB35D518475B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420259" y="2257436"/>
            <a:ext cx="3355437" cy="3590706"/>
          </a:xfrm>
          <a:solidFill>
            <a:schemeClr val="accent1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6362B212-FD62-9F50-CE3D-DFF199FD57C2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6830137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loupce podbarvené se šipkami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36B0AA4C-B328-7C47-A4DA-F8ED2EFC47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85314" y="3880589"/>
            <a:ext cx="363853" cy="301120"/>
          </a:xfrm>
          <a:prstGeom prst="rect">
            <a:avLst/>
          </a:prstGeom>
        </p:spPr>
      </p:pic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963E211A-EC28-5A07-3501-03AC420E839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4056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A544A6B-12C5-DC1B-EDF5-D0332255C4DE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5448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7D22E6FE-C4C5-B012-E7A4-C906162897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6114" y="3880589"/>
            <a:ext cx="363853" cy="301120"/>
          </a:xfrm>
          <a:prstGeom prst="rect">
            <a:avLst/>
          </a:prstGeom>
        </p:spPr>
      </p:pic>
      <p:sp>
        <p:nvSpPr>
          <p:cNvPr id="13" name="Zástupný text 8">
            <a:extLst>
              <a:ext uri="{FF2B5EF4-FFF2-40B4-BE49-F238E27FC236}">
                <a16:creationId xmlns:a16="http://schemas.microsoft.com/office/drawing/2014/main" id="{E61F4B55-11B4-1167-283D-55E922C6340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14" name="Zástupný symbol pro číslo snímku 5">
            <a:extLst>
              <a:ext uri="{FF2B5EF4-FFF2-40B4-BE49-F238E27FC236}">
                <a16:creationId xmlns:a16="http://schemas.microsoft.com/office/drawing/2014/main" id="{82C2015C-6855-8BFE-A304-EDB16134EE6C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19077225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92625"/>
            <a:ext cx="2428993" cy="2602004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92625"/>
            <a:ext cx="2428993" cy="2602004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92625"/>
            <a:ext cx="2428993" cy="2602004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92625"/>
            <a:ext cx="2428993" cy="2602004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8" name="Zástupný symbol pro číslo snímku 5">
            <a:extLst>
              <a:ext uri="{FF2B5EF4-FFF2-40B4-BE49-F238E27FC236}">
                <a16:creationId xmlns:a16="http://schemas.microsoft.com/office/drawing/2014/main" id="{E6FDC1DE-B4B0-083B-CF86-1E57EC819B1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4254742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obrázku 5">
            <a:extLst>
              <a:ext uri="{FF2B5EF4-FFF2-40B4-BE49-F238E27FC236}">
                <a16:creationId xmlns:a16="http://schemas.microsoft.com/office/drawing/2014/main" id="{9F0403E7-BC0D-3F6B-6A17-DC5CF67E19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5905499" cy="685800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516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731"/>
            <a:ext cx="54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7" name="Grafický objekt 4">
            <a:extLst>
              <a:ext uri="{FF2B5EF4-FFF2-40B4-BE49-F238E27FC236}">
                <a16:creationId xmlns:a16="http://schemas.microsoft.com/office/drawing/2014/main" id="{6E76EDC7-FB78-4E0C-B601-B91F78886CD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00" y="641675"/>
            <a:ext cx="3872000" cy="15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69308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 indent="0"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5F60B77F-477A-D5FB-8405-23971B2738BD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37128440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dnadpis, 4 sloupce s obrázky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8" name="Zástupný symbol pro číslo snímku 5">
            <a:extLst>
              <a:ext uri="{FF2B5EF4-FFF2-40B4-BE49-F238E27FC236}">
                <a16:creationId xmlns:a16="http://schemas.microsoft.com/office/drawing/2014/main" id="{0E9E0BDC-B470-B4BC-892A-7CD72300D49D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5201656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 a popisem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86968"/>
            <a:ext cx="2428993" cy="260766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86968"/>
            <a:ext cx="2428993" cy="260766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86968"/>
            <a:ext cx="2428993" cy="260766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86968"/>
            <a:ext cx="2428993" cy="260766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3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7556DA22-95D2-B84C-8D36-C93C88F1A70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99865080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 graf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bg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1846262"/>
            <a:ext cx="6157278" cy="3383763"/>
          </a:xfrm>
        </p:spPr>
        <p:txBody>
          <a:bodyPr/>
          <a:lstStyle/>
          <a:p>
            <a:r>
              <a:rPr lang="cs-CZ"/>
              <a:t>Kliknutím na ikonu přidáte graf.</a:t>
            </a:r>
          </a:p>
        </p:txBody>
      </p:sp>
      <p:sp>
        <p:nvSpPr>
          <p:cNvPr id="10" name="Zástupný symbol pro číslo snímku 5">
            <a:extLst>
              <a:ext uri="{FF2B5EF4-FFF2-40B4-BE49-F238E27FC236}">
                <a16:creationId xmlns:a16="http://schemas.microsoft.com/office/drawing/2014/main" id="{56068FBD-80A0-A131-94EA-3F77B4064DB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123384238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graf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bg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2175418"/>
            <a:ext cx="6157278" cy="3383763"/>
          </a:xfrm>
        </p:spPr>
        <p:txBody>
          <a:bodyPr/>
          <a:lstStyle/>
          <a:p>
            <a:r>
              <a:rPr lang="cs-CZ"/>
              <a:t>Kliknutím na ikonu přidáte graf.</a:t>
            </a:r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4979A1C8-AB56-208C-E695-4985A095C3CE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FFB432D-C3B5-D43F-DAB7-52E395EF4C41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302607771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tabulka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88833E3E-D9C4-1B56-E700-3FE02CF54D6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5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9" name="Zástupný symbol pro tabulku 8">
            <a:extLst>
              <a:ext uri="{FF2B5EF4-FFF2-40B4-BE49-F238E27FC236}">
                <a16:creationId xmlns:a16="http://schemas.microsoft.com/office/drawing/2014/main" id="{38C15361-4216-1F02-862E-96F0428B738D}"/>
              </a:ext>
            </a:extLst>
          </p:cNvPr>
          <p:cNvSpPr>
            <a:spLocks noGrp="1"/>
          </p:cNvSpPr>
          <p:nvPr>
            <p:ph type="tbl" sz="quarter" idx="21"/>
          </p:nvPr>
        </p:nvSpPr>
        <p:spPr>
          <a:xfrm>
            <a:off x="5400942" y="2213361"/>
            <a:ext cx="6097458" cy="2836476"/>
          </a:xfrm>
        </p:spPr>
        <p:txBody>
          <a:bodyPr/>
          <a:lstStyle/>
          <a:p>
            <a:r>
              <a:rPr lang="cs-CZ"/>
              <a:t>Kliknutím na ikonu přidáte tabulku.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B66658BE-27EF-DD53-8F17-938260B54B8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1620000" y="2167003"/>
            <a:ext cx="3516021" cy="3915521"/>
          </a:xfrm>
        </p:spPr>
        <p:txBody>
          <a:bodyPr numCol="1" spcCol="360000">
            <a:normAutofit/>
          </a:bodyPr>
          <a:lstStyle>
            <a:lvl1pPr marL="288000" indent="-288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</a:t>
            </a:r>
          </a:p>
        </p:txBody>
      </p:sp>
      <p:sp>
        <p:nvSpPr>
          <p:cNvPr id="11" name="Zástupný symbol pro číslo snímku 5">
            <a:extLst>
              <a:ext uri="{FF2B5EF4-FFF2-40B4-BE49-F238E27FC236}">
                <a16:creationId xmlns:a16="http://schemas.microsoft.com/office/drawing/2014/main" id="{E903755D-63C9-7F62-34B8-C0C2AFB43970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265201978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 dirty="0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4D3900D-FEF7-DC42-A070-58AF49658B8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307927402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469063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ávěr a shrnutí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2" spcCol="360000"/>
          <a:lstStyle>
            <a:lvl1pPr marL="0" indent="-504000">
              <a:lnSpc>
                <a:spcPct val="120000"/>
              </a:lnSpc>
              <a:spcAft>
                <a:spcPts val="1000"/>
              </a:spcAft>
              <a:buNone/>
              <a:defRPr sz="2000">
                <a:solidFill>
                  <a:schemeClr val="accent5"/>
                </a:solidFill>
              </a:defRPr>
            </a:lvl1pPr>
            <a:lvl2pPr marL="0"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marL="0"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marL="0"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marL="0"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9254956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Závěr a poděkování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accent5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59909218-EA24-4A30-86DE-E049C7D1E07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00" y="641675"/>
            <a:ext cx="3872000" cy="15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54921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Úvodní snímek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400000" y="2340000"/>
            <a:ext cx="63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bg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400000" y="4500000"/>
            <a:ext cx="63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6" name="Grafický objekt 4">
            <a:extLst>
              <a:ext uri="{FF2B5EF4-FFF2-40B4-BE49-F238E27FC236}">
                <a16:creationId xmlns:a16="http://schemas.microsoft.com/office/drawing/2014/main" id="{B4909085-9DD2-4F5F-B257-CEAAAFD0C27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00" y="641675"/>
            <a:ext cx="3872000" cy="15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70506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4F14F2C3-4ED3-4AE3-9082-29C0E4149EB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00" y="641675"/>
            <a:ext cx="3872000" cy="15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6240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obrázku 5">
            <a:extLst>
              <a:ext uri="{FF2B5EF4-FFF2-40B4-BE49-F238E27FC236}">
                <a16:creationId xmlns:a16="http://schemas.microsoft.com/office/drawing/2014/main" id="{9F0403E7-BC0D-3F6B-6A17-DC5CF67E19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5905499" cy="685800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516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731"/>
            <a:ext cx="54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4955B3AB-EB61-422E-862F-456EEFDA204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00" y="641675"/>
            <a:ext cx="3872000" cy="15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986473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5400000" y="2340000"/>
            <a:ext cx="63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5400000" y="4500000"/>
            <a:ext cx="63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6" name="Grafický objekt 5">
            <a:extLst>
              <a:ext uri="{FF2B5EF4-FFF2-40B4-BE49-F238E27FC236}">
                <a16:creationId xmlns:a16="http://schemas.microsoft.com/office/drawing/2014/main" id="{60B372C6-E2A9-4C8C-8EE4-F4D2BFBE309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00" y="641675"/>
            <a:ext cx="3872000" cy="15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53910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kladní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0000"/>
            <a:ext cx="8964000" cy="3960000"/>
          </a:xfrm>
        </p:spPr>
        <p:txBody>
          <a:bodyPr/>
          <a:lstStyle>
            <a:lvl1pPr>
              <a:spcBef>
                <a:spcPts val="1000"/>
              </a:spcBef>
              <a:spcAft>
                <a:spcPts val="1000"/>
              </a:spcAft>
              <a:defRPr/>
            </a:lvl1pPr>
            <a:lvl2pPr>
              <a:spcAft>
                <a:spcPts val="600"/>
              </a:spcAft>
              <a:defRPr sz="1800"/>
            </a:lvl2pPr>
            <a:lvl3pPr marL="684000" indent="-180000">
              <a:spcAft>
                <a:spcPts val="600"/>
              </a:spcAft>
              <a:defRPr>
                <a:solidFill>
                  <a:schemeClr val="accent1"/>
                </a:solidFill>
              </a:defRPr>
            </a:lvl3pPr>
            <a:lvl4pPr marL="684000" indent="-180000">
              <a:spcAft>
                <a:spcPts val="600"/>
              </a:spcAft>
              <a:defRPr/>
            </a:lvl4pPr>
            <a:lvl5pPr marL="684000" indent="-180000">
              <a:spcAft>
                <a:spcPts val="600"/>
              </a:spcAft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2833127-FA44-2449-652E-7C7C47C7D871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bg2"/>
                </a:solidFill>
              </a:rPr>
              <a:t>Ministerstvo průmyslu a obchodu</a:t>
            </a: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4CC50D58-9C13-7041-41AC-823B5DE454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358735163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kladní s podnadpise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0000"/>
            <a:ext cx="8964000" cy="3960000"/>
          </a:xfrm>
        </p:spPr>
        <p:txBody>
          <a:bodyPr/>
          <a:lstStyle>
            <a:lvl1pPr>
              <a:spcBef>
                <a:spcPts val="1000"/>
              </a:spcBef>
              <a:spcAft>
                <a:spcPts val="1000"/>
              </a:spcAft>
              <a:defRPr/>
            </a:lvl1pPr>
            <a:lvl2pPr>
              <a:spcAft>
                <a:spcPts val="600"/>
              </a:spcAft>
              <a:defRPr sz="1800"/>
            </a:lvl2pPr>
            <a:lvl3pPr marL="684000" indent="-180000">
              <a:spcAft>
                <a:spcPts val="600"/>
              </a:spcAft>
              <a:defRPr>
                <a:solidFill>
                  <a:schemeClr val="accent1"/>
                </a:solidFill>
              </a:defRPr>
            </a:lvl3pPr>
            <a:lvl4pPr marL="684000" indent="-180000">
              <a:spcAft>
                <a:spcPts val="600"/>
              </a:spcAft>
              <a:defRPr/>
            </a:lvl4pPr>
            <a:lvl5pPr marL="684000" indent="-180000">
              <a:spcAft>
                <a:spcPts val="600"/>
              </a:spcAft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2833127-FA44-2449-652E-7C7C47C7D871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bg2"/>
                </a:solidFill>
              </a:rPr>
              <a:t>Ministerstvo průmyslu a obchodu</a:t>
            </a:r>
          </a:p>
        </p:txBody>
      </p:sp>
      <p:sp>
        <p:nvSpPr>
          <p:cNvPr id="5" name="Nadpis 4">
            <a:extLst>
              <a:ext uri="{FF2B5EF4-FFF2-40B4-BE49-F238E27FC236}">
                <a16:creationId xmlns:a16="http://schemas.microsoft.com/office/drawing/2014/main" id="{4CC50D58-9C13-7041-41AC-823B5DE454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76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2" name="Zástupný text 8">
            <a:extLst>
              <a:ext uri="{FF2B5EF4-FFF2-40B4-BE49-F238E27FC236}">
                <a16:creationId xmlns:a16="http://schemas.microsoft.com/office/drawing/2014/main" id="{C52BA4E9-4796-3725-545B-D2330E793842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64715567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2" spcCol="360000"/>
          <a:lstStyle>
            <a:lvl1pPr marL="504000" indent="-50400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9716274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velk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22525"/>
            <a:ext cx="8964000" cy="3960000"/>
          </a:xfrm>
        </p:spPr>
        <p:txBody>
          <a:bodyPr numCol="1" spcCol="360000">
            <a:norm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FB23D414-7544-6455-E8D2-C72A3EBC3FA9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bg2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187998102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  <p15:guide id="2" orient="horz" pos="4110">
          <p15:clr>
            <a:srgbClr val="FBAE40"/>
          </p15:clr>
        </p15:guide>
      </p15:sldGuideLst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běž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56503"/>
            <a:ext cx="8964000" cy="3926021"/>
          </a:xfrm>
        </p:spPr>
        <p:txBody>
          <a:bodyPr numCol="1" spcCol="360000">
            <a:norm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2BBC0884-F87E-1907-FF5F-2AB324A5C47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bg2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1830852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velk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35605"/>
            <a:ext cx="8964000" cy="3946919"/>
          </a:xfrm>
        </p:spPr>
        <p:txBody>
          <a:bodyPr numCol="1" spcCol="360000">
            <a:normAutofit/>
          </a:bodyPr>
          <a:lstStyle>
            <a:lvl1pPr marL="504000" indent="-504000">
              <a:lnSpc>
                <a:spcPct val="100000"/>
              </a:lnSpc>
              <a:spcAft>
                <a:spcPts val="10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84905BBB-F9FE-9FBF-15BB-B1658C5A09FF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bg2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187897044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mal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7003"/>
            <a:ext cx="8964000" cy="3915521"/>
          </a:xfrm>
        </p:spPr>
        <p:txBody>
          <a:bodyPr numCol="1" spcCol="360000">
            <a:normAutofit/>
          </a:bodyPr>
          <a:lstStyle>
            <a:lvl1pPr marL="360000" indent="-360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93163992-C525-2C66-6CAF-F1C6D7A2FF4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bg2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12415423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ákladní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1" spcCol="360000"/>
          <a:lstStyle>
            <a:lvl1pPr marL="504000" indent="-50400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BC27F63E-15DF-3417-C4BA-8EDE44B12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720C6785-6DA0-9A87-9D9D-BA69ABBE0164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294927664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ředělový slide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1015999"/>
            <a:ext cx="9900000" cy="2413001"/>
          </a:xfrm>
        </p:spPr>
        <p:txBody>
          <a:bodyPr anchor="b"/>
          <a:lstStyle>
            <a:lvl1pPr>
              <a:lnSpc>
                <a:spcPct val="100000"/>
              </a:lnSpc>
              <a:defRPr sz="48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 hasCustomPrompt="1"/>
          </p:nvPr>
        </p:nvSpPr>
        <p:spPr>
          <a:xfrm>
            <a:off x="684000" y="3676651"/>
            <a:ext cx="9900000" cy="2413000"/>
          </a:xfrm>
        </p:spPr>
        <p:txBody>
          <a:bodyPr/>
          <a:lstStyle>
            <a:lvl1pPr marL="0" indent="0">
              <a:lnSpc>
                <a:spcPct val="120000"/>
              </a:lnSpc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159915882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1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1599"/>
            <a:ext cx="9900000" cy="2160000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95058949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ředělový slide s obrázkem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obrázku 5">
            <a:extLst>
              <a:ext uri="{FF2B5EF4-FFF2-40B4-BE49-F238E27FC236}">
                <a16:creationId xmlns:a16="http://schemas.microsoft.com/office/drawing/2014/main" id="{0EED0200-723A-192F-A0AB-3C11FC5331B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86501" y="0"/>
            <a:ext cx="5905499" cy="6858000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563174"/>
            <a:ext cx="5412000" cy="3384358"/>
          </a:xfrm>
        </p:spPr>
        <p:txBody>
          <a:bodyPr anchor="t">
            <a:normAutofit/>
          </a:bodyPr>
          <a:lstStyle>
            <a:lvl1pPr>
              <a:lnSpc>
                <a:spcPct val="100000"/>
              </a:lnSpc>
              <a:defRPr sz="3600">
                <a:solidFill>
                  <a:schemeClr val="tx2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4120126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běžný s obráz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56504"/>
            <a:ext cx="4476000" cy="3797036"/>
          </a:xfrm>
        </p:spPr>
        <p:txBody>
          <a:bodyPr numCol="1" spcCol="360000">
            <a:norm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obrázku 5">
            <a:extLst>
              <a:ext uri="{FF2B5EF4-FFF2-40B4-BE49-F238E27FC236}">
                <a16:creationId xmlns:a16="http://schemas.microsoft.com/office/drawing/2014/main" id="{BB38CCEF-CF1A-B72B-D67E-9A39E14D3EA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298501" y="2213429"/>
            <a:ext cx="4285499" cy="3618660"/>
          </a:xfrm>
        </p:spPr>
        <p:txBody>
          <a:bodyPr/>
          <a:lstStyle/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7" name="Zástupný symbol pro číslo snímku 5">
            <a:extLst>
              <a:ext uri="{FF2B5EF4-FFF2-40B4-BE49-F238E27FC236}">
                <a16:creationId xmlns:a16="http://schemas.microsoft.com/office/drawing/2014/main" id="{2C7EEF15-9663-FDF8-3786-E9D1170BC091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bg2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258140010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dva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0" y="2165625"/>
            <a:ext cx="4323523" cy="3960537"/>
          </a:xfr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1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C2843CF9-B3FD-9E68-3D7A-392FEBCB4FEE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266427" y="2165625"/>
            <a:ext cx="4323523" cy="3960537"/>
          </a:xfrm>
        </p:spPr>
        <p:txBody>
          <a:bodyPr/>
          <a:lstStyle>
            <a:lvl1pPr>
              <a:spcAft>
                <a:spcPts val="1800"/>
              </a:spcAft>
              <a:buFont typeface="Wingdings" pitchFamily="2" charset="2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1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1A2E329E-B047-5BCC-C0F2-88F14A418F05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bg2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402766152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ři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93601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7671851E-E145-B540-BFE6-BCB164F7650F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119333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5DD8208-8E62-3BCD-5295-A5DE908611EA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408009" y="2165625"/>
            <a:ext cx="3375982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7B9A68AD-FB4B-8978-5212-ECDC03A6FB0B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bg2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1089858341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3 sloupce podbarven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0" y="2257436"/>
            <a:ext cx="3355437" cy="3590706"/>
          </a:xfrm>
          <a:solidFill>
            <a:schemeClr val="tx2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9" name="Zástupný text 8">
            <a:extLst>
              <a:ext uri="{FF2B5EF4-FFF2-40B4-BE49-F238E27FC236}">
                <a16:creationId xmlns:a16="http://schemas.microsoft.com/office/drawing/2014/main" id="{6F99AF0C-D583-5D11-E4A5-C93DED75A4D9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obsah 2">
            <a:extLst>
              <a:ext uri="{FF2B5EF4-FFF2-40B4-BE49-F238E27FC236}">
                <a16:creationId xmlns:a16="http://schemas.microsoft.com/office/drawing/2014/main" id="{2C9E7C88-D105-85BB-7817-7828128845B7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8156517" y="2257436"/>
            <a:ext cx="3355437" cy="3590706"/>
          </a:xfrm>
          <a:solidFill>
            <a:schemeClr val="tx2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8" name="Zástupný symbol pro obsah 2">
            <a:extLst>
              <a:ext uri="{FF2B5EF4-FFF2-40B4-BE49-F238E27FC236}">
                <a16:creationId xmlns:a16="http://schemas.microsoft.com/office/drawing/2014/main" id="{F3B495C6-E9D9-BB16-034D-BB35D518475B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4420259" y="2257436"/>
            <a:ext cx="3355437" cy="3590706"/>
          </a:xfrm>
          <a:solidFill>
            <a:schemeClr val="tx2"/>
          </a:solidFill>
        </p:spPr>
        <p:txBody>
          <a:bodyPr lIns="180000" tIns="108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b="1">
                <a:solidFill>
                  <a:schemeClr val="accent5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4CC1C452-BE80-BC5C-7921-09A8FE89B91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bg2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53805885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sloupce podbarvené se šip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963E211A-EC28-5A07-3501-03AC420E839A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8405601" y="2246803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CA544A6B-12C5-DC1B-EDF5-D0332255C4DE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4544801" y="2257436"/>
            <a:ext cx="3105680" cy="3590706"/>
          </a:xfrm>
          <a:solidFill>
            <a:schemeClr val="accent1"/>
          </a:solidFill>
        </p:spPr>
        <p:txBody>
          <a:bodyPr lIns="180000" tIns="180000" rIns="144000" bIns="72000"/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>
                <a:solidFill>
                  <a:schemeClr val="bg1"/>
                </a:solidFill>
              </a:defRPr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pic>
        <p:nvPicPr>
          <p:cNvPr id="18" name="Obrázek 17">
            <a:extLst>
              <a:ext uri="{FF2B5EF4-FFF2-40B4-BE49-F238E27FC236}">
                <a16:creationId xmlns:a16="http://schemas.microsoft.com/office/drawing/2014/main" id="{2A3086D1-EC65-B74C-A8BB-C58567182BE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985314" y="3880589"/>
            <a:ext cx="360717" cy="301120"/>
          </a:xfrm>
          <a:prstGeom prst="rect">
            <a:avLst/>
          </a:prstGeom>
        </p:spPr>
      </p:pic>
      <p:pic>
        <p:nvPicPr>
          <p:cNvPr id="20" name="Obrázek 19">
            <a:extLst>
              <a:ext uri="{FF2B5EF4-FFF2-40B4-BE49-F238E27FC236}">
                <a16:creationId xmlns:a16="http://schemas.microsoft.com/office/drawing/2014/main" id="{CAAABE1A-E3F7-8D77-4BC1-22DA8776E5A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846114" y="3880589"/>
            <a:ext cx="360717" cy="301120"/>
          </a:xfrm>
          <a:prstGeom prst="rect">
            <a:avLst/>
          </a:prstGeom>
        </p:spPr>
      </p:pic>
      <p:sp>
        <p:nvSpPr>
          <p:cNvPr id="21" name="Zástupný text 8">
            <a:extLst>
              <a:ext uri="{FF2B5EF4-FFF2-40B4-BE49-F238E27FC236}">
                <a16:creationId xmlns:a16="http://schemas.microsoft.com/office/drawing/2014/main" id="{EE858B53-D403-C768-50C6-B820DCD4E564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22" name="Zástupný symbol pro číslo snímku 5">
            <a:extLst>
              <a:ext uri="{FF2B5EF4-FFF2-40B4-BE49-F238E27FC236}">
                <a16:creationId xmlns:a16="http://schemas.microsoft.com/office/drawing/2014/main" id="{7BDEE34E-2AD1-D45A-CDC5-B7356B87F969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bg2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261610581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92625"/>
            <a:ext cx="2428993" cy="2602004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92625"/>
            <a:ext cx="2428993" cy="2602004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92625"/>
            <a:ext cx="2428993" cy="2602004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92625"/>
            <a:ext cx="2428993" cy="2602004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496F11FE-78A2-69C8-0643-BE729D4F1FDE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bg2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1470518700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4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684001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1FE252C3-C241-69C2-ACDF-A6765E53EC81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9077724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4" name="Zástupný symbol pro obsah 2">
            <a:extLst>
              <a:ext uri="{FF2B5EF4-FFF2-40B4-BE49-F238E27FC236}">
                <a16:creationId xmlns:a16="http://schemas.microsoft.com/office/drawing/2014/main" id="{D5AA8550-16D6-4AA2-0FA5-8338C81AFAC5}"/>
              </a:ext>
            </a:extLst>
          </p:cNvPr>
          <p:cNvSpPr>
            <a:spLocks noGrp="1"/>
          </p:cNvSpPr>
          <p:nvPr>
            <p:ph sz="half" idx="16" hasCustomPrompt="1"/>
          </p:nvPr>
        </p:nvSpPr>
        <p:spPr>
          <a:xfrm>
            <a:off x="6279817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6" name="Zástupný symbol pro obsah 2">
            <a:extLst>
              <a:ext uri="{FF2B5EF4-FFF2-40B4-BE49-F238E27FC236}">
                <a16:creationId xmlns:a16="http://schemas.microsoft.com/office/drawing/2014/main" id="{1F7AACE7-568D-33D9-AF71-3ED0BB808ED7}"/>
              </a:ext>
            </a:extLst>
          </p:cNvPr>
          <p:cNvSpPr>
            <a:spLocks noGrp="1"/>
          </p:cNvSpPr>
          <p:nvPr>
            <p:ph sz="half" idx="18" hasCustomPrompt="1"/>
          </p:nvPr>
        </p:nvSpPr>
        <p:spPr>
          <a:xfrm>
            <a:off x="3481909" y="4444252"/>
            <a:ext cx="2428993" cy="1403889"/>
          </a:xfrm>
          <a:noFill/>
        </p:spPr>
        <p:txBody>
          <a:bodyPr lIns="0" tIns="0" rIns="0" bIns="0">
            <a:normAutofit/>
          </a:bodyPr>
          <a:lstStyle>
            <a:lvl1pPr marL="0">
              <a:spcAft>
                <a:spcPts val="1800"/>
              </a:spcAft>
              <a:buFont typeface="Arial" panose="020B0604020202020204" pitchFamily="34" charset="0"/>
              <a:buNone/>
              <a:defRPr lang="cs-CZ" sz="1500" kern="1200" dirty="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marL="0" lvl="1" indent="-2880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None/>
            </a:pPr>
            <a:r>
              <a:rPr lang="cs-CZ" dirty="0"/>
              <a:t>Upravte styly předlohy textu.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2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034D6FE-BA08-8A8E-D5AE-55D3E756260C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bg2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809284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kladní s podnadpisem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760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1" spcCol="360000"/>
          <a:lstStyle>
            <a:lvl1pPr marL="504000" indent="-50400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BC27F63E-15DF-3417-C4BA-8EDE44B123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55200" y="6300000"/>
            <a:ext cx="2743200" cy="365125"/>
          </a:xfrm>
        </p:spPr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720C6785-6DA0-9A87-9D9D-BA69ABBE0164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  <p:sp>
        <p:nvSpPr>
          <p:cNvPr id="6" name="Zástupný text 8">
            <a:extLst>
              <a:ext uri="{FF2B5EF4-FFF2-40B4-BE49-F238E27FC236}">
                <a16:creationId xmlns:a16="http://schemas.microsoft.com/office/drawing/2014/main" id="{660ED184-F5BA-81AC-E62D-8CA75BBEAC8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83999" y="1243809"/>
            <a:ext cx="5259600" cy="772560"/>
          </a:xfrm>
        </p:spPr>
        <p:txBody>
          <a:bodyPr/>
          <a:lstStyle>
            <a:lvl1pPr marL="0" indent="0">
              <a:buNone/>
              <a:defRPr>
                <a:solidFill>
                  <a:schemeClr val="accent5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176813597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odnadpis, 4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2215662"/>
            <a:ext cx="2428993" cy="1878966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3F155FFF-35D5-B4D6-8671-E1360187A54B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8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3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9" name="Zástupný symbol pro číslo snímku 5">
            <a:extLst>
              <a:ext uri="{FF2B5EF4-FFF2-40B4-BE49-F238E27FC236}">
                <a16:creationId xmlns:a16="http://schemas.microsoft.com/office/drawing/2014/main" id="{6BCC6951-FCF3-7B03-5562-7840A02525D2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bg2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417718475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sloupce s obrázky a po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symbol obrázku 7">
            <a:extLst>
              <a:ext uri="{FF2B5EF4-FFF2-40B4-BE49-F238E27FC236}">
                <a16:creationId xmlns:a16="http://schemas.microsoft.com/office/drawing/2014/main" id="{62BF156C-6399-DFD3-9F5E-24AE50EBC86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000" y="1486968"/>
            <a:ext cx="2428993" cy="260766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3" name="Zástupný symbol obrázku 7">
            <a:extLst>
              <a:ext uri="{FF2B5EF4-FFF2-40B4-BE49-F238E27FC236}">
                <a16:creationId xmlns:a16="http://schemas.microsoft.com/office/drawing/2014/main" id="{FFC6CDFB-54AD-FC10-492E-D0931BD2D943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077723" y="1486968"/>
            <a:ext cx="2428993" cy="260766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5" name="Zástupný symbol obrázku 7">
            <a:extLst>
              <a:ext uri="{FF2B5EF4-FFF2-40B4-BE49-F238E27FC236}">
                <a16:creationId xmlns:a16="http://schemas.microsoft.com/office/drawing/2014/main" id="{32839814-62AF-2979-37C7-4992C8D6E95A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6279816" y="1486968"/>
            <a:ext cx="2428993" cy="260766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17" name="Zástupný symbol obrázku 7">
            <a:extLst>
              <a:ext uri="{FF2B5EF4-FFF2-40B4-BE49-F238E27FC236}">
                <a16:creationId xmlns:a16="http://schemas.microsoft.com/office/drawing/2014/main" id="{6563AB54-CE31-EE11-7C25-22BFEB0849EE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3481908" y="1486968"/>
            <a:ext cx="2428993" cy="2607660"/>
          </a:xfrm>
        </p:spPr>
        <p:txBody>
          <a:bodyPr/>
          <a:lstStyle/>
          <a:p>
            <a:r>
              <a:rPr lang="cs-CZ"/>
              <a:t>Kliknutím na ikonu přidáte obrázek.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E7812EDD-8649-F4D5-7B51-E6CC2223D022}"/>
              </a:ext>
            </a:extLst>
          </p:cNvPr>
          <p:cNvSpPr>
            <a:spLocks noGrp="1"/>
          </p:cNvSpPr>
          <p:nvPr>
            <p:ph sz="half" idx="21" hasCustomPrompt="1"/>
          </p:nvPr>
        </p:nvSpPr>
        <p:spPr>
          <a:xfrm>
            <a:off x="693600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0" name="Zástupný symbol pro obsah 2">
            <a:extLst>
              <a:ext uri="{FF2B5EF4-FFF2-40B4-BE49-F238E27FC236}">
                <a16:creationId xmlns:a16="http://schemas.microsoft.com/office/drawing/2014/main" id="{CAD76A9F-6DA0-AC18-4A06-8DD0C0F56CAD}"/>
              </a:ext>
            </a:extLst>
          </p:cNvPr>
          <p:cNvSpPr>
            <a:spLocks noGrp="1"/>
          </p:cNvSpPr>
          <p:nvPr>
            <p:ph sz="half" idx="22" hasCustomPrompt="1"/>
          </p:nvPr>
        </p:nvSpPr>
        <p:spPr>
          <a:xfrm>
            <a:off x="3484926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1" name="Zástupný symbol pro obsah 2">
            <a:extLst>
              <a:ext uri="{FF2B5EF4-FFF2-40B4-BE49-F238E27FC236}">
                <a16:creationId xmlns:a16="http://schemas.microsoft.com/office/drawing/2014/main" id="{7FED81D5-414D-425B-67EE-DA3352694518}"/>
              </a:ext>
            </a:extLst>
          </p:cNvPr>
          <p:cNvSpPr>
            <a:spLocks noGrp="1"/>
          </p:cNvSpPr>
          <p:nvPr>
            <p:ph sz="half" idx="23" hasCustomPrompt="1"/>
          </p:nvPr>
        </p:nvSpPr>
        <p:spPr>
          <a:xfrm>
            <a:off x="6279400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12" name="Zástupný symbol pro obsah 2">
            <a:extLst>
              <a:ext uri="{FF2B5EF4-FFF2-40B4-BE49-F238E27FC236}">
                <a16:creationId xmlns:a16="http://schemas.microsoft.com/office/drawing/2014/main" id="{BD1F73CC-2087-3052-FC89-2B1E982B6210}"/>
              </a:ext>
            </a:extLst>
          </p:cNvPr>
          <p:cNvSpPr>
            <a:spLocks noGrp="1"/>
          </p:cNvSpPr>
          <p:nvPr>
            <p:ph sz="half" idx="24" hasCustomPrompt="1"/>
          </p:nvPr>
        </p:nvSpPr>
        <p:spPr>
          <a:xfrm>
            <a:off x="9073875" y="4444252"/>
            <a:ext cx="2419393" cy="1403889"/>
          </a:xfrm>
        </p:spPr>
        <p:txBody>
          <a:bodyPr>
            <a:normAutofit/>
          </a:bodyPr>
          <a:lstStyle>
            <a:lvl1pPr marL="0" indent="0">
              <a:spcAft>
                <a:spcPts val="1000"/>
              </a:spcAft>
              <a:buFont typeface="Arial" panose="020B0604020202020204" pitchFamily="34" charset="0"/>
              <a:buNone/>
              <a:defRPr sz="1500" b="1">
                <a:solidFill>
                  <a:schemeClr val="accent2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None/>
              <a:defRPr sz="1500"/>
            </a:lvl2pPr>
            <a:lvl3pPr>
              <a:buFont typeface="Wingdings" pitchFamily="2" charset="2"/>
              <a:buNone/>
              <a:defRPr/>
            </a:lvl3pPr>
            <a:lvl4pPr>
              <a:buFont typeface="Wingdings" pitchFamily="2" charset="2"/>
              <a:buNone/>
              <a:defRPr/>
            </a:lvl4pPr>
            <a:lvl5pPr>
              <a:buFont typeface="Wingdings" pitchFamily="2" charset="2"/>
              <a:buNone/>
              <a:defRPr/>
            </a:lvl5pPr>
          </a:lstStyle>
          <a:p>
            <a:pPr lvl="0"/>
            <a:r>
              <a:rPr lang="cs-CZ" dirty="0"/>
              <a:t>Název fotky</a:t>
            </a:r>
          </a:p>
          <a:p>
            <a:pPr lvl="1"/>
            <a:r>
              <a:rPr lang="cs-CZ" dirty="0"/>
              <a:t>Druhá úroveň</a:t>
            </a:r>
          </a:p>
        </p:txBody>
      </p:sp>
      <p:sp>
        <p:nvSpPr>
          <p:cNvPr id="3" name="Zástupný symbol pro číslo snímku 5">
            <a:extLst>
              <a:ext uri="{FF2B5EF4-FFF2-40B4-BE49-F238E27FC236}">
                <a16:creationId xmlns:a16="http://schemas.microsoft.com/office/drawing/2014/main" id="{893E901C-6AA0-0F75-C9B1-BE19FABFC393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bg2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67453959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tx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1846262"/>
            <a:ext cx="6157278" cy="3383763"/>
          </a:xfrm>
        </p:spPr>
        <p:txBody>
          <a:bodyPr/>
          <a:lstStyle/>
          <a:p>
            <a:r>
              <a:rPr lang="cs-CZ"/>
              <a:t>Kliknutím na ikonu přidáte graf.</a:t>
            </a:r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C3AB57E5-30E5-1721-7ABB-F3BD27E78527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bg2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262867696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graf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 hasCustomPrompt="1"/>
          </p:nvPr>
        </p:nvSpPr>
        <p:spPr>
          <a:xfrm>
            <a:off x="1620001" y="2165625"/>
            <a:ext cx="3516021" cy="3960537"/>
          </a:xfrm>
        </p:spPr>
        <p:txBody>
          <a:bodyPr/>
          <a:lstStyle>
            <a:lvl1pPr marL="0" indent="0">
              <a:spcAft>
                <a:spcPts val="1800"/>
              </a:spcAft>
              <a:buFont typeface="Wingdings" pitchFamily="2" charset="2"/>
              <a:buNone/>
              <a:defRPr b="0">
                <a:solidFill>
                  <a:schemeClr val="tx1"/>
                </a:solidFill>
              </a:defRPr>
            </a:lvl1pPr>
            <a:lvl2pPr marL="0" indent="-288000">
              <a:buClr>
                <a:schemeClr val="accent5"/>
              </a:buClr>
              <a:buSzPct val="90000"/>
              <a:buFont typeface="Wingdings" pitchFamily="2" charset="2"/>
              <a:buChar char="§"/>
              <a:defRPr/>
            </a:lvl2pPr>
            <a:lvl3pPr>
              <a:buFont typeface="Wingdings" pitchFamily="2" charset="2"/>
              <a:buChar char="§"/>
              <a:defRPr/>
            </a:lvl3pPr>
            <a:lvl4pPr>
              <a:buFont typeface="Wingdings" pitchFamily="2" charset="2"/>
              <a:buChar char="§"/>
              <a:defRPr/>
            </a:lvl4pPr>
            <a:lvl5pPr>
              <a:buFont typeface="Wingdings" pitchFamily="2" charset="2"/>
              <a:buChar char="§"/>
              <a:defRPr/>
            </a:lvl5pPr>
          </a:lstStyle>
          <a:p>
            <a:pPr lvl="0"/>
            <a:r>
              <a:rPr lang="cs-CZ" dirty="0"/>
              <a:t>Text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8" name="Zástupný objekt grafu 7">
            <a:extLst>
              <a:ext uri="{FF2B5EF4-FFF2-40B4-BE49-F238E27FC236}">
                <a16:creationId xmlns:a16="http://schemas.microsoft.com/office/drawing/2014/main" id="{7C54CE2A-0CB4-8467-2966-0F4B4D0EA706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341121" y="2165625"/>
            <a:ext cx="6157278" cy="3383763"/>
          </a:xfrm>
        </p:spPr>
        <p:txBody>
          <a:bodyPr/>
          <a:lstStyle/>
          <a:p>
            <a:r>
              <a:rPr lang="cs-CZ"/>
              <a:t>Kliknutím na ikonu přidáte graf.</a:t>
            </a:r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4F692555-6195-4F09-FB48-4EF6E638FA7C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8880B733-56AF-86CD-D756-629084A16536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bg2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2889549172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dnadpis, text a tabul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599268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text 8">
            <a:extLst>
              <a:ext uri="{FF2B5EF4-FFF2-40B4-BE49-F238E27FC236}">
                <a16:creationId xmlns:a16="http://schemas.microsoft.com/office/drawing/2014/main" id="{88833E3E-D9C4-1B56-E700-3FE02CF54D68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84000" y="1243809"/>
            <a:ext cx="5259600" cy="772560"/>
          </a:xfrm>
        </p:spPr>
        <p:txBody>
          <a:bodyPr/>
          <a:lstStyle>
            <a:lvl1pPr>
              <a:buNone/>
              <a:defRPr lang="cs-CZ" sz="2000" kern="1200" dirty="0">
                <a:solidFill>
                  <a:schemeClr val="accent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Wingdings" pitchFamily="2" charset="2"/>
              <a:buNone/>
            </a:pPr>
            <a:r>
              <a:rPr lang="cs-CZ"/>
              <a:t>Po kliknutí můžete upravovat styly textu v předloze.</a:t>
            </a:r>
          </a:p>
        </p:txBody>
      </p:sp>
      <p:sp>
        <p:nvSpPr>
          <p:cNvPr id="9" name="Zástupný symbol pro tabulku 8">
            <a:extLst>
              <a:ext uri="{FF2B5EF4-FFF2-40B4-BE49-F238E27FC236}">
                <a16:creationId xmlns:a16="http://schemas.microsoft.com/office/drawing/2014/main" id="{38C15361-4216-1F02-862E-96F0428B738D}"/>
              </a:ext>
            </a:extLst>
          </p:cNvPr>
          <p:cNvSpPr>
            <a:spLocks noGrp="1"/>
          </p:cNvSpPr>
          <p:nvPr>
            <p:ph type="tbl" sz="quarter" idx="21"/>
          </p:nvPr>
        </p:nvSpPr>
        <p:spPr>
          <a:xfrm>
            <a:off x="5400942" y="2213361"/>
            <a:ext cx="6097458" cy="2836476"/>
          </a:xfrm>
        </p:spPr>
        <p:txBody>
          <a:bodyPr/>
          <a:lstStyle/>
          <a:p>
            <a:r>
              <a:rPr lang="cs-CZ"/>
              <a:t>Kliknutím na ikonu přidáte tabulku.</a:t>
            </a:r>
          </a:p>
        </p:txBody>
      </p:sp>
      <p:sp>
        <p:nvSpPr>
          <p:cNvPr id="6" name="Zástupný symbol pro obsah 2">
            <a:extLst>
              <a:ext uri="{FF2B5EF4-FFF2-40B4-BE49-F238E27FC236}">
                <a16:creationId xmlns:a16="http://schemas.microsoft.com/office/drawing/2014/main" id="{1AA2B79E-EBDF-2530-1330-B70DF2E98A5F}"/>
              </a:ext>
            </a:extLst>
          </p:cNvPr>
          <p:cNvSpPr>
            <a:spLocks noGrp="1"/>
          </p:cNvSpPr>
          <p:nvPr>
            <p:ph idx="22" hasCustomPrompt="1"/>
          </p:nvPr>
        </p:nvSpPr>
        <p:spPr>
          <a:xfrm>
            <a:off x="1620000" y="2167003"/>
            <a:ext cx="3516021" cy="3915521"/>
          </a:xfrm>
        </p:spPr>
        <p:txBody>
          <a:bodyPr numCol="1" spcCol="360000">
            <a:normAutofit/>
          </a:bodyPr>
          <a:lstStyle>
            <a:lvl1pPr marL="288000" indent="-288000">
              <a:lnSpc>
                <a:spcPct val="100000"/>
              </a:lnSpc>
              <a:spcBef>
                <a:spcPts val="900"/>
              </a:spcBef>
              <a:spcAft>
                <a:spcPts val="900"/>
              </a:spcAft>
              <a:buClr>
                <a:schemeClr val="accent1"/>
              </a:buClr>
              <a:buSzPct val="90000"/>
              <a:buFont typeface="Wingdings" pitchFamily="2" charset="2"/>
              <a:buChar char="§"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</a:t>
            </a:r>
          </a:p>
        </p:txBody>
      </p:sp>
      <p:sp>
        <p:nvSpPr>
          <p:cNvPr id="8" name="Zástupný symbol pro číslo snímku 5">
            <a:extLst>
              <a:ext uri="{FF2B5EF4-FFF2-40B4-BE49-F238E27FC236}">
                <a16:creationId xmlns:a16="http://schemas.microsoft.com/office/drawing/2014/main" id="{0CAAE527-231E-9248-0A0C-52E8BA0AF602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bg2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138937120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438695305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6742198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Závěr a shrnut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2" spcCol="360000"/>
          <a:lstStyle>
            <a:lvl1pPr marL="0" indent="-504000">
              <a:lnSpc>
                <a:spcPct val="120000"/>
              </a:lnSpc>
              <a:spcAft>
                <a:spcPts val="1000"/>
              </a:spcAft>
              <a:buNone/>
              <a:defRPr sz="2000">
                <a:solidFill>
                  <a:schemeClr val="tx1"/>
                </a:solidFill>
              </a:defRPr>
            </a:lvl1pPr>
            <a:lvl2pPr marL="0"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marL="0"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marL="0"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marL="0"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</p:spTree>
    <p:extLst>
      <p:ext uri="{BB962C8B-B14F-4D97-AF65-F5344CB8AC3E}">
        <p14:creationId xmlns:p14="http://schemas.microsoft.com/office/powerpoint/2010/main" val="92555707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Závěr a poděkov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300000" y="2109600"/>
            <a:ext cx="5400000" cy="1916866"/>
          </a:xfrm>
        </p:spPr>
        <p:txBody>
          <a:bodyPr lIns="0" tIns="0" rIns="0" bIns="0" anchor="t"/>
          <a:lstStyle>
            <a:lvl1pPr algn="l">
              <a:lnSpc>
                <a:spcPct val="100000"/>
              </a:lnSpc>
              <a:defRPr sz="3700" b="1">
                <a:solidFill>
                  <a:schemeClr val="accent1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300000" y="4237200"/>
            <a:ext cx="5400000" cy="1968940"/>
          </a:xfrm>
        </p:spPr>
        <p:txBody>
          <a:bodyPr lIns="0" tIns="0" rIns="0" bIns="0"/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cs-CZ" dirty="0"/>
          </a:p>
        </p:txBody>
      </p:sp>
      <p:pic>
        <p:nvPicPr>
          <p:cNvPr id="5" name="Grafický objekt 4">
            <a:extLst>
              <a:ext uri="{FF2B5EF4-FFF2-40B4-BE49-F238E27FC236}">
                <a16:creationId xmlns:a16="http://schemas.microsoft.com/office/drawing/2014/main" id="{9CEAC810-0E7C-4137-A634-7D6DF92BCAB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20000" y="641675"/>
            <a:ext cx="3872000" cy="158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57471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402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60000"/>
            <a:ext cx="8964000" cy="3960000"/>
          </a:xfrm>
        </p:spPr>
        <p:txBody>
          <a:bodyPr numCol="2" spcCol="360000"/>
          <a:lstStyle>
            <a:lvl1pPr marL="504000" indent="-50400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/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</p:spTree>
    <p:extLst>
      <p:ext uri="{BB962C8B-B14F-4D97-AF65-F5344CB8AC3E}">
        <p14:creationId xmlns:p14="http://schemas.microsoft.com/office/powerpoint/2010/main" val="256382493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velký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22525"/>
            <a:ext cx="8964000" cy="3960000"/>
          </a:xfrm>
        </p:spPr>
        <p:txBody>
          <a:bodyPr numCol="1" spcCol="360000">
            <a:norm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4" name="Zástupný symbol pro číslo snímku 5">
            <a:extLst>
              <a:ext uri="{FF2B5EF4-FFF2-40B4-BE49-F238E27FC236}">
                <a16:creationId xmlns:a16="http://schemas.microsoft.com/office/drawing/2014/main" id="{FB23D414-7544-6455-E8D2-C72A3EBC3FA9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154992283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  <p15:guide id="2" orient="horz" pos="411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xt běžný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56503"/>
            <a:ext cx="8964000" cy="3926021"/>
          </a:xfrm>
        </p:spPr>
        <p:txBody>
          <a:bodyPr numCol="1" spcCol="360000">
            <a:normAutofit/>
          </a:bodyPr>
          <a:lstStyle>
            <a:lvl1pPr marL="0" indent="0">
              <a:lnSpc>
                <a:spcPct val="100000"/>
              </a:lnSpc>
              <a:spcAft>
                <a:spcPts val="1000"/>
              </a:spcAft>
              <a:buNone/>
              <a:defRPr sz="20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287EABB6-9EA1-4F27-1C21-C571E0100C5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376775776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drážky velké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 hasCustomPrompt="1"/>
          </p:nvPr>
        </p:nvSpPr>
        <p:spPr>
          <a:xfrm>
            <a:off x="1620000" y="2135605"/>
            <a:ext cx="8964000" cy="3946919"/>
          </a:xfrm>
        </p:spPr>
        <p:txBody>
          <a:bodyPr numCol="1" spcCol="360000">
            <a:normAutofit/>
          </a:bodyPr>
          <a:lstStyle>
            <a:lvl1pPr marL="504000" indent="-504000">
              <a:lnSpc>
                <a:spcPct val="100000"/>
              </a:lnSpc>
              <a:spcAft>
                <a:spcPts val="1000"/>
              </a:spcAft>
              <a:buClr>
                <a:schemeClr val="accent5"/>
              </a:buClr>
              <a:buSzPct val="90000"/>
              <a:buFont typeface="Wingdings" pitchFamily="2" charset="2"/>
              <a:buChar char="§"/>
              <a:defRPr sz="3200"/>
            </a:lvl1pPr>
            <a:lvl2pPr indent="0">
              <a:lnSpc>
                <a:spcPct val="120000"/>
              </a:lnSpc>
              <a:spcAft>
                <a:spcPts val="400"/>
              </a:spcAft>
              <a:buNone/>
              <a:defRPr sz="1800"/>
            </a:lvl2pPr>
            <a:lvl3pPr indent="0">
              <a:lnSpc>
                <a:spcPct val="120000"/>
              </a:lnSpc>
              <a:spcAft>
                <a:spcPts val="400"/>
              </a:spcAft>
              <a:buNone/>
              <a:defRPr sz="1800"/>
            </a:lvl3pPr>
            <a:lvl4pPr indent="0">
              <a:lnSpc>
                <a:spcPct val="120000"/>
              </a:lnSpc>
              <a:spcAft>
                <a:spcPts val="400"/>
              </a:spcAft>
              <a:buNone/>
              <a:defRPr sz="1800"/>
            </a:lvl4pPr>
            <a:lvl5pPr indent="0">
              <a:lnSpc>
                <a:spcPct val="120000"/>
              </a:lnSpc>
              <a:spcAft>
                <a:spcPts val="400"/>
              </a:spcAft>
              <a:buNone/>
              <a:defRPr sz="1800"/>
            </a:lvl5pPr>
          </a:lstStyle>
          <a:p>
            <a:pPr lvl="0"/>
            <a:r>
              <a:rPr lang="cs-CZ" dirty="0"/>
              <a:t>Upravte styly předlohy textu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5A12E-3DFE-4C3E-9036-7893F29C52C1}" type="slidenum">
              <a:rPr lang="cs-CZ" smtClean="0"/>
              <a:t>‹#›</a:t>
            </a:fld>
            <a:endParaRPr lang="cs-CZ"/>
          </a:p>
        </p:txBody>
      </p:sp>
      <p:sp>
        <p:nvSpPr>
          <p:cNvPr id="5" name="Zástupný symbol pro číslo snímku 5">
            <a:extLst>
              <a:ext uri="{FF2B5EF4-FFF2-40B4-BE49-F238E27FC236}">
                <a16:creationId xmlns:a16="http://schemas.microsoft.com/office/drawing/2014/main" id="{B5547E9F-BA9C-9C4B-9DF5-F81989FE8098}"/>
              </a:ext>
            </a:extLst>
          </p:cNvPr>
          <p:cNvSpPr txBox="1">
            <a:spLocks/>
          </p:cNvSpPr>
          <p:nvPr userDrawn="1"/>
        </p:nvSpPr>
        <p:spPr>
          <a:xfrm>
            <a:off x="693600" y="6300000"/>
            <a:ext cx="3952828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r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000" dirty="0">
                <a:solidFill>
                  <a:schemeClr val="accent5"/>
                </a:solidFill>
              </a:rPr>
              <a:t>Ministerstvo průmyslu a obchodu</a:t>
            </a:r>
          </a:p>
        </p:txBody>
      </p:sp>
    </p:spTree>
    <p:extLst>
      <p:ext uri="{BB962C8B-B14F-4D97-AF65-F5344CB8AC3E}">
        <p14:creationId xmlns:p14="http://schemas.microsoft.com/office/powerpoint/2010/main" val="256200190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415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18" Type="http://schemas.openxmlformats.org/officeDocument/2006/relationships/slideLayout" Target="../slideLayouts/slideLayout47.xml"/><Relationship Id="rId26" Type="http://schemas.openxmlformats.org/officeDocument/2006/relationships/slideLayout" Target="../slideLayouts/slideLayout55.xml"/><Relationship Id="rId3" Type="http://schemas.openxmlformats.org/officeDocument/2006/relationships/slideLayout" Target="../slideLayouts/slideLayout32.xml"/><Relationship Id="rId21" Type="http://schemas.openxmlformats.org/officeDocument/2006/relationships/slideLayout" Target="../slideLayouts/slideLayout50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slideLayout" Target="../slideLayouts/slideLayout46.xml"/><Relationship Id="rId25" Type="http://schemas.openxmlformats.org/officeDocument/2006/relationships/slideLayout" Target="../slideLayouts/slideLayout54.xml"/><Relationship Id="rId2" Type="http://schemas.openxmlformats.org/officeDocument/2006/relationships/slideLayout" Target="../slideLayouts/slideLayout31.xml"/><Relationship Id="rId16" Type="http://schemas.openxmlformats.org/officeDocument/2006/relationships/slideLayout" Target="../slideLayouts/slideLayout45.xml"/><Relationship Id="rId20" Type="http://schemas.openxmlformats.org/officeDocument/2006/relationships/slideLayout" Target="../slideLayouts/slideLayout49.xml"/><Relationship Id="rId29" Type="http://schemas.openxmlformats.org/officeDocument/2006/relationships/slideLayout" Target="../slideLayouts/slideLayout58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24" Type="http://schemas.openxmlformats.org/officeDocument/2006/relationships/slideLayout" Target="../slideLayouts/slideLayout53.xml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23" Type="http://schemas.openxmlformats.org/officeDocument/2006/relationships/slideLayout" Target="../slideLayouts/slideLayout52.xml"/><Relationship Id="rId28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39.xml"/><Relationship Id="rId19" Type="http://schemas.openxmlformats.org/officeDocument/2006/relationships/slideLayout" Target="../slideLayouts/slideLayout48.xml"/><Relationship Id="rId31" Type="http://schemas.openxmlformats.org/officeDocument/2006/relationships/image" Target="../media/image1.png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Relationship Id="rId22" Type="http://schemas.openxmlformats.org/officeDocument/2006/relationships/slideLayout" Target="../slideLayouts/slideLayout51.xml"/><Relationship Id="rId27" Type="http://schemas.openxmlformats.org/officeDocument/2006/relationships/slideLayout" Target="../slideLayouts/slideLayout56.xml"/><Relationship Id="rId30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684000" y="1825625"/>
            <a:ext cx="99000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55200" y="6300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CF5A12E-3DFE-4C3E-9036-7893F29C52C1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8" name="Obrázek 7" descr="Obsah obrázku symbol, Grafika, logo, snímek obrazovky&#10;&#10;Obsah generovaný pomocí AI může být nesprávný.">
            <a:extLst>
              <a:ext uri="{FF2B5EF4-FFF2-40B4-BE49-F238E27FC236}">
                <a16:creationId xmlns:a16="http://schemas.microsoft.com/office/drawing/2014/main" id="{DF67F3F1-F3D2-EC43-5EB5-2BB7ED887C96}"/>
              </a:ext>
            </a:extLst>
          </p:cNvPr>
          <p:cNvPicPr>
            <a:picLocks noChangeAspect="1"/>
          </p:cNvPicPr>
          <p:nvPr userDrawn="1"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11" t="23639" r="32108" b="23684"/>
          <a:stretch>
            <a:fillRect/>
          </a:stretch>
        </p:blipFill>
        <p:spPr>
          <a:xfrm>
            <a:off x="11037600" y="0"/>
            <a:ext cx="504859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3724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75" r:id="rId2"/>
    <p:sldLayoutId id="2147483660" r:id="rId3"/>
    <p:sldLayoutId id="2147483718" r:id="rId4"/>
    <p:sldLayoutId id="2147483721" r:id="rId5"/>
    <p:sldLayoutId id="2147483650" r:id="rId6"/>
    <p:sldLayoutId id="2147483676" r:id="rId7"/>
    <p:sldLayoutId id="2147483677" r:id="rId8"/>
    <p:sldLayoutId id="2147483678" r:id="rId9"/>
    <p:sldLayoutId id="2147483679" r:id="rId10"/>
    <p:sldLayoutId id="2147483651" r:id="rId11"/>
    <p:sldLayoutId id="2147483680" r:id="rId12"/>
    <p:sldLayoutId id="2147483681" r:id="rId13"/>
    <p:sldLayoutId id="2147483682" r:id="rId14"/>
    <p:sldLayoutId id="2147483652" r:id="rId15"/>
    <p:sldLayoutId id="2147483683" r:id="rId16"/>
    <p:sldLayoutId id="2147483684" r:id="rId17"/>
    <p:sldLayoutId id="2147483685" r:id="rId18"/>
    <p:sldLayoutId id="2147483686" r:id="rId19"/>
    <p:sldLayoutId id="2147483687" r:id="rId20"/>
    <p:sldLayoutId id="2147483688" r:id="rId21"/>
    <p:sldLayoutId id="2147483689" r:id="rId22"/>
    <p:sldLayoutId id="2147483690" r:id="rId23"/>
    <p:sldLayoutId id="2147483716" r:id="rId24"/>
    <p:sldLayoutId id="2147483691" r:id="rId25"/>
    <p:sldLayoutId id="2147483654" r:id="rId26"/>
    <p:sldLayoutId id="2147483655" r:id="rId27"/>
    <p:sldLayoutId id="2147483719" r:id="rId28"/>
    <p:sldLayoutId id="2147483723" r:id="rId2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bg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Font typeface="Wingdings" pitchFamily="2" charset="2"/>
        <a:buChar char="§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0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0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kern="1200">
          <a:solidFill>
            <a:schemeClr val="accent3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0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200" kern="1200">
          <a:solidFill>
            <a:schemeClr val="accent5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04000" indent="-216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36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684000" y="619932"/>
            <a:ext cx="9900000" cy="1070756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1677971" y="2160000"/>
            <a:ext cx="8906029" cy="407806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755200" y="6300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1CF5A12E-3DFE-4C3E-9036-7893F29C52C1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4" name="Obrázek 3" descr="Obsah obrázku symbol, Grafika, logo, snímek obrazovky&#10;&#10;Obsah generovaný pomocí AI může být nesprávný.">
            <a:extLst>
              <a:ext uri="{FF2B5EF4-FFF2-40B4-BE49-F238E27FC236}">
                <a16:creationId xmlns:a16="http://schemas.microsoft.com/office/drawing/2014/main" id="{025FCB21-8AB5-EA3D-1803-9CBD8B12DF84}"/>
              </a:ext>
            </a:extLst>
          </p:cNvPr>
          <p:cNvPicPr>
            <a:picLocks noChangeAspect="1"/>
          </p:cNvPicPr>
          <p:nvPr userDrawn="1"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111" t="23639" r="32108" b="23684"/>
          <a:stretch>
            <a:fillRect/>
          </a:stretch>
        </p:blipFill>
        <p:spPr>
          <a:xfrm>
            <a:off x="11037600" y="0"/>
            <a:ext cx="504859" cy="100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9845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  <p:sldLayoutId id="2147483738" r:id="rId14"/>
    <p:sldLayoutId id="2147483739" r:id="rId15"/>
    <p:sldLayoutId id="2147483740" r:id="rId16"/>
    <p:sldLayoutId id="2147483741" r:id="rId17"/>
    <p:sldLayoutId id="2147483742" r:id="rId18"/>
    <p:sldLayoutId id="2147483743" r:id="rId19"/>
    <p:sldLayoutId id="2147483744" r:id="rId20"/>
    <p:sldLayoutId id="2147483745" r:id="rId21"/>
    <p:sldLayoutId id="2147483746" r:id="rId22"/>
    <p:sldLayoutId id="2147483747" r:id="rId23"/>
    <p:sldLayoutId id="2147483748" r:id="rId24"/>
    <p:sldLayoutId id="2147483749" r:id="rId25"/>
    <p:sldLayoutId id="2147483750" r:id="rId26"/>
    <p:sldLayoutId id="2147483751" r:id="rId27"/>
    <p:sldLayoutId id="2147483752" r:id="rId28"/>
    <p:sldLayoutId id="2147483753" r:id="rId29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88000" indent="-2880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Wingdings" pitchFamily="2" charset="2"/>
        <a:buChar char="§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504000" indent="-216000" algn="l" defTabSz="914400" rtl="0" eaLnBrk="1" latinLnBrk="0" hangingPunct="1">
        <a:lnSpc>
          <a:spcPct val="12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504000" indent="-216000" algn="l" defTabSz="914400" rtl="0" eaLnBrk="1" latinLnBrk="0" hangingPunct="1">
        <a:lnSpc>
          <a:spcPct val="12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500" kern="1200">
          <a:solidFill>
            <a:schemeClr val="accent2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504000" indent="-216000" algn="l" defTabSz="914400" rtl="0" eaLnBrk="1" latinLnBrk="0" hangingPunct="1">
        <a:lnSpc>
          <a:spcPct val="12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200" kern="1200">
          <a:solidFill>
            <a:schemeClr val="accent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504000" indent="-216000" algn="l" defTabSz="914400" rtl="0" eaLnBrk="1" latinLnBrk="0" hangingPunct="1">
        <a:lnSpc>
          <a:spcPct val="120000"/>
        </a:lnSpc>
        <a:spcBef>
          <a:spcPts val="0"/>
        </a:spcBef>
        <a:spcAft>
          <a:spcPts val="1000"/>
        </a:spcAft>
        <a:buFont typeface="Wingdings" pitchFamily="2" charset="2"/>
        <a:buChar char="§"/>
        <a:defRPr sz="1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6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id="{356D5B0D-2628-1059-698D-594BA7D021B7}"/>
              </a:ext>
            </a:extLst>
          </p:cNvPr>
          <p:cNvSpPr txBox="1">
            <a:spLocks/>
          </p:cNvSpPr>
          <p:nvPr/>
        </p:nvSpPr>
        <p:spPr>
          <a:xfrm>
            <a:off x="529213" y="588790"/>
            <a:ext cx="11133573" cy="135146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GB" sz="3600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ea typeface="Cambria" panose="02040503050406030204" pitchFamily="18" charset="0"/>
            </a:endParaRPr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D34311FE-B1A4-26E4-8928-FC56469691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Konference ENERGETIKA</a:t>
            </a:r>
            <a:br>
              <a:rPr lang="cs-CZ" dirty="0"/>
            </a:br>
            <a:r>
              <a:rPr lang="cs-CZ" dirty="0"/>
              <a:t>2026</a:t>
            </a:r>
            <a:br>
              <a:rPr lang="cs-CZ" dirty="0"/>
            </a:br>
            <a:r>
              <a:rPr lang="cs-CZ" sz="2700" dirty="0">
                <a:solidFill>
                  <a:schemeClr val="bg1">
                    <a:lumMod val="65000"/>
                  </a:schemeClr>
                </a:solidFill>
              </a:rPr>
              <a:t>Povinnosti v oblasti úspor energie: energetické audity a budovy</a:t>
            </a:r>
          </a:p>
        </p:txBody>
      </p:sp>
      <p:sp>
        <p:nvSpPr>
          <p:cNvPr id="5" name="Podnadpis 4">
            <a:extLst>
              <a:ext uri="{FF2B5EF4-FFF2-40B4-BE49-F238E27FC236}">
                <a16:creationId xmlns:a16="http://schemas.microsoft.com/office/drawing/2014/main" id="{62C1B0FB-2315-BCF9-FB40-F0A73981A2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0000" y="4523712"/>
            <a:ext cx="5400000" cy="1212624"/>
          </a:xfrm>
        </p:spPr>
        <p:txBody>
          <a:bodyPr>
            <a:normAutofit/>
          </a:bodyPr>
          <a:lstStyle/>
          <a:p>
            <a:r>
              <a:rPr lang="cs-CZ" dirty="0"/>
              <a:t>Ing. Petr Vozka</a:t>
            </a:r>
            <a:endParaRPr lang="de-DE" dirty="0"/>
          </a:p>
          <a:p>
            <a:r>
              <a:rPr lang="cs-CZ" dirty="0"/>
              <a:t>odbor energetické účinnosti a úspor</a:t>
            </a:r>
            <a:endParaRPr lang="de-DE" dirty="0"/>
          </a:p>
        </p:txBody>
      </p:sp>
      <p:sp>
        <p:nvSpPr>
          <p:cNvPr id="14" name="Zástupný symbol pro datum 3">
            <a:extLst>
              <a:ext uri="{FF2B5EF4-FFF2-40B4-BE49-F238E27FC236}">
                <a16:creationId xmlns:a16="http://schemas.microsoft.com/office/drawing/2014/main" id="{D8987507-98AD-D361-3036-433E803010CE}"/>
              </a:ext>
            </a:extLst>
          </p:cNvPr>
          <p:cNvSpPr txBox="1">
            <a:spLocks/>
          </p:cNvSpPr>
          <p:nvPr/>
        </p:nvSpPr>
        <p:spPr>
          <a:xfrm>
            <a:off x="720000" y="5976000"/>
            <a:ext cx="2743200" cy="365125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cs-CZ"/>
            </a:defPPr>
            <a:lvl1pPr marL="0" algn="l" defTabSz="914400" rtl="0" eaLnBrk="1" latinLnBrk="0" hangingPunct="1">
              <a:defRPr sz="1200" kern="1200">
                <a:solidFill>
                  <a:schemeClr val="bg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/>
              <a:t>5. 5. 2026</a:t>
            </a:r>
          </a:p>
        </p:txBody>
      </p:sp>
    </p:spTree>
    <p:extLst>
      <p:ext uri="{BB962C8B-B14F-4D97-AF65-F5344CB8AC3E}">
        <p14:creationId xmlns:p14="http://schemas.microsoft.com/office/powerpoint/2010/main" val="2237099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8774E-CF20-9CBE-02F2-1F963CAF5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66B61-BBBD-AF49-F375-953349FDE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Hlavní oblasti novely zákona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7B69E2-00F3-B453-11E1-D58E0C543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000" y="1737360"/>
            <a:ext cx="8964000" cy="4645151"/>
          </a:xfrm>
        </p:spPr>
        <p:txBody>
          <a:bodyPr>
            <a:normAutofit/>
          </a:bodyPr>
          <a:lstStyle/>
          <a:p>
            <a:r>
              <a:rPr lang="cs-CZ" dirty="0"/>
              <a:t>Zřízení databáze energetické náročnosti DEN</a:t>
            </a:r>
          </a:p>
          <a:p>
            <a:r>
              <a:rPr lang="cs-CZ" dirty="0"/>
              <a:t>Nové povinnosti pro veřejné subjekty</a:t>
            </a:r>
          </a:p>
          <a:p>
            <a:r>
              <a:rPr lang="cs-CZ" dirty="0"/>
              <a:t>Nový stavebně energetický standard výstavby budov (ZEB)</a:t>
            </a:r>
          </a:p>
          <a:p>
            <a:r>
              <a:rPr lang="cs-CZ" dirty="0"/>
              <a:t>Renovační pas</a:t>
            </a:r>
          </a:p>
          <a:p>
            <a:r>
              <a:rPr lang="cs-CZ" dirty="0"/>
              <a:t>Kontroly propojených systémů vytápění a klimatizace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E5EC74-4567-18F6-AF6B-2E9308DF7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F5A12E-3DFE-4C3E-9036-7893F29C52C1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5458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5458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16820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8774E-CF20-9CBE-02F2-1F963CAF5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66B61-BBBD-AF49-F375-953349FDE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Databáze energetické náročnosti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7B69E2-00F3-B453-11E1-D58E0C543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8752" y="1908048"/>
            <a:ext cx="8964000" cy="4645151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00B0F0"/>
                </a:solidFill>
              </a:rPr>
              <a:t>Moderní informační systém</a:t>
            </a:r>
            <a:r>
              <a:rPr lang="cs-CZ" dirty="0"/>
              <a:t>, který umožní centralizaci, digitalizaci a efektivní správu dat týkajících se energetické náročnosti budov.</a:t>
            </a:r>
          </a:p>
          <a:p>
            <a:r>
              <a:rPr lang="cs-CZ" dirty="0"/>
              <a:t>Přinese rozšířené funkce pro veřejnost i veřejnou správu a současně nahradí dosavadní systémy ENEX a Monitoring spotřeby energie. </a:t>
            </a:r>
          </a:p>
          <a:p>
            <a:r>
              <a:rPr lang="cs-CZ" dirty="0"/>
              <a:t>Uživatelské rozhraní a nové funkcionality umožní přístup pro veřejnost, podniky i vlastníky budov, veřejné subjekty, obce, města a kraje.</a:t>
            </a:r>
          </a:p>
          <a:p>
            <a:r>
              <a:rPr lang="cs-CZ" dirty="0"/>
              <a:t>Plánované spuštění </a:t>
            </a:r>
            <a:r>
              <a:rPr lang="cs-CZ" dirty="0">
                <a:solidFill>
                  <a:srgbClr val="00B0F0"/>
                </a:solidFill>
              </a:rPr>
              <a:t>konec roku 2026.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E5EC74-4567-18F6-AF6B-2E9308DF7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F5A12E-3DFE-4C3E-9036-7893F29C52C1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5458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5458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326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8774E-CF20-9CBE-02F2-1F963CAF5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66B61-BBBD-AF49-F375-953349FDE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Veřejné subjekty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7B69E2-00F3-B453-11E1-D58E0C543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000" y="1737360"/>
            <a:ext cx="8964000" cy="4645151"/>
          </a:xfrm>
        </p:spPr>
        <p:txBody>
          <a:bodyPr>
            <a:normAutofit/>
          </a:bodyPr>
          <a:lstStyle/>
          <a:p>
            <a:r>
              <a:rPr lang="cs-CZ" dirty="0"/>
              <a:t>Přechod povinností stanovených pro orgány veřejné moci či ústřední instituce na </a:t>
            </a:r>
            <a:r>
              <a:rPr lang="cs-CZ" dirty="0">
                <a:solidFill>
                  <a:srgbClr val="00B0F0"/>
                </a:solidFill>
              </a:rPr>
              <a:t>veřejné subjekty.</a:t>
            </a:r>
            <a:endParaRPr lang="cs-CZ" dirty="0"/>
          </a:p>
          <a:p>
            <a:r>
              <a:rPr lang="cs-CZ" dirty="0"/>
              <a:t>Požadavky na zadávání některých veřejných zakázek a hospodárné užití energie veřejnými subjekty. V souladu se zákonem o zadávání veřejných zakázek.</a:t>
            </a:r>
          </a:p>
          <a:p>
            <a:r>
              <a:rPr lang="cs-CZ" dirty="0">
                <a:solidFill>
                  <a:srgbClr val="00B0F0"/>
                </a:solidFill>
              </a:rPr>
              <a:t>Nové povinnosti</a:t>
            </a:r>
            <a:r>
              <a:rPr lang="cs-CZ" dirty="0"/>
              <a:t> pro veřejné subjekty: </a:t>
            </a:r>
          </a:p>
          <a:p>
            <a:pPr marL="789750" lvl="1" indent="-285750">
              <a:buFont typeface="Wingdings" panose="05000000000000000000" pitchFamily="2" charset="2"/>
              <a:buChar char="§"/>
            </a:pPr>
            <a:r>
              <a:rPr lang="cs-CZ" dirty="0"/>
              <a:t>opatřit si průkaz pro vlastněné a užívané budovy</a:t>
            </a:r>
          </a:p>
          <a:p>
            <a:pPr marL="789750" lvl="1" indent="-285750">
              <a:buFont typeface="Wingdings" panose="05000000000000000000" pitchFamily="2" charset="2"/>
              <a:buChar char="§"/>
            </a:pPr>
            <a:r>
              <a:rPr lang="cs-CZ" dirty="0"/>
              <a:t>zadávat údaje o jejich spotřebě energie a o renovacích budov v jejích vlastnictví a užívaní do databáze energetické náročnosti „DEN“.</a:t>
            </a:r>
          </a:p>
          <a:p>
            <a:r>
              <a:rPr lang="cs-CZ" dirty="0"/>
              <a:t>Veřejné subjekty dle seznamu S13.</a:t>
            </a:r>
          </a:p>
          <a:p>
            <a:endParaRPr lang="cs-CZ" dirty="0"/>
          </a:p>
          <a:p>
            <a:pPr lvl="1"/>
            <a:endParaRPr lang="cs-CZ" sz="2000" dirty="0"/>
          </a:p>
          <a:p>
            <a:pPr marL="789750" lvl="1" indent="-285750">
              <a:buFont typeface="Wingdings" panose="05000000000000000000" pitchFamily="2" charset="2"/>
              <a:buChar char="§"/>
            </a:pPr>
            <a:endParaRPr lang="cs-CZ" dirty="0"/>
          </a:p>
          <a:p>
            <a:pPr marL="789750" lvl="1" indent="-285750">
              <a:buFont typeface="Wingdings" panose="05000000000000000000" pitchFamily="2" charset="2"/>
              <a:buChar char="§"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E5EC74-4567-18F6-AF6B-2E9308DF7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F5A12E-3DFE-4C3E-9036-7893F29C52C1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5458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5458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3649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8774E-CF20-9CBE-02F2-1F963CAF5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66B61-BBBD-AF49-F375-953349FDE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Nový stavebně energetický standard výstavby budov (ZEB)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7B69E2-00F3-B453-11E1-D58E0C543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000" y="1737360"/>
            <a:ext cx="8964000" cy="4645151"/>
          </a:xfrm>
        </p:spPr>
        <p:txBody>
          <a:bodyPr>
            <a:normAutofit fontScale="92500" lnSpcReduction="10000"/>
          </a:bodyPr>
          <a:lstStyle/>
          <a:p>
            <a:r>
              <a:rPr lang="cs-CZ" dirty="0"/>
              <a:t>Budova s nulovým či velmi nízkým množství energie </a:t>
            </a:r>
            <a:r>
              <a:rPr lang="cs-CZ" dirty="0">
                <a:solidFill>
                  <a:srgbClr val="00B0F0"/>
                </a:solidFill>
              </a:rPr>
              <a:t>s nulovými emisemi uhlíku z fosilních paliv na místě</a:t>
            </a:r>
            <a:r>
              <a:rPr lang="cs-CZ" dirty="0"/>
              <a:t> a nulovými či velmi nízkými provozními emisemi.</a:t>
            </a:r>
          </a:p>
          <a:p>
            <a:r>
              <a:rPr lang="cs-CZ" dirty="0"/>
              <a:t>Snížení spotřeby primární energie </a:t>
            </a:r>
            <a:r>
              <a:rPr lang="cs-CZ" dirty="0">
                <a:solidFill>
                  <a:srgbClr val="00B0F0"/>
                </a:solidFill>
              </a:rPr>
              <a:t>o 10 % </a:t>
            </a:r>
            <a:r>
              <a:rPr lang="cs-CZ" dirty="0"/>
              <a:t>oproti současnému stavu.</a:t>
            </a:r>
          </a:p>
          <a:p>
            <a:r>
              <a:rPr lang="cs-CZ" dirty="0"/>
              <a:t>Energie musí být pokryta</a:t>
            </a:r>
          </a:p>
          <a:p>
            <a:pPr marL="789750" lvl="1" indent="-285750">
              <a:buFont typeface="Wingdings" panose="05000000000000000000" pitchFamily="2" charset="2"/>
              <a:buChar char="§"/>
            </a:pPr>
            <a:r>
              <a:rPr lang="cs-CZ" sz="1600" dirty="0"/>
              <a:t>OZE v místě či z blízkého okolí</a:t>
            </a:r>
          </a:p>
          <a:p>
            <a:pPr marL="789750" lvl="1" indent="-285750">
              <a:buFont typeface="Wingdings" panose="05000000000000000000" pitchFamily="2" charset="2"/>
              <a:buChar char="§"/>
            </a:pPr>
            <a:r>
              <a:rPr lang="cs-CZ" sz="1600" dirty="0"/>
              <a:t>OZE ze společenství pro OZE</a:t>
            </a:r>
          </a:p>
          <a:p>
            <a:pPr marL="789750" lvl="1" indent="-285750">
              <a:buFont typeface="Wingdings" panose="05000000000000000000" pitchFamily="2" charset="2"/>
              <a:buChar char="§"/>
            </a:pPr>
            <a:r>
              <a:rPr lang="cs-CZ" sz="1600" dirty="0"/>
              <a:t>Účinný systém SZTE</a:t>
            </a:r>
          </a:p>
          <a:p>
            <a:pPr marL="789750" lvl="1" indent="-285750">
              <a:buFont typeface="Wingdings" panose="05000000000000000000" pitchFamily="2" charset="2"/>
              <a:buChar char="§"/>
            </a:pPr>
            <a:r>
              <a:rPr lang="cs-CZ" sz="1600" dirty="0"/>
              <a:t>Energie ze zdrojů bez emisí uhlíku (např. jádro)</a:t>
            </a:r>
          </a:p>
          <a:p>
            <a:r>
              <a:rPr lang="cs-CZ" dirty="0"/>
              <a:t>Podle zpracované studie již </a:t>
            </a:r>
            <a:r>
              <a:rPr lang="cs-CZ" dirty="0">
                <a:solidFill>
                  <a:srgbClr val="00B0F0"/>
                </a:solidFill>
              </a:rPr>
              <a:t>64 % současných projektů výstavby nových budov splňuje</a:t>
            </a:r>
            <a:r>
              <a:rPr lang="cs-CZ" dirty="0"/>
              <a:t> toto nastavení.</a:t>
            </a:r>
          </a:p>
          <a:p>
            <a:r>
              <a:rPr lang="cs-CZ" dirty="0"/>
              <a:t>Vícenáklady u zpřísnění </a:t>
            </a:r>
            <a:r>
              <a:rPr lang="cs-CZ" dirty="0">
                <a:solidFill>
                  <a:srgbClr val="00B0F0"/>
                </a:solidFill>
              </a:rPr>
              <a:t>0,5 – 3 %</a:t>
            </a:r>
            <a:r>
              <a:rPr lang="cs-CZ" dirty="0"/>
              <a:t>.</a:t>
            </a:r>
          </a:p>
          <a:p>
            <a:r>
              <a:rPr lang="cs-CZ" dirty="0">
                <a:solidFill>
                  <a:srgbClr val="00B0F0"/>
                </a:solidFill>
              </a:rPr>
              <a:t>Povinnost výstavby 2028 (veřejné subjekty)</a:t>
            </a:r>
            <a:r>
              <a:rPr lang="cs-CZ" dirty="0"/>
              <a:t>, resp. 2030 (všechny nové budovy).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lvl="1"/>
            <a:endParaRPr lang="cs-CZ" sz="2000" dirty="0"/>
          </a:p>
          <a:p>
            <a:pPr marL="789750" lvl="1" indent="-285750">
              <a:buFont typeface="Wingdings" panose="05000000000000000000" pitchFamily="2" charset="2"/>
              <a:buChar char="§"/>
            </a:pPr>
            <a:endParaRPr lang="cs-CZ" dirty="0"/>
          </a:p>
          <a:p>
            <a:pPr marL="789750" lvl="1" indent="-285750">
              <a:buFont typeface="Wingdings" panose="05000000000000000000" pitchFamily="2" charset="2"/>
              <a:buChar char="§"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E5EC74-4567-18F6-AF6B-2E9308DF7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F5A12E-3DFE-4C3E-9036-7893F29C52C1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5458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5458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367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8774E-CF20-9CBE-02F2-1F963CAF5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66B61-BBBD-AF49-F375-953349FDE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Renovační pas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7B69E2-00F3-B453-11E1-D58E0C543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000" y="1737360"/>
            <a:ext cx="8964000" cy="4645151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rgbClr val="00B0F0"/>
                </a:solidFill>
              </a:rPr>
              <a:t>Individualizovaný plán</a:t>
            </a:r>
            <a:r>
              <a:rPr lang="cs-CZ" dirty="0"/>
              <a:t> postupné renovace budovy, který významně zlepší její energetickou náročnost.</a:t>
            </a:r>
          </a:p>
          <a:p>
            <a:r>
              <a:rPr lang="cs-CZ" dirty="0"/>
              <a:t>Bude obsahovat informace o dostupných dotačních titulech, cenách jednotlivých kroků, odhad úspor, poradenství atd. </a:t>
            </a:r>
          </a:p>
          <a:p>
            <a:r>
              <a:rPr lang="cs-CZ" dirty="0"/>
              <a:t>Oproti průkazu vychází z </a:t>
            </a:r>
            <a:r>
              <a:rPr lang="cs-CZ" dirty="0">
                <a:solidFill>
                  <a:srgbClr val="00B0F0"/>
                </a:solidFill>
              </a:rPr>
              <a:t>reálných spotřeb energie</a:t>
            </a:r>
            <a:r>
              <a:rPr lang="cs-CZ" dirty="0"/>
              <a:t>. </a:t>
            </a:r>
          </a:p>
          <a:p>
            <a:r>
              <a:rPr lang="cs-CZ" dirty="0"/>
              <a:t>Jedná se o </a:t>
            </a:r>
            <a:r>
              <a:rPr lang="cs-CZ" dirty="0">
                <a:solidFill>
                  <a:srgbClr val="00B0F0"/>
                </a:solidFill>
              </a:rPr>
              <a:t>dobrovolné schéma </a:t>
            </a:r>
            <a:r>
              <a:rPr lang="cs-CZ" dirty="0"/>
              <a:t>a bude zpracováván energetickými specialisty a ČKAIT. 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lvl="1"/>
            <a:endParaRPr lang="cs-CZ" sz="2000" dirty="0"/>
          </a:p>
          <a:p>
            <a:pPr marL="789750" lvl="1" indent="-285750">
              <a:buFont typeface="Wingdings" panose="05000000000000000000" pitchFamily="2" charset="2"/>
              <a:buChar char="§"/>
            </a:pPr>
            <a:endParaRPr lang="cs-CZ" dirty="0"/>
          </a:p>
          <a:p>
            <a:pPr marL="789750" lvl="1" indent="-285750">
              <a:buFont typeface="Wingdings" panose="05000000000000000000" pitchFamily="2" charset="2"/>
              <a:buChar char="§"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E5EC74-4567-18F6-AF6B-2E9308DF7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F5A12E-3DFE-4C3E-9036-7893F29C52C1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5458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5458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611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8774E-CF20-9CBE-02F2-1F963CAF5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66B61-BBBD-AF49-F375-953349FDE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Kontroly systémů vytápění a klimatizace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7B69E2-00F3-B453-11E1-D58E0C543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000" y="1737360"/>
            <a:ext cx="8964000" cy="4645151"/>
          </a:xfrm>
        </p:spPr>
        <p:txBody>
          <a:bodyPr>
            <a:normAutofit/>
          </a:bodyPr>
          <a:lstStyle/>
          <a:p>
            <a:r>
              <a:rPr lang="cs-CZ" dirty="0"/>
              <a:t>Nově kontrola propojeného systému vytápění a systému klimatizace v budově.</a:t>
            </a:r>
          </a:p>
          <a:p>
            <a:r>
              <a:rPr lang="cs-CZ" dirty="0"/>
              <a:t>Limit jmenovitého výkonu ˃ 70 kW </a:t>
            </a:r>
            <a:r>
              <a:rPr lang="cs-CZ" dirty="0">
                <a:solidFill>
                  <a:srgbClr val="00B0F0"/>
                </a:solidFill>
              </a:rPr>
              <a:t>jako součet jmenovitých výkonů obou systémů</a:t>
            </a:r>
            <a:r>
              <a:rPr lang="cs-CZ" dirty="0"/>
              <a:t>.</a:t>
            </a:r>
          </a:p>
          <a:p>
            <a:r>
              <a:rPr lang="cs-CZ" sz="2000" dirty="0"/>
              <a:t>Možnost zpracovat zprávu z kontroly pro propojené systémy vytápění a klimatizace.</a:t>
            </a:r>
          </a:p>
          <a:p>
            <a:r>
              <a:rPr lang="cs-CZ" sz="2000" dirty="0"/>
              <a:t>Kontrolu bude moci vykonat energetický specialista s oprávněním pro kontrolu systému vytápění a klimatizace. </a:t>
            </a:r>
          </a:p>
          <a:p>
            <a:endParaRPr lang="cs-CZ" sz="2000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pPr lvl="1"/>
            <a:endParaRPr lang="cs-CZ" sz="2000" dirty="0"/>
          </a:p>
          <a:p>
            <a:pPr marL="789750" lvl="1" indent="-285750">
              <a:buFont typeface="Wingdings" panose="05000000000000000000" pitchFamily="2" charset="2"/>
              <a:buChar char="§"/>
            </a:pPr>
            <a:endParaRPr lang="cs-CZ" dirty="0"/>
          </a:p>
          <a:p>
            <a:pPr marL="789750" lvl="1" indent="-285750">
              <a:buFont typeface="Wingdings" panose="05000000000000000000" pitchFamily="2" charset="2"/>
              <a:buChar char="§"/>
            </a:pPr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E5EC74-4567-18F6-AF6B-2E9308DF7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F5A12E-3DFE-4C3E-9036-7893F29C52C1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5458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5458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24187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D127878-7249-41F4-8CBC-B5C81373ADD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00000" y="2116183"/>
            <a:ext cx="5400000" cy="1916866"/>
          </a:xfrm>
        </p:spPr>
        <p:txBody>
          <a:bodyPr/>
          <a:lstStyle/>
          <a:p>
            <a:r>
              <a:rPr lang="cs-CZ" dirty="0"/>
              <a:t>Děkuji</a:t>
            </a:r>
            <a:br>
              <a:rPr lang="cs-CZ" dirty="0"/>
            </a:br>
            <a:r>
              <a:rPr lang="cs-CZ" dirty="0"/>
              <a:t>za pozornost!</a:t>
            </a:r>
          </a:p>
        </p:txBody>
      </p:sp>
      <p:sp>
        <p:nvSpPr>
          <p:cNvPr id="5" name="Zástupný symbol pro obsah 2">
            <a:extLst>
              <a:ext uri="{FF2B5EF4-FFF2-40B4-BE49-F238E27FC236}">
                <a16:creationId xmlns:a16="http://schemas.microsoft.com/office/drawing/2014/main" id="{78819B76-FCCF-20DD-93BA-079BCCC645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0000" y="4245429"/>
            <a:ext cx="5400000" cy="1968940"/>
          </a:xfrm>
        </p:spPr>
        <p:txBody>
          <a:bodyPr>
            <a:normAutofit/>
          </a:bodyPr>
          <a:lstStyle/>
          <a:p>
            <a:r>
              <a:rPr lang="cs-CZ" dirty="0">
                <a:solidFill>
                  <a:schemeClr val="accent5"/>
                </a:solidFill>
              </a:rPr>
              <a:t>Petr Vozka</a:t>
            </a:r>
            <a:endParaRPr lang="de-DE" dirty="0">
              <a:solidFill>
                <a:schemeClr val="accent5"/>
              </a:solidFill>
            </a:endParaRPr>
          </a:p>
          <a:p>
            <a:r>
              <a:rPr lang="cs-CZ" dirty="0" err="1">
                <a:solidFill>
                  <a:schemeClr val="accent5"/>
                </a:solidFill>
              </a:rPr>
              <a:t>petr</a:t>
            </a:r>
            <a:r>
              <a:rPr lang="de-DE" dirty="0">
                <a:solidFill>
                  <a:schemeClr val="accent5"/>
                </a:solidFill>
              </a:rPr>
              <a:t>.</a:t>
            </a:r>
            <a:r>
              <a:rPr lang="cs-CZ" dirty="0">
                <a:solidFill>
                  <a:schemeClr val="accent5"/>
                </a:solidFill>
              </a:rPr>
              <a:t>vozka</a:t>
            </a:r>
            <a:r>
              <a:rPr lang="de-DE" dirty="0">
                <a:solidFill>
                  <a:schemeClr val="accent5"/>
                </a:solidFill>
              </a:rPr>
              <a:t>@mpo.gov.cz</a:t>
            </a:r>
          </a:p>
        </p:txBody>
      </p:sp>
    </p:spTree>
    <p:extLst>
      <p:ext uri="{BB962C8B-B14F-4D97-AF65-F5344CB8AC3E}">
        <p14:creationId xmlns:p14="http://schemas.microsoft.com/office/powerpoint/2010/main" val="27263870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1C6E9C-D418-2090-9913-252AD8371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>
            <a:extLst>
              <a:ext uri="{FF2B5EF4-FFF2-40B4-BE49-F238E27FC236}">
                <a16:creationId xmlns:a16="http://schemas.microsoft.com/office/drawing/2014/main" id="{E61C61FC-0A4C-2DDF-87B9-6ED7A025F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000" y="561599"/>
            <a:ext cx="9900000" cy="444241"/>
          </a:xfrm>
        </p:spPr>
        <p:txBody>
          <a:bodyPr>
            <a:normAutofit fontScale="90000"/>
          </a:bodyPr>
          <a:lstStyle/>
          <a:p>
            <a:pPr>
              <a:lnSpc>
                <a:spcPct val="200000"/>
              </a:lnSpc>
              <a:spcBef>
                <a:spcPts val="1200"/>
              </a:spcBef>
              <a:spcAft>
                <a:spcPts val="600"/>
              </a:spcAft>
            </a:pPr>
            <a:r>
              <a:rPr lang="cs-CZ" dirty="0"/>
              <a:t>Obsah</a:t>
            </a:r>
            <a:br>
              <a:rPr lang="cs-CZ" dirty="0"/>
            </a:br>
            <a:r>
              <a:rPr lang="cs-CZ" sz="2200" dirty="0">
                <a:solidFill>
                  <a:schemeClr val="tx1"/>
                </a:solidFill>
                <a:ea typeface="+mn-ea"/>
              </a:rPr>
              <a:t>Úvod</a:t>
            </a:r>
            <a:br>
              <a:rPr lang="cs-CZ" dirty="0"/>
            </a:br>
            <a:r>
              <a:rPr lang="cs-CZ" sz="2200" dirty="0">
                <a:solidFill>
                  <a:schemeClr val="tx1"/>
                </a:solidFill>
                <a:ea typeface="+mn-ea"/>
              </a:rPr>
              <a:t>Systém hospodaření s energií a energetický audit</a:t>
            </a:r>
            <a:br>
              <a:rPr lang="cs-CZ" sz="2200" dirty="0">
                <a:solidFill>
                  <a:schemeClr val="tx1"/>
                </a:solidFill>
                <a:ea typeface="+mn-ea"/>
              </a:rPr>
            </a:br>
            <a:r>
              <a:rPr lang="cs-CZ" sz="2200" dirty="0">
                <a:solidFill>
                  <a:schemeClr val="tx1"/>
                </a:solidFill>
                <a:ea typeface="+mn-ea"/>
              </a:rPr>
              <a:t>Novela zákona o hospodaření energií</a:t>
            </a:r>
            <a:br>
              <a:rPr lang="cs-CZ" sz="2200" b="1" dirty="0">
                <a:solidFill>
                  <a:schemeClr val="tx1"/>
                </a:solidFill>
              </a:rPr>
            </a:br>
            <a:r>
              <a:rPr lang="cs-CZ" sz="2200" b="1" dirty="0">
                <a:solidFill>
                  <a:schemeClr val="tx1"/>
                </a:solidFill>
              </a:rPr>
              <a:t> </a:t>
            </a:r>
            <a:br>
              <a:rPr lang="cs-CZ" b="1" dirty="0">
                <a:solidFill>
                  <a:schemeClr val="tx1"/>
                </a:solidFill>
              </a:rPr>
            </a:b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216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8774E-CF20-9CBE-02F2-1F963CAF5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66B61-BBBD-AF49-F375-953349FDE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Úvod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7B69E2-00F3-B453-11E1-D58E0C543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Požadavky v oblasti zvyšování energetické účinnosti stanoveny </a:t>
            </a:r>
            <a:r>
              <a:rPr lang="cs-CZ" dirty="0">
                <a:solidFill>
                  <a:srgbClr val="00B0F0"/>
                </a:solidFill>
              </a:rPr>
              <a:t>v zákoně č. 406/2000 Sb., o hospodaření energií</a:t>
            </a:r>
            <a:r>
              <a:rPr lang="cs-CZ" dirty="0"/>
              <a:t>, ve znění pozdějších předpisů.</a:t>
            </a:r>
          </a:p>
          <a:p>
            <a:r>
              <a:rPr lang="cs-CZ" dirty="0">
                <a:solidFill>
                  <a:srgbClr val="00B0F0"/>
                </a:solidFill>
              </a:rPr>
              <a:t>Od 1. 1. 2026 změny</a:t>
            </a:r>
            <a:r>
              <a:rPr lang="cs-CZ" dirty="0"/>
              <a:t> v oblasti systému hospodaření s energií a energetického auditu.</a:t>
            </a:r>
          </a:p>
          <a:p>
            <a:r>
              <a:rPr lang="cs-CZ" dirty="0"/>
              <a:t>Připravuje se novela zákona (požadavky na nové budovy ve standardu ZEB, zavedení dobrovolného dokumentu renovační pas budovy, ukotvení nové databáze energetické náročnosti DEN a nové povinnosti veřejných subjektů).  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E5EC74-4567-18F6-AF6B-2E9308DF7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F5A12E-3DFE-4C3E-9036-7893F29C52C1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5458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5458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60173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E116859F-F5DC-4D85-9C27-1AAFA388BA9B}"/>
              </a:ext>
            </a:extLst>
          </p:cNvPr>
          <p:cNvSpPr txBox="1"/>
          <p:nvPr/>
        </p:nvSpPr>
        <p:spPr>
          <a:xfrm>
            <a:off x="2528356" y="3105834"/>
            <a:ext cx="713528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Systém hospodaření s energií </a:t>
            </a:r>
          </a:p>
          <a:p>
            <a:pPr algn="ctr"/>
            <a:r>
              <a:rPr lang="cs-CZ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energetický audit</a:t>
            </a:r>
          </a:p>
        </p:txBody>
      </p:sp>
    </p:spTree>
    <p:extLst>
      <p:ext uri="{BB962C8B-B14F-4D97-AF65-F5344CB8AC3E}">
        <p14:creationId xmlns:p14="http://schemas.microsoft.com/office/powerpoint/2010/main" val="575349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8774E-CF20-9CBE-02F2-1F963CAF5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66B61-BBBD-AF49-F375-953349FDE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Systém hospodaření s energií a energetický audit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7B69E2-00F3-B453-11E1-D58E0C543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>
                <a:solidFill>
                  <a:srgbClr val="00B0F0"/>
                </a:solidFill>
              </a:rPr>
              <a:t>Požadavky stanoveny § 9</a:t>
            </a:r>
            <a:r>
              <a:rPr lang="cs-CZ" dirty="0"/>
              <a:t> zákona č. 406/2000 Sb., o hospodaření energií, ve znění pozdějších předpisů.</a:t>
            </a:r>
          </a:p>
          <a:p>
            <a:r>
              <a:rPr lang="cs-CZ" dirty="0">
                <a:solidFill>
                  <a:srgbClr val="00B0F0"/>
                </a:solidFill>
              </a:rPr>
              <a:t>Nově od 1. 1. 2026 povinnost zavést systém hospodaření s energií</a:t>
            </a:r>
            <a:r>
              <a:rPr lang="cs-CZ" dirty="0"/>
              <a:t> podle normy ČSN EN ISO 50001 v případě průměrné roční konečné spotřeby energie za poslední 3 roky vyšší než 23 611 </a:t>
            </a:r>
            <a:r>
              <a:rPr lang="cs-CZ" dirty="0" err="1"/>
              <a:t>MWh</a:t>
            </a:r>
            <a:r>
              <a:rPr lang="cs-CZ" dirty="0"/>
              <a:t> (85 TJ).</a:t>
            </a:r>
          </a:p>
          <a:p>
            <a:r>
              <a:rPr lang="cs-CZ" dirty="0"/>
              <a:t>Povinnost zavést systém hospodaření s energií do 2 let od vzniku povinnosti.</a:t>
            </a:r>
          </a:p>
          <a:p>
            <a:r>
              <a:rPr lang="cs-CZ" dirty="0"/>
              <a:t>Ostatní povinnost pro veřejné subjekty v oblasti provedení energetického auditu zůstávají beze změny.</a:t>
            </a:r>
          </a:p>
          <a:p>
            <a:r>
              <a:rPr lang="cs-CZ" dirty="0"/>
              <a:t>Dokončuje se prováděcí vyhláška, která nahradí vyhlášku č. 140/2021 Sb., o energetickém auditu.  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E5EC74-4567-18F6-AF6B-2E9308DF7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F5A12E-3DFE-4C3E-9036-7893F29C52C1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5458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5458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66202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8774E-CF20-9CBE-02F2-1F963CAF5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66B61-BBBD-AF49-F375-953349FDE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Systém hospodaření s energií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7B69E2-00F3-B453-11E1-D58E0C543C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Povinnost pro veřejné subjekty stanovena v § 9 odst. 3 písm. a).</a:t>
            </a:r>
          </a:p>
          <a:p>
            <a:r>
              <a:rPr lang="cs-CZ" dirty="0">
                <a:solidFill>
                  <a:srgbClr val="00B0F0"/>
                </a:solidFill>
              </a:rPr>
              <a:t>Veřejné subjekty:</a:t>
            </a:r>
            <a:r>
              <a:rPr lang="cs-CZ" dirty="0"/>
              <a:t> Česká republika, kraj, obec, příspěvková organizace státu, kraje nebo obce, státní organizace založená zákonem, státní a veřejná vysoká škola a Česká národní banka.</a:t>
            </a:r>
          </a:p>
          <a:p>
            <a:r>
              <a:rPr lang="cs-CZ" dirty="0"/>
              <a:t>Znění povinnosti:</a:t>
            </a:r>
            <a:r>
              <a:rPr lang="cs-CZ" i="1" dirty="0"/>
              <a:t> a) </a:t>
            </a:r>
            <a:r>
              <a:rPr lang="cs-CZ" i="1" dirty="0">
                <a:solidFill>
                  <a:srgbClr val="00B0F0"/>
                </a:solidFill>
              </a:rPr>
              <a:t>zavést a certifikovat akreditovanou osobou</a:t>
            </a:r>
            <a:r>
              <a:rPr lang="cs-CZ" i="1" dirty="0"/>
              <a:t> systém hospodaření s energií podle harmonizované technické normy upravující systém managementu hospodaření s energií (ČSN EN ISO 50001 – Systém managementu hospodaření s energií), jehož rozsah odpovídá rozsahu energetického auditu, v případě, že překračují průměrnou roční konečnou spotřebu energie energetického hospodářství za poslední 3 po sobě jdoucí kalendářní roky </a:t>
            </a:r>
            <a:r>
              <a:rPr lang="cs-CZ" i="1" dirty="0">
                <a:solidFill>
                  <a:srgbClr val="00B0F0"/>
                </a:solidFill>
              </a:rPr>
              <a:t>23 611 </a:t>
            </a:r>
            <a:r>
              <a:rPr lang="cs-CZ" i="1" dirty="0" err="1">
                <a:solidFill>
                  <a:srgbClr val="00B0F0"/>
                </a:solidFill>
              </a:rPr>
              <a:t>MWh</a:t>
            </a:r>
            <a:r>
              <a:rPr lang="cs-CZ" i="1" dirty="0">
                <a:solidFill>
                  <a:srgbClr val="00B0F0"/>
                </a:solidFill>
              </a:rPr>
              <a:t>.</a:t>
            </a:r>
            <a:endParaRPr lang="cs-CZ" i="1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E5EC74-4567-18F6-AF6B-2E9308DF7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F5A12E-3DFE-4C3E-9036-7893F29C52C1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5458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5458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85432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8774E-CF20-9CBE-02F2-1F963CAF5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66B61-BBBD-AF49-F375-953349FDE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Energetický audit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7B69E2-00F3-B453-11E1-D58E0C543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000" y="1341120"/>
            <a:ext cx="8964000" cy="5041391"/>
          </a:xfrm>
        </p:spPr>
        <p:txBody>
          <a:bodyPr>
            <a:normAutofit fontScale="92500" lnSpcReduction="20000"/>
          </a:bodyPr>
          <a:lstStyle/>
          <a:p>
            <a:r>
              <a:rPr lang="cs-CZ" dirty="0"/>
              <a:t>Povinnost pro veřejné subjekty stanovena v § 9 odst. 3 písm. b) a c)</a:t>
            </a:r>
          </a:p>
          <a:p>
            <a:r>
              <a:rPr lang="cs-CZ" u="sng" dirty="0"/>
              <a:t>Konečná spotřeba nad </a:t>
            </a:r>
            <a:r>
              <a:rPr lang="cs-CZ" u="sng" dirty="0">
                <a:solidFill>
                  <a:srgbClr val="00B0F0"/>
                </a:solidFill>
              </a:rPr>
              <a:t>2 778 </a:t>
            </a:r>
            <a:r>
              <a:rPr lang="cs-CZ" u="sng" dirty="0" err="1">
                <a:solidFill>
                  <a:srgbClr val="00B0F0"/>
                </a:solidFill>
              </a:rPr>
              <a:t>MWh</a:t>
            </a:r>
            <a:r>
              <a:rPr lang="cs-CZ" dirty="0">
                <a:solidFill>
                  <a:srgbClr val="00B0F0"/>
                </a:solidFill>
              </a:rPr>
              <a:t> </a:t>
            </a:r>
            <a:r>
              <a:rPr lang="cs-CZ" dirty="0"/>
              <a:t>(10 TJ): povinnost </a:t>
            </a:r>
            <a:r>
              <a:rPr lang="cs-CZ" i="1" dirty="0"/>
              <a:t>b) zajistit </a:t>
            </a:r>
            <a:r>
              <a:rPr lang="cs-CZ" i="1" dirty="0">
                <a:solidFill>
                  <a:srgbClr val="00B0F0"/>
                </a:solidFill>
              </a:rPr>
              <a:t>jednou za 4 roky</a:t>
            </a:r>
            <a:r>
              <a:rPr lang="cs-CZ" i="1" dirty="0"/>
              <a:t> provedení energetického auditu v případě, že překračují průměrnou roční konečnou spotřebu energie energetického hospodářství za poslední 3 po sobě jdoucí kalendářní roky 2778 </a:t>
            </a:r>
            <a:r>
              <a:rPr lang="cs-CZ" i="1" dirty="0" err="1"/>
              <a:t>MWh</a:t>
            </a:r>
            <a:r>
              <a:rPr lang="cs-CZ" i="1" dirty="0"/>
              <a:t>.</a:t>
            </a:r>
          </a:p>
          <a:p>
            <a:r>
              <a:rPr lang="cs-CZ" u="sng" dirty="0"/>
              <a:t>Konečná spotřeba nad </a:t>
            </a:r>
            <a:r>
              <a:rPr lang="cs-CZ" u="sng" dirty="0">
                <a:solidFill>
                  <a:srgbClr val="00B0F0"/>
                </a:solidFill>
              </a:rPr>
              <a:t>500 </a:t>
            </a:r>
            <a:r>
              <a:rPr lang="cs-CZ" u="sng" dirty="0" err="1">
                <a:solidFill>
                  <a:srgbClr val="00B0F0"/>
                </a:solidFill>
              </a:rPr>
              <a:t>MWh</a:t>
            </a:r>
            <a:r>
              <a:rPr lang="cs-CZ" dirty="0"/>
              <a:t>: povinnost </a:t>
            </a:r>
            <a:r>
              <a:rPr lang="cs-CZ" i="1" dirty="0"/>
              <a:t>c) zajistit provedení energetického auditu v případě, že překračují průměrnou roční konečnou spotřebu energie energetického hospodářství za poslední 3 po sobě jdoucí kalendářní roky 500 </a:t>
            </a:r>
            <a:r>
              <a:rPr lang="cs-CZ" i="1" dirty="0" err="1"/>
              <a:t>MWh</a:t>
            </a:r>
            <a:r>
              <a:rPr lang="cs-CZ" i="1" dirty="0"/>
              <a:t>.</a:t>
            </a:r>
          </a:p>
          <a:p>
            <a:r>
              <a:rPr lang="cs-CZ" dirty="0"/>
              <a:t>Energetický audit podle písm. c) </a:t>
            </a:r>
            <a:r>
              <a:rPr lang="cs-CZ" dirty="0">
                <a:solidFill>
                  <a:srgbClr val="00B0F0"/>
                </a:solidFill>
              </a:rPr>
              <a:t>platí 10 let</a:t>
            </a:r>
            <a:r>
              <a:rPr lang="cs-CZ" dirty="0"/>
              <a:t> nebo do provedení změny energetického hospodářství, po které došlo za 2 po sobě jdoucí roky ke změně roční konečné spotřeby energie o více než 25 % oproti stavu z platného energetického auditu.</a:t>
            </a:r>
          </a:p>
          <a:p>
            <a:r>
              <a:rPr lang="cs-CZ" dirty="0"/>
              <a:t>Povinnost může být alternativně splněna zavedením systému hospodaření s energií podle normy ČSN EN ISO 50001.</a:t>
            </a:r>
          </a:p>
          <a:p>
            <a:r>
              <a:rPr lang="cs-CZ" dirty="0"/>
              <a:t>Energetický audit musí být proveden do 1 roku od vzniku povinnosti. </a:t>
            </a:r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E5EC74-4567-18F6-AF6B-2E9308DF7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F5A12E-3DFE-4C3E-9036-7893F29C52C1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5458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5458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2176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E116859F-F5DC-4D85-9C27-1AAFA388BA9B}"/>
              </a:ext>
            </a:extLst>
          </p:cNvPr>
          <p:cNvSpPr txBox="1"/>
          <p:nvPr/>
        </p:nvSpPr>
        <p:spPr>
          <a:xfrm>
            <a:off x="1925627" y="3105834"/>
            <a:ext cx="83407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36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Novela zákona o hospodaření energií</a:t>
            </a:r>
            <a:endParaRPr lang="cs-CZ" sz="3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2760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8774E-CF20-9CBE-02F2-1F963CAF521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DD66B61-BBBD-AF49-F375-953349FDEF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Novela zákona o hospodaření energií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77B69E2-00F3-B453-11E1-D58E0C543C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08000" y="1737360"/>
            <a:ext cx="8964000" cy="4645151"/>
          </a:xfrm>
        </p:spPr>
        <p:txBody>
          <a:bodyPr>
            <a:normAutofit/>
          </a:bodyPr>
          <a:lstStyle/>
          <a:p>
            <a:r>
              <a:rPr lang="cs-CZ" dirty="0"/>
              <a:t>Transpozice směrnice 2024/1275/EU o energetické náročnosti budov (EPBD 4) – cílem zlepšování fondu budov </a:t>
            </a:r>
          </a:p>
          <a:p>
            <a:r>
              <a:rPr lang="cs-CZ" dirty="0"/>
              <a:t>Stanovení požadavků v limitech daných směrnicí</a:t>
            </a:r>
          </a:p>
          <a:p>
            <a:r>
              <a:rPr lang="cs-CZ" dirty="0"/>
              <a:t>Maximální zachování dosavadních přístupů </a:t>
            </a:r>
          </a:p>
          <a:p>
            <a:r>
              <a:rPr lang="cs-CZ" dirty="0"/>
              <a:t>Proveditelnost navrhovaných řešení</a:t>
            </a:r>
          </a:p>
          <a:p>
            <a:r>
              <a:rPr lang="cs-CZ" dirty="0"/>
              <a:t>Snížení byrokratické zátěže</a:t>
            </a:r>
          </a:p>
          <a:p>
            <a:r>
              <a:rPr lang="cs-CZ" dirty="0"/>
              <a:t>Dále úpravy na základě poznatků z praxe </a:t>
            </a:r>
          </a:p>
          <a:p>
            <a:r>
              <a:rPr lang="cs-CZ" dirty="0"/>
              <a:t>Komunikace směrem k veřejnosti a zapojení sektoru při diskuzích</a:t>
            </a:r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ABE5EC74-4567-18F6-AF6B-2E9308DF73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CF5A12E-3DFE-4C3E-9036-7893F29C52C1}" type="slidenum">
              <a:rPr kumimoji="0" lang="cs-CZ" sz="1200" b="0" i="0" u="none" strike="noStrike" kern="1200" cap="none" spc="0" normalizeH="0" baseline="0" noProof="0" smtClean="0">
                <a:ln>
                  <a:noFill/>
                </a:ln>
                <a:solidFill>
                  <a:srgbClr val="54586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cs-CZ" sz="1200" b="0" i="0" u="none" strike="noStrike" kern="1200" cap="none" spc="0" normalizeH="0" baseline="0" noProof="0">
              <a:ln>
                <a:noFill/>
              </a:ln>
              <a:solidFill>
                <a:srgbClr val="54586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4764607"/>
      </p:ext>
    </p:extLst>
  </p:cSld>
  <p:clrMapOvr>
    <a:masterClrMapping/>
  </p:clrMapOvr>
</p:sld>
</file>

<file path=ppt/theme/theme1.xml><?xml version="1.0" encoding="utf-8"?>
<a:theme xmlns:a="http://schemas.openxmlformats.org/drawingml/2006/main" name="JVS PPT Dark">
  <a:themeElements>
    <a:clrScheme name="JVS barvy">
      <a:dk1>
        <a:srgbClr val="545860"/>
      </a:dk1>
      <a:lt1>
        <a:srgbClr val="FFFFFF"/>
      </a:lt1>
      <a:dk2>
        <a:srgbClr val="0C1838"/>
      </a:dk2>
      <a:lt2>
        <a:srgbClr val="A7A9B3"/>
      </a:lt2>
      <a:accent1>
        <a:srgbClr val="00459B"/>
      </a:accent1>
      <a:accent2>
        <a:srgbClr val="D70C0F"/>
      </a:accent2>
      <a:accent3>
        <a:srgbClr val="F7C1B9"/>
      </a:accent3>
      <a:accent4>
        <a:srgbClr val="690527"/>
      </a:accent4>
      <a:accent5>
        <a:srgbClr val="9DC8E9"/>
      </a:accent5>
      <a:accent6>
        <a:srgbClr val="878A95"/>
      </a:accent6>
      <a:hlink>
        <a:srgbClr val="008C99"/>
      </a:hlink>
      <a:folHlink>
        <a:srgbClr val="452E73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CZ_TMAVÁ.pptx" id="{2372122A-1944-4728-BD1A-D171574B14CC}" vid="{48B83E54-D474-4550-9B83-F5CF31AE6727}"/>
    </a:ext>
  </a:extLst>
</a:theme>
</file>

<file path=ppt/theme/theme2.xml><?xml version="1.0" encoding="utf-8"?>
<a:theme xmlns:a="http://schemas.openxmlformats.org/drawingml/2006/main" name="JVS PPS Light">
  <a:themeElements>
    <a:clrScheme name="JVS UOSS 1">
      <a:dk1>
        <a:srgbClr val="545860"/>
      </a:dk1>
      <a:lt1>
        <a:srgbClr val="FFFFFF"/>
      </a:lt1>
      <a:dk2>
        <a:srgbClr val="0C1838"/>
      </a:dk2>
      <a:lt2>
        <a:srgbClr val="A7A9B3"/>
      </a:lt2>
      <a:accent1>
        <a:srgbClr val="00459B"/>
      </a:accent1>
      <a:accent2>
        <a:srgbClr val="D70C0F"/>
      </a:accent2>
      <a:accent3>
        <a:srgbClr val="F7C1B9"/>
      </a:accent3>
      <a:accent4>
        <a:srgbClr val="690527"/>
      </a:accent4>
      <a:accent5>
        <a:srgbClr val="9DC8E9"/>
      </a:accent5>
      <a:accent6>
        <a:srgbClr val="878A95"/>
      </a:accent6>
      <a:hlink>
        <a:srgbClr val="008C99"/>
      </a:hlink>
      <a:folHlink>
        <a:srgbClr val="452E73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PT_CZ_SVĚTLÁ.pptx" id="{B78CD7E0-CB92-4FB1-B0C3-F2F1812B3486}" vid="{04B87C90-3050-4D25-8BAC-D87A07192D5D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353E2BC182952C44BBAFAEC6093676C6" ma:contentTypeVersion="12" ma:contentTypeDescription="Vytvoří nový dokument" ma:contentTypeScope="" ma:versionID="3ddea503870e84819258640eb5669f46">
  <xsd:schema xmlns:xsd="http://www.w3.org/2001/XMLSchema" xmlns:xs="http://www.w3.org/2001/XMLSchema" xmlns:p="http://schemas.microsoft.com/office/2006/metadata/properties" xmlns:ns2="bb50961a-01f8-4a31-97df-cc737852abde" xmlns:ns3="d6be7263-8cf3-404f-8f3a-9141da07474e" targetNamespace="http://schemas.microsoft.com/office/2006/metadata/properties" ma:root="true" ma:fieldsID="6e55fb1ba409993c0220d5cba3eec132" ns2:_="" ns3:_="">
    <xsd:import namespace="bb50961a-01f8-4a31-97df-cc737852abde"/>
    <xsd:import namespace="d6be7263-8cf3-404f-8f3a-9141da07474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50961a-01f8-4a31-97df-cc737852ab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Značky obrázků" ma:readOnly="false" ma:fieldId="{5cf76f15-5ced-4ddc-b409-7134ff3c332f}" ma:taxonomyMulti="true" ma:sspId="635b4d26-ba4a-4603-bec3-cd1f9d645e8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be7263-8cf3-404f-8f3a-9141da07474e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a4821d86-a3c4-455e-8098-3dac7fa18c69}" ma:internalName="TaxCatchAll" ma:showField="CatchAllData" ma:web="d6be7263-8cf3-404f-8f3a-9141da07474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b50961a-01f8-4a31-97df-cc737852abde">
      <Terms xmlns="http://schemas.microsoft.com/office/infopath/2007/PartnerControls"/>
    </lcf76f155ced4ddcb4097134ff3c332f>
    <TaxCatchAll xmlns="d6be7263-8cf3-404f-8f3a-9141da07474e" xsi:nil="true"/>
  </documentManagement>
</p:properties>
</file>

<file path=customXml/itemProps1.xml><?xml version="1.0" encoding="utf-8"?>
<ds:datastoreItem xmlns:ds="http://schemas.openxmlformats.org/officeDocument/2006/customXml" ds:itemID="{CC91B0F1-BDD1-486A-BD8F-8AC4E1CC693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B9B7E5F-DA52-429F-B92F-5D2486211B2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50961a-01f8-4a31-97df-cc737852abde"/>
    <ds:schemaRef ds:uri="d6be7263-8cf3-404f-8f3a-9141da07474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D19C120-5274-443A-93A6-139E5591E124}">
  <ds:schemaRefs>
    <ds:schemaRef ds:uri="d6be7263-8cf3-404f-8f3a-9141da07474e"/>
    <ds:schemaRef ds:uri="bb50961a-01f8-4a31-97df-cc737852abde"/>
    <ds:schemaRef ds:uri="http://purl.org/dc/terms/"/>
    <ds:schemaRef ds:uri="http://purl.org/dc/elements/1.1/"/>
    <ds:schemaRef ds:uri="http://www.w3.org/XML/1998/namespace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PPT_CZ_TMAVÁ</Template>
  <TotalTime>446</TotalTime>
  <Words>1023</Words>
  <Application>Microsoft Office PowerPoint</Application>
  <PresentationFormat>Širokoúhlá obrazovka</PresentationFormat>
  <Paragraphs>139</Paragraphs>
  <Slides>16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16</vt:i4>
      </vt:variant>
    </vt:vector>
  </HeadingPairs>
  <TitlesOfParts>
    <vt:vector size="20" baseType="lpstr">
      <vt:lpstr>Arial</vt:lpstr>
      <vt:lpstr>Wingdings</vt:lpstr>
      <vt:lpstr>JVS PPT Dark</vt:lpstr>
      <vt:lpstr>JVS PPS Light</vt:lpstr>
      <vt:lpstr>Konference ENERGETIKA 2026 Povinnosti v oblasti úspor energie: energetické audity a budovy</vt:lpstr>
      <vt:lpstr>Obsah Úvod Systém hospodaření s energií a energetický audit Novela zákona o hospodaření energií   </vt:lpstr>
      <vt:lpstr>Úvod</vt:lpstr>
      <vt:lpstr>Prezentace aplikace PowerPoint</vt:lpstr>
      <vt:lpstr>Systém hospodaření s energií a energetický audit</vt:lpstr>
      <vt:lpstr>Systém hospodaření s energií</vt:lpstr>
      <vt:lpstr>Energetický audit</vt:lpstr>
      <vt:lpstr>Prezentace aplikace PowerPoint</vt:lpstr>
      <vt:lpstr>Novela zákona o hospodaření energií</vt:lpstr>
      <vt:lpstr>Hlavní oblasti novely zákona</vt:lpstr>
      <vt:lpstr>Databáze energetické náročnosti</vt:lpstr>
      <vt:lpstr>Veřejné subjekty</vt:lpstr>
      <vt:lpstr>Nový stavebně energetický standard výstavby budov (ZEB) </vt:lpstr>
      <vt:lpstr>Renovační pas</vt:lpstr>
      <vt:lpstr>Kontroly systémů vytápění a klimatizace</vt:lpstr>
      <vt:lpstr>Děkuji za pozornost!</vt:lpstr>
    </vt:vector>
  </TitlesOfParts>
  <Manager/>
  <Company>Jednotný vizuální styl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Nadpis Podnadpis</dc:title>
  <dc:subject/>
  <dc:creator>Kratochvíl Marušáková Terézia</dc:creator>
  <cp:keywords/>
  <dc:description/>
  <cp:lastModifiedBy>Bacovská Lenka</cp:lastModifiedBy>
  <cp:revision>68</cp:revision>
  <cp:lastPrinted>2025-10-24T08:31:40Z</cp:lastPrinted>
  <dcterms:created xsi:type="dcterms:W3CDTF">2026-02-11T14:44:27Z</dcterms:created>
  <dcterms:modified xsi:type="dcterms:W3CDTF">2026-05-04T14:54:34Z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0x010100353E2BC182952C44BBAFAEC6093676C6</vt:lpwstr>
  </property>
  <property fmtid="{D5CDD505-2E9C-101B-9397-08002B2CF9AE}" pid="3" name="MediaServiceImageTags">
    <vt:lpwstr/>
  </property>
  <property fmtid="{D5CDD505-2E9C-101B-9397-08002B2CF9AE}" pid="4" name="MSIP_Label_b3564849-fbfc-4795-ad59-055bb350645f_Enabled">
    <vt:lpwstr>true</vt:lpwstr>
  </property>
  <property fmtid="{D5CDD505-2E9C-101B-9397-08002B2CF9AE}" pid="5" name="MSIP_Label_b3564849-fbfc-4795-ad59-055bb350645f_SetDate">
    <vt:lpwstr>2025-11-05T08:47:26Z</vt:lpwstr>
  </property>
  <property fmtid="{D5CDD505-2E9C-101B-9397-08002B2CF9AE}" pid="6" name="MSIP_Label_b3564849-fbfc-4795-ad59-055bb350645f_Method">
    <vt:lpwstr>Standard</vt:lpwstr>
  </property>
  <property fmtid="{D5CDD505-2E9C-101B-9397-08002B2CF9AE}" pid="7" name="MSIP_Label_b3564849-fbfc-4795-ad59-055bb350645f_Name">
    <vt:lpwstr>M102S01</vt:lpwstr>
  </property>
  <property fmtid="{D5CDD505-2E9C-101B-9397-08002B2CF9AE}" pid="8" name="MSIP_Label_b3564849-fbfc-4795-ad59-055bb350645f_SiteId">
    <vt:lpwstr>65154e19-ce31-44e2-97af-2480f4c17f95</vt:lpwstr>
  </property>
  <property fmtid="{D5CDD505-2E9C-101B-9397-08002B2CF9AE}" pid="9" name="MSIP_Label_b3564849-fbfc-4795-ad59-055bb350645f_ActionId">
    <vt:lpwstr>a46c3e65-4ee5-4762-a82b-3d1c88712a7f</vt:lpwstr>
  </property>
  <property fmtid="{D5CDD505-2E9C-101B-9397-08002B2CF9AE}" pid="10" name="MSIP_Label_b3564849-fbfc-4795-ad59-055bb350645f_ContentBits">
    <vt:lpwstr>0</vt:lpwstr>
  </property>
  <property fmtid="{D5CDD505-2E9C-101B-9397-08002B2CF9AE}" pid="11" name="MSIP_Label_b3564849-fbfc-4795-ad59-055bb350645f_Tag">
    <vt:lpwstr>10, 3, 0, 1</vt:lpwstr>
  </property>
</Properties>
</file>