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8" r:id="rId3"/>
  </p:sldMasterIdLst>
  <p:notesMasterIdLst>
    <p:notesMasterId r:id="rId25"/>
  </p:notesMasterIdLst>
  <p:sldIdLst>
    <p:sldId id="256" r:id="rId4"/>
    <p:sldId id="2147471409" r:id="rId5"/>
    <p:sldId id="2147471253" r:id="rId6"/>
    <p:sldId id="2147478470" r:id="rId7"/>
    <p:sldId id="2147483210" r:id="rId8"/>
    <p:sldId id="2147483211" r:id="rId9"/>
    <p:sldId id="478" r:id="rId10"/>
    <p:sldId id="2147483217" r:id="rId11"/>
    <p:sldId id="2147483202" r:id="rId12"/>
    <p:sldId id="2147483206" r:id="rId13"/>
    <p:sldId id="2147483215" r:id="rId14"/>
    <p:sldId id="2147483205" r:id="rId15"/>
    <p:sldId id="2147483209" r:id="rId16"/>
    <p:sldId id="2147483212" r:id="rId17"/>
    <p:sldId id="2147483214" r:id="rId18"/>
    <p:sldId id="2147483213" r:id="rId19"/>
    <p:sldId id="447" r:id="rId20"/>
    <p:sldId id="2147483185" r:id="rId21"/>
    <p:sldId id="2147483220" r:id="rId22"/>
    <p:sldId id="2147483221" r:id="rId23"/>
    <p:sldId id="214748321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9C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1"/>
  </p:normalViewPr>
  <p:slideViewPr>
    <p:cSldViewPr snapToGrid="0" showGuides="1">
      <p:cViewPr varScale="1">
        <p:scale>
          <a:sx n="114" d="100"/>
          <a:sy n="114" d="100"/>
        </p:scale>
        <p:origin x="5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Microsoft_Excelu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List_Microsoft_Excelu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0" dirty="0"/>
              <a:t>Počet převzatých žádostí o výrobnu (2023 - 2026) (ks)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'Převzaté žádosti - výrobny'!$C$4</c:f>
              <c:strCache>
                <c:ptCount val="1"/>
                <c:pt idx="0">
                  <c:v>Mikrozdroj</c:v>
                </c:pt>
              </c:strCache>
            </c:strRef>
          </c:tx>
          <c:spPr>
            <a:solidFill>
              <a:srgbClr val="FFDA9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'Převzaté žádosti - výrobny'!$E$3:$H$3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'Převzaté žádosti - výrobny'!$E$4:$H$4</c:f>
              <c:numCache>
                <c:formatCode>General</c:formatCode>
                <c:ptCount val="4"/>
                <c:pt idx="0">
                  <c:v>41185</c:v>
                </c:pt>
                <c:pt idx="1">
                  <c:v>34005</c:v>
                </c:pt>
                <c:pt idx="2">
                  <c:v>20170</c:v>
                </c:pt>
                <c:pt idx="3">
                  <c:v>2533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AF-4B3D-B77B-2AB440458EA1}"/>
            </c:ext>
          </c:extLst>
        </c:ser>
        <c:ser>
          <c:idx val="1"/>
          <c:order val="1"/>
          <c:tx>
            <c:strRef>
              <c:f>'Převzaté žádosti - výrobny'!$C$5</c:f>
              <c:strCache>
                <c:ptCount val="1"/>
                <c:pt idx="0">
                  <c:v>NN do 50kW včetně</c:v>
                </c:pt>
              </c:strCache>
            </c:strRef>
          </c:tx>
          <c:spPr>
            <a:solidFill>
              <a:srgbClr val="FF9C3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'Převzaté žádosti - výrobny'!$E$3:$H$3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'Převzaté žádosti - výrobny'!$E$5:$H$5</c:f>
              <c:numCache>
                <c:formatCode>General</c:formatCode>
                <c:ptCount val="4"/>
                <c:pt idx="0">
                  <c:v>12357</c:v>
                </c:pt>
                <c:pt idx="1">
                  <c:v>10752</c:v>
                </c:pt>
                <c:pt idx="2">
                  <c:v>10196</c:v>
                </c:pt>
                <c:pt idx="3">
                  <c:v>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AF-4B3D-B77B-2AB440458EA1}"/>
            </c:ext>
          </c:extLst>
        </c:ser>
        <c:ser>
          <c:idx val="2"/>
          <c:order val="2"/>
          <c:tx>
            <c:strRef>
              <c:f>'Převzaté žádosti - výrobny'!$C$6</c:f>
              <c:strCache>
                <c:ptCount val="1"/>
                <c:pt idx="0">
                  <c:v>NN nad 50kW</c:v>
                </c:pt>
              </c:strCache>
            </c:strRef>
          </c:tx>
          <c:spPr>
            <a:solidFill>
              <a:srgbClr val="F24F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'Převzaté žádosti - výrobny'!$E$3:$H$3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'Převzaté žádosti - výrobny'!$E$6:$H$6</c:f>
              <c:numCache>
                <c:formatCode>General</c:formatCode>
                <c:ptCount val="4"/>
                <c:pt idx="0">
                  <c:v>1839</c:v>
                </c:pt>
                <c:pt idx="1">
                  <c:v>1224</c:v>
                </c:pt>
                <c:pt idx="2">
                  <c:v>1450</c:v>
                </c:pt>
                <c:pt idx="3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AF-4B3D-B77B-2AB440458EA1}"/>
            </c:ext>
          </c:extLst>
        </c:ser>
        <c:ser>
          <c:idx val="3"/>
          <c:order val="3"/>
          <c:tx>
            <c:strRef>
              <c:f>'Převzaté žádosti - výrobny'!$C$7</c:f>
              <c:strCache>
                <c:ptCount val="1"/>
                <c:pt idx="0">
                  <c:v>VN</c:v>
                </c:pt>
              </c:strCache>
            </c:strRef>
          </c:tx>
          <c:spPr>
            <a:solidFill>
              <a:srgbClr val="989EA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'Převzaté žádosti - výrobny'!$E$3:$H$3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'Převzaté žádosti - výrobny'!$E$7:$H$7</c:f>
              <c:numCache>
                <c:formatCode>General</c:formatCode>
                <c:ptCount val="4"/>
                <c:pt idx="0">
                  <c:v>7297</c:v>
                </c:pt>
                <c:pt idx="1">
                  <c:v>7914</c:v>
                </c:pt>
                <c:pt idx="2">
                  <c:v>9166</c:v>
                </c:pt>
                <c:pt idx="3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EAF-4B3D-B77B-2AB440458EA1}"/>
            </c:ext>
          </c:extLst>
        </c:ser>
        <c:ser>
          <c:idx val="4"/>
          <c:order val="4"/>
          <c:tx>
            <c:strRef>
              <c:f>'Převzaté žádosti - výrobny'!$C$8</c:f>
              <c:strCache>
                <c:ptCount val="1"/>
                <c:pt idx="0">
                  <c:v>VVN</c:v>
                </c:pt>
              </c:strCache>
            </c:strRef>
          </c:tx>
          <c:spPr>
            <a:solidFill>
              <a:srgbClr val="36373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'Převzaté žádosti - výrobny'!$E$3:$H$3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'Převzaté žádosti - výrobny'!$E$8:$H$8</c:f>
              <c:numCache>
                <c:formatCode>General</c:formatCode>
                <c:ptCount val="4"/>
                <c:pt idx="0">
                  <c:v>391</c:v>
                </c:pt>
                <c:pt idx="1">
                  <c:v>431</c:v>
                </c:pt>
                <c:pt idx="2">
                  <c:v>896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AF-4B3D-B77B-2AB440458E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552015"/>
        <c:axId val="1047561135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'Převzaté žádosti - výrobny'!$C$9</c15:sqref>
                        </c15:formulaRef>
                      </c:ext>
                    </c:extLst>
                    <c:strCache>
                      <c:ptCount val="1"/>
                      <c:pt idx="0">
                        <c:v>Celkový součet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cs-CZ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'Převzaté žádosti - výrobny'!$E$3:$H$3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'Převzaté žádosti - výrobny'!$E$9:$H$9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63069</c:v>
                      </c:pt>
                      <c:pt idx="1">
                        <c:v>54326</c:v>
                      </c:pt>
                      <c:pt idx="2">
                        <c:v>41882</c:v>
                      </c:pt>
                      <c:pt idx="3">
                        <c:v>6567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5EAF-4B3D-B77B-2AB440458EA1}"/>
                  </c:ext>
                </c:extLst>
              </c15:ser>
            </c15:filteredBarSeries>
          </c:ext>
        </c:extLst>
      </c:barChart>
      <c:catAx>
        <c:axId val="104755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47561135"/>
        <c:crosses val="autoZero"/>
        <c:auto val="1"/>
        <c:lblAlgn val="ctr"/>
        <c:lblOffset val="100"/>
        <c:noMultiLvlLbl val="0"/>
      </c:catAx>
      <c:valAx>
        <c:axId val="104756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Počet </a:t>
                </a:r>
                <a:r>
                  <a:rPr lang="en-US"/>
                  <a:t>[</a:t>
                </a:r>
                <a:r>
                  <a:rPr lang="cs-CZ"/>
                  <a:t>ks</a:t>
                </a:r>
                <a:r>
                  <a:rPr lang="en-US"/>
                  <a:t>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4755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091056581304127"/>
          <c:y val="0.25860743086425519"/>
          <c:w val="0.37908943418695867"/>
          <c:h val="0.57341223507193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Smlouva uzavřena</c:v>
                </c:pt>
              </c:strCache>
            </c:strRef>
          </c:tx>
          <c:spPr>
            <a:solidFill>
              <a:srgbClr val="FFDA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List1!$B$2:$B$2</c:f>
              <c:numCache>
                <c:formatCode>#,##0</c:formatCode>
                <c:ptCount val="1"/>
                <c:pt idx="0">
                  <c:v>14517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D-40E2-85B5-930AF3C4DF96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Smlouva odeslána zákazníkovi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List1!$B$3:$B$3</c:f>
              <c:numCache>
                <c:formatCode>#,##0</c:formatCode>
                <c:ptCount val="1"/>
                <c:pt idx="0">
                  <c:v>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D-40E2-85B5-930AF3C4DF96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Příprava technického řešení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List1!$B$4:$B$4</c:f>
              <c:numCache>
                <c:formatCode>#,##0</c:formatCode>
                <c:ptCount val="1"/>
                <c:pt idx="0">
                  <c:v>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D-40E2-85B5-930AF3C4D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473919"/>
        <c:axId val="705472959"/>
      </c:barChart>
      <c:catAx>
        <c:axId val="70547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2959"/>
        <c:crosses val="autoZero"/>
        <c:auto val="1"/>
        <c:lblAlgn val="ctr"/>
        <c:lblOffset val="100"/>
        <c:noMultiLvlLbl val="0"/>
      </c:catAx>
      <c:valAx>
        <c:axId val="70547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6871984615965131E-2"/>
          <c:y val="5.6449394017445371E-2"/>
          <c:w val="0.34676920809107697"/>
          <c:h val="0.94355060598255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0345903713237"/>
          <c:y val="0.25860731127822051"/>
          <c:w val="0.62262999925639606"/>
          <c:h val="0.573412432335948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Smlouva uzavřena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3-4DE8-AF27-97F78D847D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nn</c:v>
                </c:pt>
              </c:strCache>
            </c:strRef>
          </c:cat>
          <c:val>
            <c:numRef>
              <c:f>List1!$B$2:$B$2</c:f>
              <c:numCache>
                <c:formatCode>#,##0</c:formatCode>
                <c:ptCount val="1"/>
                <c:pt idx="0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3-4DE8-AF27-97F78D847DE0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Smlouva odeslána zákazníkovi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nn</c:v>
                </c:pt>
              </c:strCache>
            </c:strRef>
          </c:cat>
          <c:val>
            <c:numRef>
              <c:f>List1!$B$3:$B$3</c:f>
              <c:numCache>
                <c:formatCode>#,##0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3-4DE8-AF27-97F78D847DE0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Příprava technického řešení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nn</c:v>
                </c:pt>
              </c:strCache>
            </c:strRef>
          </c:cat>
          <c:val>
            <c:numRef>
              <c:f>List1!$B$4:$B$4</c:f>
              <c:numCache>
                <c:formatCode>#,##0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3-4DE8-AF27-97F78D847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473919"/>
        <c:axId val="705472959"/>
      </c:barChart>
      <c:catAx>
        <c:axId val="70547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2959"/>
        <c:crosses val="autoZero"/>
        <c:auto val="1"/>
        <c:lblAlgn val="ctr"/>
        <c:lblOffset val="100"/>
        <c:noMultiLvlLbl val="0"/>
      </c:catAx>
      <c:valAx>
        <c:axId val="70547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5631434163541"/>
          <c:y val="0.322830627230833"/>
          <c:w val="0.35235492278572278"/>
          <c:h val="0.57341243233594852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MW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E0-4E31-8B90-A3F5534A8CF8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E0-4E31-8B90-A3F5534A8CF8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E0-4E31-8B90-A3F5534A8CF8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E0-4E31-8B90-A3F5534A8C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DE0-4E31-8B90-A3F5534A8CF8}"/>
                </c:ext>
              </c:extLst>
            </c:dLbl>
            <c:dLbl>
              <c:idx val="1"/>
              <c:layout>
                <c:manualLayout>
                  <c:x val="0.1112897087689780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E0-4E31-8B90-A3F5534A8C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DE0-4E31-8B90-A3F5534A8C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DE0-4E31-8B90-A3F5534A8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FVE</c:v>
                </c:pt>
                <c:pt idx="1">
                  <c:v>VTE</c:v>
                </c:pt>
                <c:pt idx="2">
                  <c:v>Ostatní OZE</c:v>
                </c:pt>
                <c:pt idx="3">
                  <c:v>Ostatní výrobny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3109</c:v>
                </c:pt>
                <c:pt idx="1">
                  <c:v>358</c:v>
                </c:pt>
                <c:pt idx="2">
                  <c:v>2464</c:v>
                </c:pt>
                <c:pt idx="3" formatCode="General">
                  <c:v>2907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0-4E31-8B90-A3F5534A8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0" dirty="0"/>
              <a:t>Počet převzatých žádostí o akumulaci (ks)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1408860953239018"/>
          <c:y val="0.21166666666666667"/>
          <c:w val="0.28919827304359186"/>
          <c:h val="0.7008856447688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'Převzaté žádosti - akumulace'!$C$4</c:f>
              <c:strCache>
                <c:ptCount val="1"/>
                <c:pt idx="0">
                  <c:v>NN</c:v>
                </c:pt>
              </c:strCache>
            </c:strRef>
          </c:tx>
          <c:spPr>
            <a:solidFill>
              <a:srgbClr val="F24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296629760078983E-17"/>
                  <c:y val="-3.0868055555555555E-2"/>
                </c:manualLayout>
              </c:layout>
              <c:tx>
                <c:rich>
                  <a:bodyPr/>
                  <a:lstStyle/>
                  <a:p>
                    <a:fld id="{B3090011-F224-4C0E-A2C9-AA3F00D59BA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89F-4445-A799-FD41EDE8D871}"/>
                </c:ext>
              </c:extLst>
            </c:dLbl>
            <c:dLbl>
              <c:idx val="1"/>
              <c:layout>
                <c:manualLayout>
                  <c:x val="5.9737422234695088E-2"/>
                  <c:y val="-5.1180048661802376E-3"/>
                </c:manualLayout>
              </c:layout>
              <c:tx>
                <c:rich>
                  <a:bodyPr/>
                  <a:lstStyle/>
                  <a:p>
                    <a:fld id="{7DA868C9-058D-45D8-B632-E1423EF1CFC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89F-4445-A799-FD41EDE8D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'Převzaté žádosti - akumulace'!$D$3:$E$3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'Převzaté žádosti - akumulace'!$D$4:$E$4</c:f>
              <c:numCache>
                <c:formatCode>General</c:formatCode>
                <c:ptCount val="2"/>
                <c:pt idx="0">
                  <c:v>199</c:v>
                </c:pt>
                <c:pt idx="1">
                  <c:v>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'Převzaté žádosti - akumulace'!$D$15:$E$15</c15:f>
                <c15:dlblRangeCache>
                  <c:ptCount val="2"/>
                  <c:pt idx="0">
                    <c:v>3%</c:v>
                  </c:pt>
                  <c:pt idx="1">
                    <c:v>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689F-4445-A799-FD41EDE8D871}"/>
            </c:ext>
          </c:extLst>
        </c:ser>
        <c:ser>
          <c:idx val="1"/>
          <c:order val="1"/>
          <c:tx>
            <c:strRef>
              <c:f>'Převzaté žádosti - akumulace'!$C$5</c:f>
              <c:strCache>
                <c:ptCount val="1"/>
                <c:pt idx="0">
                  <c:v>VN</c:v>
                </c:pt>
              </c:strCache>
            </c:strRef>
          </c:tx>
          <c:spPr>
            <a:solidFill>
              <a:srgbClr val="FFDA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555555555563635E-4"/>
                  <c:y val="4.3885416666666665E-3"/>
                </c:manualLayout>
              </c:layout>
              <c:tx>
                <c:rich>
                  <a:bodyPr/>
                  <a:lstStyle/>
                  <a:p>
                    <a:fld id="{C5843E69-6A71-4482-915C-49ED34EADC9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89F-4445-A799-FD41EDE8D8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DC7F4B-0BB2-C540-9007-57B9296A0E3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89F-4445-A799-FD41EDE8D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'Převzaté žádosti - akumulace'!$D$3:$E$3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'Převzaté žádosti - akumulace'!$D$5:$E$5</c:f>
              <c:numCache>
                <c:formatCode>General</c:formatCode>
                <c:ptCount val="2"/>
                <c:pt idx="0">
                  <c:v>3761</c:v>
                </c:pt>
                <c:pt idx="1">
                  <c:v>1192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'Převzaté žádosti - akumulace'!$D$16:$E$16</c15:f>
                <c15:dlblRangeCache>
                  <c:ptCount val="2"/>
                  <c:pt idx="0">
                    <c:v>59%</c:v>
                  </c:pt>
                  <c:pt idx="1">
                    <c:v>74%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89F-4445-A799-FD41EDE8D871}"/>
            </c:ext>
          </c:extLst>
        </c:ser>
        <c:ser>
          <c:idx val="2"/>
          <c:order val="2"/>
          <c:tx>
            <c:strRef>
              <c:f>'Převzaté žádosti - akumulace'!$C$6</c:f>
              <c:strCache>
                <c:ptCount val="1"/>
                <c:pt idx="0">
                  <c:v>VVN</c:v>
                </c:pt>
              </c:strCache>
            </c:strRef>
          </c:tx>
          <c:spPr>
            <a:solidFill>
              <a:srgbClr val="FF9C3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36311058462825E-4"/>
                  <c:y val="7.8572916666667068E-3"/>
                </c:manualLayout>
              </c:layout>
              <c:tx>
                <c:rich>
                  <a:bodyPr/>
                  <a:lstStyle/>
                  <a:p>
                    <a:fld id="{253F15A6-E6F0-4A57-86E7-B57193CF970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89F-4445-A799-FD41EDE8D871}"/>
                </c:ext>
              </c:extLst>
            </c:dLbl>
            <c:dLbl>
              <c:idx val="1"/>
              <c:layout>
                <c:manualLayout>
                  <c:x val="6.2480956106086449E-2"/>
                  <c:y val="-2.8969991889700865E-3"/>
                </c:manualLayout>
              </c:layout>
              <c:tx>
                <c:rich>
                  <a:bodyPr/>
                  <a:lstStyle/>
                  <a:p>
                    <a:fld id="{E735C41B-B3CA-4C31-AFA1-84E61A27B8F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89F-4445-A799-FD41EDE8D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'Převzaté žádosti - akumulace'!$D$3:$E$3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'Převzaté žádosti - akumulace'!$D$6:$E$6</c:f>
              <c:numCache>
                <c:formatCode>General</c:formatCode>
                <c:ptCount val="2"/>
                <c:pt idx="0">
                  <c:v>2424</c:v>
                </c:pt>
                <c:pt idx="1">
                  <c:v>279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'Převzaté žádosti - akumulace'!$D$17:$E$17</c15:f>
                <c15:dlblRangeCache>
                  <c:ptCount val="2"/>
                  <c:pt idx="0">
                    <c:v>38%</c:v>
                  </c:pt>
                  <c:pt idx="1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689F-4445-A799-FD41EDE8D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047552015"/>
        <c:axId val="1047561135"/>
      </c:barChart>
      <c:lineChart>
        <c:grouping val="standard"/>
        <c:varyColors val="0"/>
        <c:ser>
          <c:idx val="3"/>
          <c:order val="3"/>
          <c:tx>
            <c:strRef>
              <c:f>'Převzaté žádosti - akumulace'!$C$7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781893004115224E-2"/>
                  <c:y val="-3.2069097222222245E-2"/>
                </c:manualLayout>
              </c:layout>
              <c:tx>
                <c:rich>
                  <a:bodyPr/>
                  <a:lstStyle/>
                  <a:p>
                    <a:fld id="{7F8C2BDC-362F-4173-94BC-B96C175B9C2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89F-4445-A799-FD41EDE8D871}"/>
                </c:ext>
              </c:extLst>
            </c:dLbl>
            <c:dLbl>
              <c:idx val="1"/>
              <c:layout>
                <c:manualLayout>
                  <c:x val="-4.3916485747923485E-2"/>
                  <c:y val="-4.8506944444444609E-2"/>
                </c:manualLayout>
              </c:layout>
              <c:tx>
                <c:rich>
                  <a:bodyPr/>
                  <a:lstStyle/>
                  <a:p>
                    <a:fld id="{393B98F4-299D-4B5A-9E31-29696F6904E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89F-4445-A799-FD41EDE8D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'Převzaté žádosti - akumulace'!$D$3:$E$3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'Převzaté žádosti - akumulace'!$D$7:$E$7</c:f>
              <c:numCache>
                <c:formatCode>General</c:formatCode>
                <c:ptCount val="2"/>
                <c:pt idx="0">
                  <c:v>6384</c:v>
                </c:pt>
                <c:pt idx="1">
                  <c:v>1603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'Převzaté žádosti - akumulace'!$D$7:$E$7</c15:f>
                <c15:dlblRangeCache>
                  <c:ptCount val="2"/>
                  <c:pt idx="0">
                    <c:v>6384</c:v>
                  </c:pt>
                  <c:pt idx="1">
                    <c:v>1603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689F-4445-A799-FD41EDE8D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552015"/>
        <c:axId val="1047561135"/>
      </c:lineChart>
      <c:catAx>
        <c:axId val="104755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47561135"/>
        <c:crosses val="autoZero"/>
        <c:auto val="1"/>
        <c:lblAlgn val="ctr"/>
        <c:lblOffset val="100"/>
        <c:noMultiLvlLbl val="0"/>
      </c:catAx>
      <c:valAx>
        <c:axId val="104756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Počet </a:t>
                </a:r>
                <a:r>
                  <a:rPr lang="en-US"/>
                  <a:t>[</a:t>
                </a:r>
                <a:r>
                  <a:rPr lang="cs-CZ"/>
                  <a:t>ks</a:t>
                </a:r>
                <a:r>
                  <a:rPr lang="en-US"/>
                  <a:t>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2.3110466615080923E-2"/>
              <c:y val="0.44389010543390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4755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091056581304127"/>
          <c:y val="0.25860743086425519"/>
          <c:w val="0.37908943418695867"/>
          <c:h val="0.57341223507193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Smlouva uzavřena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F-4808-A0FD-778429E1B4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List1!$B$2:$B$2</c:f>
              <c:numCache>
                <c:formatCode>#,##0</c:formatCode>
                <c:ptCount val="1"/>
                <c:pt idx="0">
                  <c:v>2411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F-4808-A0FD-778429E1B43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Smlouva odeslána zákazníkovi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List1!$B$3:$B$3</c:f>
              <c:numCache>
                <c:formatCode>#,##0</c:formatCode>
                <c:ptCount val="1"/>
                <c:pt idx="0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F-4808-A0FD-778429E1B43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Příprava technického řešení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List1!$B$1:$B$1</c:f>
              <c:strCache>
                <c:ptCount val="1"/>
                <c:pt idx="0">
                  <c:v>vn, vvn</c:v>
                </c:pt>
              </c:strCache>
            </c:strRef>
          </c:cat>
          <c:val>
            <c:numRef>
              <c:f>List1!$B$4:$B$4</c:f>
              <c:numCache>
                <c:formatCode>#,##0</c:formatCode>
                <c:ptCount val="1"/>
                <c:pt idx="0">
                  <c:v>11569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F-4808-A0FD-778429E1B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473919"/>
        <c:axId val="705472959"/>
      </c:barChart>
      <c:catAx>
        <c:axId val="70547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2959"/>
        <c:crosses val="autoZero"/>
        <c:auto val="1"/>
        <c:lblAlgn val="ctr"/>
        <c:lblOffset val="100"/>
        <c:noMultiLvlLbl val="0"/>
      </c:catAx>
      <c:valAx>
        <c:axId val="70547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47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6871984615965131E-2"/>
          <c:y val="5.6449394017445371E-2"/>
          <c:w val="0.34676920809107697"/>
          <c:h val="0.94355060598255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/>
              <a:t>Stav kampaně</a:t>
            </a:r>
            <a:r>
              <a:rPr lang="cs-CZ" sz="1600" baseline="0" dirty="0"/>
              <a:t> na </a:t>
            </a:r>
            <a:r>
              <a:rPr lang="cs-CZ" sz="1600" baseline="0" dirty="0" err="1"/>
              <a:t>vn</a:t>
            </a:r>
            <a:r>
              <a:rPr lang="cs-CZ" sz="1600" baseline="0" dirty="0"/>
              <a:t>, </a:t>
            </a:r>
            <a:r>
              <a:rPr lang="cs-CZ" sz="1600" baseline="0" dirty="0" err="1"/>
              <a:t>vvn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Nevratné kauce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E4-4F79-89B3-CD62B6BBC87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A-4BB3-9861-20A52487B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Podepsány</c:v>
                </c:pt>
                <c:pt idx="1">
                  <c:v>Nepodepsány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4-4F79-89B3-CD62B6BBC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8F8D0-883B-4822-A32B-DC94B797F99C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1D5E-6D7C-4634-AE7C-41449508D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5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1D5E-6D7C-4634-AE7C-41449508D3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1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1D5E-6D7C-4634-AE7C-41449508D3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37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BE9DC-98F5-804A-E8EF-86D4145D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6B2BF2-71A2-09C5-1053-B5E3FAC83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1231A2-6CFA-BE1A-93E1-E04A503A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DBD26E-6154-13B6-DBBB-0E388C46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AF5FA9-AFA0-2CBF-E88D-EF7F476B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0F066-8407-82A9-2ABF-BF5C818D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5E71D1-F24E-E020-39A9-D0654F0EA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E1B79A-01F9-1F1D-DD89-9244D989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7BEA8B-7AD7-C2D3-7FB6-B5D2D2F9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7CA07-4BBE-2195-625E-10791E7D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1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1B9E21-C160-DC0B-9EFD-DE59D8B1B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7BEE2A-CECE-8539-4779-3414C447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ACB551-A2B6-56F8-B2E3-4AB96094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E5F99-93EC-605D-D300-1F08CE50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371621-BD6C-DF55-D2FC-5D204B24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3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92951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charset="2"/>
              <a:buChar char="§"/>
              <a:tabLst>
                <a:tab pos="0" algn="l"/>
              </a:tabLst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69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  <a:endParaRPr lang="cs-CZ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40" y="332658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476672"/>
            <a:ext cx="1826551" cy="410720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6"/>
            <a:ext cx="5040560" cy="4102785"/>
          </a:xfrm>
          <a:prstGeom prst="rect">
            <a:avLst/>
          </a:prstGeom>
        </p:spPr>
        <p:txBody>
          <a:bodyPr/>
          <a:lstStyle>
            <a:lvl1pPr marL="128588" indent="-128588"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1pPr>
            <a:lvl2pPr marL="4714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8143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11572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15001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67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92951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charset="2"/>
              <a:buChar char="§"/>
              <a:tabLst>
                <a:tab pos="0" algn="l"/>
              </a:tabLst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85750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00152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8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46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14553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21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6782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2224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52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07353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bg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8048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2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1F227-7FD8-549D-65B1-92B9BED9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17492-712F-E5AA-8E07-A2577686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332146-E4EA-94AB-EB40-C69C896D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CFD86E-82E0-48B3-C01C-304B80E9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486FD9-F128-B1D0-8F4B-7E080201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70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7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332656"/>
            <a:ext cx="878497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690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298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7282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2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1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8690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2986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07282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937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662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7768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7874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07768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47874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34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400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400" y="3356992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4192" y="620688"/>
            <a:ext cx="2448272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97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045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045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453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453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045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1453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045" y="350100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81453" y="350100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555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774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418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186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774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4182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186" y="3429000"/>
            <a:ext cx="8861198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6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79875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79875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2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32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40886-4B67-6163-452B-7512EF23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23AB3-48E8-ABE3-707C-AB626F23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FC399F-7BA2-1B73-4859-DE56DB1A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196A95-B1AE-1A8D-4FA2-19BF7889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6F962-DBDA-3BA1-D22F-80173E38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753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160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877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94277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2064" y="1844824"/>
            <a:ext cx="4896544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141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94277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2064" y="1844824"/>
            <a:ext cx="4896544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723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1384" y="1916832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5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85750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8856984" cy="136815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9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14553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11017224" cy="136815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574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92951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Drag picture to placeholder or click icon to add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11017224" cy="136815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475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1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DB4E8-8D5C-1031-515C-ECB7A021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24D93-4503-E5EF-813E-0FF9F4B9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E54CF2-C3A2-F7A1-7B63-59D365D5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A5EAEA-BFA5-59ED-10E3-9EB5DA42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61400B-97C4-4EB7-7078-8CFC7DF7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81A083-B13E-9741-53CB-7974C5FA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6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C026E-EF25-7047-9237-46AC1E57E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E5FE35-6570-9C40-925D-2D75B2458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2671ED-C96B-52D3-B344-7E723F0A2B76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929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92951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charset="2"/>
              <a:buChar char="§"/>
              <a:tabLst>
                <a:tab pos="0" algn="l"/>
              </a:tabLst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6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85750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9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00152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8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4448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14553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6782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2224" y="2852936"/>
            <a:ext cx="3456905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86406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07353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bg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8048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604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656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332656"/>
            <a:ext cx="878497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86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690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298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7282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2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8690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2986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07282" y="1340768"/>
            <a:ext cx="2340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6293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662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7768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7874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662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07768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47874" y="1124744"/>
            <a:ext cx="3132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4441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4E23-2CF7-63DC-1DBE-CF9F25AF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E9659F-F703-AE88-5101-80C56CEA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5B2926-3DC4-16B2-67C3-D832604B0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598854-A937-0ABC-0E7C-1B0FDD21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F206A0-37CE-06E4-320E-DCA6CF5F5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702207-DCEC-A3CC-5917-D24D55DC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5239B7-B473-FF57-9A1C-0EA35AFF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6E7CCE-8EB0-7712-4347-859FE7C8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540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400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400" y="3356992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4192" y="620688"/>
            <a:ext cx="2448272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3626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045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045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453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453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476672"/>
            <a:ext cx="639074" cy="641332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045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1453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045" y="350100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81453" y="350100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21213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774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418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186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774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4182" y="620688"/>
            <a:ext cx="4356000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186" y="3429000"/>
            <a:ext cx="8861198" cy="36004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05695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79875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1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79875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90371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429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8781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844824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208865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94277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2064" y="1844824"/>
            <a:ext cx="4896544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10342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294277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2064" y="1844824"/>
            <a:ext cx="4896544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81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5CC0-E3FD-750A-3352-0B9C231C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78B9A4-881B-7FDD-4296-84A56960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A9BA16-5019-736F-7653-6B850F2E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2459D8-8002-1373-DA03-49B48223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357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1384" y="1916832"/>
            <a:ext cx="5040560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712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85750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8856984" cy="136815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55364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145538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11017224" cy="136815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68144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892951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84" y="1628801"/>
            <a:ext cx="11017224" cy="136815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45488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2824449" cy="6351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25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672"/>
            <a:ext cx="1826550" cy="4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441888-A5BD-1B7F-A953-3D226224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AEE4A0-3F6D-08FB-B5E1-96A283BE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6881A-0CD3-7661-BAFB-F2462CAF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4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630CF-27EA-DC11-7E9D-418C03F2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66CAA-F343-EC53-0648-531AD59B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B5B08A-33F7-50CA-7961-8A36251D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CB9AE3-3BFD-B4A9-D472-E95A3468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66E235-7E19-FA7C-8100-08ADB302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95C0F5-A4D3-A1E4-877C-7DF1C41D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9EEAA-A313-8127-73AE-D36DF176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390CA7-45E5-527E-9FF9-64D7E4FB0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960158-A28C-59B4-2C53-B6FF84464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DC4A01-B7DE-C376-1C6E-84E80F1C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2B02E2-00C1-ABEF-7039-1759AE5A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8E0F72-EDD7-852E-81F2-AABC9FB0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6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0018EB-CF25-41F0-7D9A-DC9A267A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D0AC18-A544-9540-4623-9DA004290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5360A-7570-BADE-F34A-4CC679704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C25E7-FFAC-4324-953E-01AE677678E9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A4AD8-70B8-F3E6-192C-CA342C086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4962E-358C-D3B6-BEA1-407FDA8B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D6B5D-0353-47F2-ACF3-0574F97FF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A5CDD22-6AE8-5BC3-8435-4ECCE27032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598530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59" imgH="360" progId="TCLayout.ActiveDocument.1">
                  <p:embed/>
                </p:oleObj>
              </mc:Choice>
              <mc:Fallback>
                <p:oleObj name="think-cell Slide" r:id="rId28" imgW="359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5CDD22-6AE8-5BC3-8435-4ECCE2703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38">
            <a:extLst>
              <a:ext uri="{FF2B5EF4-FFF2-40B4-BE49-F238E27FC236}">
                <a16:creationId xmlns:a16="http://schemas.microsoft.com/office/drawing/2014/main" id="{FB755A8B-B981-43A1-7C73-40EB3B74649B}"/>
              </a:ext>
            </a:extLst>
          </p:cNvPr>
          <p:cNvSpPr txBox="1"/>
          <p:nvPr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x-none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C4A68D8-B928-9682-98CA-7CF070167D14}"/>
              </a:ext>
            </a:extLst>
          </p:cNvPr>
          <p:cNvSpPr txBox="1"/>
          <p:nvPr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44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www.cezdistribuce.cz</a:t>
            </a:r>
          </a:p>
        </p:txBody>
      </p:sp>
    </p:spTree>
    <p:extLst>
      <p:ext uri="{BB962C8B-B14F-4D97-AF65-F5344CB8AC3E}">
        <p14:creationId xmlns:p14="http://schemas.microsoft.com/office/powerpoint/2010/main" val="8429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D290D78-9C11-A60F-B164-9087530AE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812190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59" imgH="360" progId="TCLayout.ActiveDocument.1">
                  <p:embed/>
                </p:oleObj>
              </mc:Choice>
              <mc:Fallback>
                <p:oleObj name="think-cell Slide" r:id="rId29" imgW="359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290D78-9C11-A60F-B164-9087530AE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38">
            <a:extLst>
              <a:ext uri="{FF2B5EF4-FFF2-40B4-BE49-F238E27FC236}">
                <a16:creationId xmlns:a16="http://schemas.microsoft.com/office/drawing/2014/main" id="{FB755A8B-B981-43A1-7C73-40EB3B74649B}"/>
              </a:ext>
            </a:extLst>
          </p:cNvPr>
          <p:cNvSpPr txBox="1"/>
          <p:nvPr/>
        </p:nvSpPr>
        <p:spPr>
          <a:xfrm>
            <a:off x="10704512" y="639236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x-none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C4A68D8-B928-9682-98CA-7CF070167D14}"/>
              </a:ext>
            </a:extLst>
          </p:cNvPr>
          <p:cNvSpPr txBox="1"/>
          <p:nvPr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44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www.cezdistribuce.cz</a:t>
            </a:r>
          </a:p>
        </p:txBody>
      </p:sp>
    </p:spTree>
    <p:extLst>
      <p:ext uri="{BB962C8B-B14F-4D97-AF65-F5344CB8AC3E}">
        <p14:creationId xmlns:p14="http://schemas.microsoft.com/office/powerpoint/2010/main" val="2816630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7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distribuce.cz/pro-zakazniky/potrebuji-vyresit/ceny-a-podminky/vypocet-financniho-podil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hyperlink" Target="https://www.cezdistribuce.cz/file/edee/distribuce/legislativa/408_2015sb_pravidla_trhu_s_elektrinou.pdf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k.cezdistribuce.cz/portal/apps/experiencebuilder/experience/?id=e69f977f483145be92c3294251f72296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E674E1-EE46-D05C-91CB-A5936D661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8304940" cy="14398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Připojování výroben / akumulace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C51409A-28C5-255D-45F8-192BBD3EE0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7664964" cy="79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Radim Černý | 5.5.2026 | Konference Energetika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352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obrázku 14">
            <a:extLst>
              <a:ext uri="{FF2B5EF4-FFF2-40B4-BE49-F238E27FC236}">
                <a16:creationId xmlns:a16="http://schemas.microsoft.com/office/drawing/2014/main" id="{B7044504-CA89-4578-5B37-370B1F4C3C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38BF926-E9A3-656B-AD65-42DBB7C45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Průvodce připojením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74D0D36D-F20D-56FE-88F3-672B7EC4A8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1DEA5364-0E3E-CD4E-0733-20F305CB35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600" dirty="0"/>
              <a:t>Podrobný návod jak postupovat včetně konkrétních odkazů na zadání požadavků najdete na </a:t>
            </a:r>
          </a:p>
          <a:p>
            <a:endParaRPr lang="cs-CZ" sz="1600" dirty="0"/>
          </a:p>
          <a:p>
            <a:pPr marL="1371600" lvl="3" indent="0">
              <a:buNone/>
            </a:pPr>
            <a:r>
              <a:rPr lang="cs-CZ" sz="1600" dirty="0"/>
              <a:t>		</a:t>
            </a:r>
            <a:r>
              <a:rPr lang="cs-CZ" sz="1600" dirty="0">
                <a:solidFill>
                  <a:schemeClr val="bg2"/>
                </a:solidFill>
              </a:rPr>
              <a:t>www.cezdistribuce.cz -&gt; </a:t>
            </a:r>
            <a:r>
              <a:rPr lang="cs-CZ" sz="1600" dirty="0"/>
              <a:t>sekce</a:t>
            </a:r>
            <a:r>
              <a:rPr lang="cs-CZ" sz="1600" dirty="0">
                <a:solidFill>
                  <a:schemeClr val="bg2"/>
                </a:solidFill>
              </a:rPr>
              <a:t> pro výrobce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D43D104-B99F-6521-BFA1-AD80CDC0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55" y="3331361"/>
            <a:ext cx="5558222" cy="33906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99561B-9DCE-C9D3-9D8F-0E999313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1" y="3331361"/>
            <a:ext cx="3614741" cy="29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9FE556-C628-BC8D-BE51-6B6B2C220D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Nejčastější chyby – </a:t>
            </a:r>
            <a:r>
              <a:rPr lang="cs-CZ" dirty="0" err="1"/>
              <a:t>check</a:t>
            </a:r>
            <a:r>
              <a:rPr lang="cs-CZ" dirty="0"/>
              <a:t>-list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5F6F42-E45B-F52B-C654-307AE0B41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77247"/>
              </p:ext>
            </p:extLst>
          </p:nvPr>
        </p:nvGraphicFramePr>
        <p:xfrm>
          <a:off x="550863" y="1294393"/>
          <a:ext cx="5207322" cy="3822138"/>
        </p:xfrm>
        <a:graphic>
          <a:graphicData uri="http://schemas.openxmlformats.org/drawingml/2006/table">
            <a:tbl>
              <a:tblPr/>
              <a:tblGrid>
                <a:gridCol w="5207322">
                  <a:extLst>
                    <a:ext uri="{9D8B030D-6E8A-4147-A177-3AD203B41FA5}">
                      <a16:colId xmlns:a16="http://schemas.microsoft.com/office/drawing/2014/main" val="2228261214"/>
                    </a:ext>
                  </a:extLst>
                </a:gridCol>
              </a:tblGrid>
              <a:tr h="3822138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❶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Smlouva a základní parametry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Instalovaný výkon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odpovídá smlouvě o připojení</a:t>
                      </a:r>
                      <a:endParaRPr lang="cs-CZ" sz="1300" b="0" i="0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Souhlasí </a:t>
                      </a:r>
                      <a:r>
                        <a:rPr lang="cs-CZ" sz="1300" b="1" i="0" dirty="0" err="1">
                          <a:effectLst/>
                          <a:latin typeface="Segoe UI" panose="020B0502040204020203" pitchFamily="34" charset="0"/>
                        </a:rPr>
                        <a:t>Pinst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/ RP / RV</a:t>
                      </a: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 (výrobna i akumulace)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Správně zvolená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napěťová hladina (NN / VN / VVN)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endParaRPr lang="cs-CZ" sz="13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❷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Projektová dokumentace (PD)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Jednopólové schéma (JPS) je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aktuální a úplné</a:t>
                      </a:r>
                      <a:endParaRPr lang="cs-CZ" sz="13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Jasně vyznačená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hranice vlastnictví</a:t>
                      </a:r>
                      <a:endParaRPr lang="cs-CZ" sz="1300" b="0" i="0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Jednoznačně označeno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místo připojení k DS</a:t>
                      </a:r>
                      <a:endParaRPr lang="cs-CZ" sz="1300" b="0" i="0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Správné značení rozvaděčů, SJZ, úsekových odpínačů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Hlavní jistič odpovídá smlouvě o připojení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endParaRPr lang="cs-CZ" sz="13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❸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Telemetrie a měření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Vyplněna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správná tabulka telemetrie</a:t>
                      </a: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 dle Připojovacích podmínek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Měření P/Q je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ze správných svorek zařízení</a:t>
                      </a: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 (ne součet, ne jiná část)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Jednotky a znaménka P/Q jsou správně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U AKU: správně měřen a přenášen </a:t>
                      </a:r>
                      <a:r>
                        <a:rPr lang="cs-CZ" sz="1300" b="1" i="0" dirty="0" err="1">
                          <a:effectLst/>
                          <a:latin typeface="Segoe UI" panose="020B0502040204020203" pitchFamily="34" charset="0"/>
                        </a:rPr>
                        <a:t>SoC</a:t>
                      </a:r>
                      <a:endParaRPr lang="cs-CZ" sz="1300" b="1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458" marR="68458" marT="34229" marB="34229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66021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537FC41F-3A8E-B072-23BA-94BEDE23C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7593"/>
              </p:ext>
            </p:extLst>
          </p:nvPr>
        </p:nvGraphicFramePr>
        <p:xfrm>
          <a:off x="6433816" y="1294392"/>
          <a:ext cx="4935537" cy="3822139"/>
        </p:xfrm>
        <a:graphic>
          <a:graphicData uri="http://schemas.openxmlformats.org/drawingml/2006/table">
            <a:tbl>
              <a:tblPr/>
              <a:tblGrid>
                <a:gridCol w="4935537">
                  <a:extLst>
                    <a:ext uri="{9D8B030D-6E8A-4147-A177-3AD203B41FA5}">
                      <a16:colId xmlns:a16="http://schemas.microsoft.com/office/drawing/2014/main" val="2228261214"/>
                    </a:ext>
                  </a:extLst>
                </a:gridCol>
              </a:tblGrid>
              <a:tr h="3822139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❹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Ochrany a protokoly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Nastavení síťových ochran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odpovídá PPDS</a:t>
                      </a:r>
                      <a:endParaRPr lang="cs-CZ" sz="13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Doložen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protokol o nastavení ochran</a:t>
                      </a:r>
                      <a:endParaRPr lang="cs-CZ" sz="13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Revizní zpráva odpovídá skutečnému stavu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cs-CZ" sz="1300" b="1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❺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Dokumenty výrobního modulu / akumulace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Vyplněny 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všechny povinné údaje</a:t>
                      </a: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 (kW, kWh, </a:t>
                      </a:r>
                      <a:r>
                        <a:rPr lang="cs-CZ" sz="1300" b="0" i="0" dirty="0" err="1">
                          <a:effectLst/>
                          <a:latin typeface="Segoe UI" panose="020B0502040204020203" pitchFamily="34" charset="0"/>
                        </a:rPr>
                        <a:t>kVA</a:t>
                      </a: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, FW)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Instalovaný výkon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sedí 1:1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 s dokumentací (nezaokrouhlovat)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Správné certifikáty a protokoly (protokol ≠ zpráva)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Dokumenty jsou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podepsané správnými subjekty</a:t>
                      </a:r>
                      <a:endParaRPr lang="cs-CZ" sz="1300" b="0" i="0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cs-CZ" sz="1300" b="1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cs-CZ" sz="1300" b="1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❻</a:t>
                      </a:r>
                      <a:r>
                        <a:rPr lang="cs-CZ" sz="1300" b="1" i="0" dirty="0">
                          <a:effectLst/>
                          <a:latin typeface="Segoe UI" panose="020B0502040204020203" pitchFamily="34" charset="0"/>
                        </a:rPr>
                        <a:t> Před fyzickými testy / UPOS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</a:t>
                      </a:r>
                      <a:r>
                        <a:rPr lang="cs-CZ" sz="1300" b="0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Zařízení je připraveno </a:t>
                      </a:r>
                      <a:r>
                        <a:rPr lang="cs-CZ" sz="1300" b="1" i="0" dirty="0">
                          <a:solidFill>
                            <a:schemeClr val="bg2"/>
                          </a:solidFill>
                          <a:effectLst/>
                          <a:latin typeface="Segoe UI" panose="020B0502040204020203" pitchFamily="34" charset="0"/>
                        </a:rPr>
                        <a:t>v provozuschopném stavu</a:t>
                      </a:r>
                      <a:endParaRPr lang="cs-CZ" sz="1300" b="0" i="0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Ověřena správná funkce měření a přenosů dat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cs-CZ" sz="1300" b="0" i="0" dirty="0">
                          <a:effectLst/>
                          <a:latin typeface="Segoe UI" panose="020B0502040204020203" pitchFamily="34" charset="0"/>
                        </a:rPr>
                        <a:t>☐ Neexistují „dočasná“ nebo testovací nastavení</a:t>
                      </a:r>
                    </a:p>
                  </a:txBody>
                  <a:tcPr marL="68458" marR="68458" marT="34229" marB="34229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66021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C9DB3618-9FE4-B802-72FE-E6E2743EC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90189"/>
              </p:ext>
            </p:extLst>
          </p:nvPr>
        </p:nvGraphicFramePr>
        <p:xfrm>
          <a:off x="550863" y="5275309"/>
          <a:ext cx="10818490" cy="853440"/>
        </p:xfrm>
        <a:graphic>
          <a:graphicData uri="http://schemas.openxmlformats.org/drawingml/2006/table">
            <a:tbl>
              <a:tblPr/>
              <a:tblGrid>
                <a:gridCol w="10818490">
                  <a:extLst>
                    <a:ext uri="{9D8B030D-6E8A-4147-A177-3AD203B41FA5}">
                      <a16:colId xmlns:a16="http://schemas.microsoft.com/office/drawing/2014/main" val="2409944150"/>
                    </a:ext>
                  </a:extLst>
                </a:gridCol>
              </a:tblGrid>
              <a:tr h="468280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cs-CZ" sz="900" b="1" i="0" dirty="0">
                          <a:effectLst/>
                          <a:latin typeface="+mn-lt"/>
                        </a:rPr>
                        <a:t>Použité zkratky – vysvětlení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900" b="1" i="0" dirty="0">
                          <a:effectLst/>
                          <a:latin typeface="+mn-lt"/>
                        </a:rPr>
                        <a:t>AKU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akumulace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(zařízení pro ukládání elektřiny, bateriové úložiště);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DS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distribuční soustava;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JPS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jednopólové schéma zapojení;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NN / VN / VVN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nízké / vysoké / velmi vysoké napětí;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PD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projektová dokumentace; </a:t>
                      </a:r>
                      <a:r>
                        <a:rPr lang="cs-CZ" sz="900" b="1" i="0" dirty="0" err="1">
                          <a:effectLst/>
                          <a:latin typeface="+mn-lt"/>
                        </a:rPr>
                        <a:t>Pinst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instalovaný výkon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(výrobny nebo akumulace, dle pravidel PPDS);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PPDS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Pravidla provozování distribuční soustavy;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P / Q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činný výkon (P) / jalový výkon (Q);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RP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rezervovaný příkon;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RV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rezervovaný výkon;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SJZ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spínací a jistící zařízení; </a:t>
                      </a:r>
                      <a:r>
                        <a:rPr lang="cs-CZ" sz="900" b="1" i="0" dirty="0" err="1">
                          <a:effectLst/>
                          <a:latin typeface="+mn-lt"/>
                        </a:rPr>
                        <a:t>SoC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 err="1">
                          <a:effectLst/>
                          <a:latin typeface="+mn-lt"/>
                        </a:rPr>
                        <a:t>State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900" b="0" i="1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900" b="0" i="1" dirty="0" err="1">
                          <a:effectLst/>
                          <a:latin typeface="+mn-lt"/>
                        </a:rPr>
                        <a:t>Charge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(stav nabití akumulace v %); </a:t>
                      </a:r>
                      <a:r>
                        <a:rPr lang="cs-CZ" sz="900" b="1" i="0" dirty="0">
                          <a:effectLst/>
                          <a:latin typeface="+mn-lt"/>
                        </a:rPr>
                        <a:t>UPOS</a:t>
                      </a:r>
                      <a:r>
                        <a:rPr lang="cs-CZ" sz="900" b="0" i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cs-CZ" sz="900" b="0" i="1" dirty="0">
                          <a:effectLst/>
                          <a:latin typeface="+mn-lt"/>
                        </a:rPr>
                        <a:t>uvedení zařízení do provozu</a:t>
                      </a:r>
                      <a:endParaRPr lang="cs-CZ" sz="900" b="0" i="0" dirty="0"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93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66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E2901B-69A9-2360-C175-6290FC2D7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474328"/>
            <a:ext cx="5329115" cy="86481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Nejčastější bariéry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330238-1596-D5D9-0CA9-3F7BA52E6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Hlavní bariéry a co pomáhá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DAB1E80-513D-BC09-6F41-CABD9BA10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62884" y="1474327"/>
            <a:ext cx="3750319" cy="864815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Co se v praxi osvědčilo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0BB1AE8-451C-5123-7C1D-6ED83210C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113200"/>
            <a:ext cx="5329114" cy="3393748"/>
          </a:xfrm>
        </p:spPr>
        <p:txBody>
          <a:bodyPr/>
          <a:lstStyle/>
          <a:p>
            <a:r>
              <a:rPr lang="cs-CZ" sz="1400" b="1" dirty="0"/>
              <a:t>Omezená kapacita distribuční soustavy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blokace kapacity žadateli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v některých lokalitách již není možné nové výrobny připojit bez posílení sítě </a:t>
            </a:r>
          </a:p>
          <a:p>
            <a:endParaRPr lang="cs-CZ" sz="1400" b="1" dirty="0"/>
          </a:p>
          <a:p>
            <a:r>
              <a:rPr lang="cs-CZ" sz="1400" b="1" dirty="0"/>
              <a:t>Zdlouhavé veřejnoprávní projednání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dlouhá stavební řízení, odvolání, nejednotná praxe úřadů </a:t>
            </a:r>
          </a:p>
          <a:p>
            <a:endParaRPr lang="cs-CZ" sz="1400" b="1" dirty="0"/>
          </a:p>
          <a:p>
            <a:r>
              <a:rPr lang="cs-CZ" sz="1400" b="1" dirty="0"/>
              <a:t>Majetkoprávní vztahy k pozemkům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složitá jednání s vlastníky tras vedení nebo umístění zařízení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400" dirty="0"/>
          </a:p>
          <a:p>
            <a:r>
              <a:rPr lang="cs-CZ" sz="1400" b="1" dirty="0"/>
              <a:t>Nutnost změn územních plánů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Časově náročný proces s vysokými nároky na koordinaci a projednání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C2AB03F-77E8-4A71-B855-94CC8E7E3E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884" y="2113200"/>
            <a:ext cx="4880478" cy="3856085"/>
          </a:xfrm>
        </p:spPr>
        <p:txBody>
          <a:bodyPr/>
          <a:lstStyle/>
          <a:p>
            <a:r>
              <a:rPr lang="cs-CZ" sz="1400" b="1" dirty="0"/>
              <a:t>Včasná práce s územním plánem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vytváření podmínek pro energetickou infrastrukturu už v koncepční fázi </a:t>
            </a:r>
          </a:p>
          <a:p>
            <a:pPr marL="0" indent="0">
              <a:buNone/>
            </a:pPr>
            <a:endParaRPr lang="cs-CZ" sz="1400" b="1" dirty="0"/>
          </a:p>
          <a:p>
            <a:r>
              <a:rPr lang="cs-CZ" sz="1400" b="1" dirty="0"/>
              <a:t>Aktivní přístup v povolovacích procesech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jasné stanovisko obce, součinnost </a:t>
            </a:r>
            <a:br>
              <a:rPr lang="cs-CZ" sz="1400" dirty="0"/>
            </a:br>
            <a:r>
              <a:rPr lang="cs-CZ" sz="1400" dirty="0"/>
              <a:t>se stavebními a dotčenými úřady </a:t>
            </a:r>
          </a:p>
          <a:p>
            <a:pPr marL="0" indent="0">
              <a:buNone/>
            </a:pPr>
            <a:endParaRPr lang="cs-CZ" sz="1400" b="1" dirty="0"/>
          </a:p>
          <a:p>
            <a:r>
              <a:rPr lang="cs-CZ" sz="1400" b="1" dirty="0"/>
              <a:t>Pomoc s komunikací v území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pomoc s vysvětlováním přínosů projektu obyvatelům a vlastníkům pozemků </a:t>
            </a:r>
          </a:p>
          <a:p>
            <a:endParaRPr lang="cs-CZ" sz="1400" b="1" dirty="0"/>
          </a:p>
          <a:p>
            <a:r>
              <a:rPr lang="cs-CZ" sz="1400" b="1" dirty="0"/>
              <a:t>Zapojení autority vedení obce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/>
              <a:t>osobní účast starosty často významně pomáhá k dohodě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B53EC86-8DE6-5F85-4D64-BF5F605DDF9C}"/>
              </a:ext>
            </a:extLst>
          </p:cNvPr>
          <p:cNvSpPr txBox="1"/>
          <p:nvPr/>
        </p:nvSpPr>
        <p:spPr>
          <a:xfrm>
            <a:off x="1559102" y="5694295"/>
            <a:ext cx="9475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 řadě obcí je tato spolupráce již standardem – DĚKUJEME.</a:t>
            </a:r>
          </a:p>
        </p:txBody>
      </p:sp>
    </p:spTree>
    <p:extLst>
      <p:ext uri="{BB962C8B-B14F-4D97-AF65-F5344CB8AC3E}">
        <p14:creationId xmlns:p14="http://schemas.microsoft.com/office/powerpoint/2010/main" val="12259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DD393D-286B-F304-9B56-924904BC6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8870018" cy="1439862"/>
          </a:xfrm>
        </p:spPr>
        <p:txBody>
          <a:bodyPr/>
          <a:lstStyle/>
          <a:p>
            <a:r>
              <a:rPr lang="cs-CZ" dirty="0"/>
              <a:t>Jaký je aktuální stav </a:t>
            </a:r>
            <a:br>
              <a:rPr lang="cs-CZ" dirty="0"/>
            </a:br>
            <a:r>
              <a:rPr lang="cs-CZ" dirty="0"/>
              <a:t>na našem distribučním území? </a:t>
            </a:r>
          </a:p>
        </p:txBody>
      </p:sp>
    </p:spTree>
    <p:extLst>
      <p:ext uri="{BB962C8B-B14F-4D97-AF65-F5344CB8AC3E}">
        <p14:creationId xmlns:p14="http://schemas.microsoft.com/office/powerpoint/2010/main" val="307764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6731EF-DFBC-7CE2-1736-5D02958EE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Vývoj počtu žádostí o připojení výroben</a:t>
            </a: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Aktuální stav zasmluvnění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1E9007B-0ABE-3ECC-51E5-E69C6F5C4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142471"/>
              </p:ext>
            </p:extLst>
          </p:nvPr>
        </p:nvGraphicFramePr>
        <p:xfrm>
          <a:off x="429560" y="1584883"/>
          <a:ext cx="5067114" cy="251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497D1DB-D2EB-E13C-0ADA-863F6768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953563"/>
              </p:ext>
            </p:extLst>
          </p:nvPr>
        </p:nvGraphicFramePr>
        <p:xfrm>
          <a:off x="6380252" y="1936868"/>
          <a:ext cx="3318552" cy="21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4B84FD9-7D0B-C53D-4BDF-F3F1ED925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517307"/>
              </p:ext>
            </p:extLst>
          </p:nvPr>
        </p:nvGraphicFramePr>
        <p:xfrm>
          <a:off x="9723019" y="1936867"/>
          <a:ext cx="2111339" cy="216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F6414F-603B-3732-FB11-6C22B6380ADF}"/>
              </a:ext>
            </a:extLst>
          </p:cNvPr>
          <p:cNvSpPr txBox="1"/>
          <p:nvPr/>
        </p:nvSpPr>
        <p:spPr>
          <a:xfrm>
            <a:off x="8118278" y="1584883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Instalovaný výkon (MW)</a:t>
            </a:r>
          </a:p>
        </p:txBody>
      </p:sp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FBC2E536-B775-FA0B-CA8E-85FEF4C14D86}"/>
              </a:ext>
            </a:extLst>
          </p:cNvPr>
          <p:cNvSpPr/>
          <p:nvPr/>
        </p:nvSpPr>
        <p:spPr>
          <a:xfrm rot="5400000">
            <a:off x="5991204" y="2920433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CFB632-498C-3249-3E1D-08B51A0ABF73}"/>
              </a:ext>
            </a:extLst>
          </p:cNvPr>
          <p:cNvSpPr txBox="1"/>
          <p:nvPr/>
        </p:nvSpPr>
        <p:spPr>
          <a:xfrm>
            <a:off x="3466116" y="342900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5954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DB3C3F2-2E88-D27D-24F7-A2078EE12E4A}"/>
              </a:ext>
            </a:extLst>
          </p:cNvPr>
          <p:cNvSpPr txBox="1"/>
          <p:nvPr/>
        </p:nvSpPr>
        <p:spPr>
          <a:xfrm>
            <a:off x="2732926" y="2645958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41882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3369F6D-7EB8-5571-CFD5-EDCFF2D953CA}"/>
              </a:ext>
            </a:extLst>
          </p:cNvPr>
          <p:cNvCxnSpPr>
            <a:cxnSpLocks/>
          </p:cNvCxnSpPr>
          <p:nvPr/>
        </p:nvCxnSpPr>
        <p:spPr>
          <a:xfrm>
            <a:off x="287676" y="4169677"/>
            <a:ext cx="115466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ACA8229-D6EB-B0F6-755D-9B93BB98BD71}"/>
              </a:ext>
            </a:extLst>
          </p:cNvPr>
          <p:cNvSpPr txBox="1"/>
          <p:nvPr/>
        </p:nvSpPr>
        <p:spPr>
          <a:xfrm>
            <a:off x="296842" y="6350169"/>
            <a:ext cx="56788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F24F00"/>
              </a:buClr>
              <a:buFont typeface="Wingdings" panose="05000000000000000000" pitchFamily="2" charset="2"/>
              <a:buChar char="§"/>
            </a:pPr>
            <a:r>
              <a:rPr lang="cs-CZ" sz="900" dirty="0"/>
              <a:t>údaj o počtu a výkonu připojených výroben  v daném roce obsahuje i případy etapovitého připojení výrobny</a:t>
            </a:r>
          </a:p>
          <a:p>
            <a:pPr marL="171450" indent="-171450">
              <a:buClr>
                <a:srgbClr val="F24F00"/>
              </a:buClr>
              <a:buFont typeface="Wingdings" panose="05000000000000000000" pitchFamily="2" charset="2"/>
              <a:buChar char="§"/>
            </a:pPr>
            <a:r>
              <a:rPr lang="cs-CZ" sz="900" b="1" dirty="0"/>
              <a:t>počet připojených FVE </a:t>
            </a:r>
            <a:r>
              <a:rPr lang="cs-CZ" sz="900" dirty="0"/>
              <a:t>- zahrnuje pouze samostatné FVE (nejedná se o kombinaci více typů zdrojů v místě spotřeby - za předávacím místem)</a:t>
            </a: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70F5683E-1A23-12B0-E36C-BD660754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1671"/>
              </p:ext>
            </p:extLst>
          </p:nvPr>
        </p:nvGraphicFramePr>
        <p:xfrm>
          <a:off x="287676" y="4332930"/>
          <a:ext cx="5688001" cy="2016000"/>
        </p:xfrm>
        <a:graphic>
          <a:graphicData uri="http://schemas.openxmlformats.org/drawingml/2006/table">
            <a:tbl>
              <a:tblPr/>
              <a:tblGrid>
                <a:gridCol w="2073674">
                  <a:extLst>
                    <a:ext uri="{9D8B030D-6E8A-4147-A177-3AD203B41FA5}">
                      <a16:colId xmlns:a16="http://schemas.microsoft.com/office/drawing/2014/main" val="905683321"/>
                    </a:ext>
                  </a:extLst>
                </a:gridCol>
                <a:gridCol w="905407">
                  <a:extLst>
                    <a:ext uri="{9D8B030D-6E8A-4147-A177-3AD203B41FA5}">
                      <a16:colId xmlns:a16="http://schemas.microsoft.com/office/drawing/2014/main" val="4024891497"/>
                    </a:ext>
                  </a:extLst>
                </a:gridCol>
                <a:gridCol w="905407">
                  <a:extLst>
                    <a:ext uri="{9D8B030D-6E8A-4147-A177-3AD203B41FA5}">
                      <a16:colId xmlns:a16="http://schemas.microsoft.com/office/drawing/2014/main" val="2379633665"/>
                    </a:ext>
                  </a:extLst>
                </a:gridCol>
                <a:gridCol w="905407">
                  <a:extLst>
                    <a:ext uri="{9D8B030D-6E8A-4147-A177-3AD203B41FA5}">
                      <a16:colId xmlns:a16="http://schemas.microsoft.com/office/drawing/2014/main" val="1935882286"/>
                    </a:ext>
                  </a:extLst>
                </a:gridCol>
                <a:gridCol w="898106">
                  <a:extLst>
                    <a:ext uri="{9D8B030D-6E8A-4147-A177-3AD203B41FA5}">
                      <a16:colId xmlns:a16="http://schemas.microsoft.com/office/drawing/2014/main" val="1135529866"/>
                    </a:ext>
                  </a:extLst>
                </a:gridCol>
              </a:tblGrid>
              <a:tr h="16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Přehled připojených výroben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 (stav k 16.3.2026)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63842"/>
                  </a:ext>
                </a:extLst>
              </a:tr>
              <a:tr h="168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Počet [ks]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Výkon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Počet [ks]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Výkon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13900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FVE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17 969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2 533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09255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FVE NN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17 383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2 450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610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FVE VN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50360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FVE VVN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23969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VTE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731829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OZE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96186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676781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18 030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2 541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17046"/>
                  </a:ext>
                </a:extLst>
              </a:tr>
              <a:tr h="16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z celkového počtu s akumulací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15 746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2 228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03357"/>
                  </a:ext>
                </a:extLst>
              </a:tr>
              <a:tr h="168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52440"/>
                  </a:ext>
                </a:extLst>
              </a:tr>
            </a:tbl>
          </a:graphicData>
        </a:graphic>
      </p:graphicFrame>
      <p:sp>
        <p:nvSpPr>
          <p:cNvPr id="26" name="Ovál 25">
            <a:extLst>
              <a:ext uri="{FF2B5EF4-FFF2-40B4-BE49-F238E27FC236}">
                <a16:creationId xmlns:a16="http://schemas.microsoft.com/office/drawing/2014/main" id="{5CD76DBE-4603-CEB3-2ADE-970A6AE45665}"/>
              </a:ext>
            </a:extLst>
          </p:cNvPr>
          <p:cNvSpPr/>
          <p:nvPr/>
        </p:nvSpPr>
        <p:spPr>
          <a:xfrm>
            <a:off x="4335236" y="5758220"/>
            <a:ext cx="1780854" cy="3390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3" name="Graf 32">
            <a:extLst>
              <a:ext uri="{FF2B5EF4-FFF2-40B4-BE49-F238E27FC236}">
                <a16:creationId xmlns:a16="http://schemas.microsoft.com/office/drawing/2014/main" id="{E9834248-1F27-F294-B9A6-58E4515C8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117211"/>
              </p:ext>
            </p:extLst>
          </p:nvPr>
        </p:nvGraphicFramePr>
        <p:xfrm>
          <a:off x="8884538" y="4834925"/>
          <a:ext cx="3197871" cy="196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ovéPole 33">
            <a:extLst>
              <a:ext uri="{FF2B5EF4-FFF2-40B4-BE49-F238E27FC236}">
                <a16:creationId xmlns:a16="http://schemas.microsoft.com/office/drawing/2014/main" id="{1705D7C2-B2CF-A99D-58C0-5E4EDBDB0EB0}"/>
              </a:ext>
            </a:extLst>
          </p:cNvPr>
          <p:cNvSpPr txBox="1"/>
          <p:nvPr/>
        </p:nvSpPr>
        <p:spPr>
          <a:xfrm>
            <a:off x="6674177" y="5044168"/>
            <a:ext cx="2233519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celkem </a:t>
            </a:r>
          </a:p>
          <a:p>
            <a:r>
              <a:rPr lang="cs-CZ" sz="1600" dirty="0"/>
              <a:t>156 379 ks -&gt; 8, 9 GW</a:t>
            </a:r>
          </a:p>
          <a:p>
            <a:endParaRPr lang="cs-CZ" sz="1600" dirty="0"/>
          </a:p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Mikrozdroje a výrobny -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nn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dirty="0"/>
              <a:t>122 638 ks -&gt; 0,962 GW</a:t>
            </a:r>
          </a:p>
          <a:p>
            <a:endParaRPr lang="cs-CZ" sz="1600" dirty="0"/>
          </a:p>
        </p:txBody>
      </p:sp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CF65F374-2B16-56D0-98BA-A6F758EBA5E1}"/>
              </a:ext>
            </a:extLst>
          </p:cNvPr>
          <p:cNvSpPr/>
          <p:nvPr/>
        </p:nvSpPr>
        <p:spPr>
          <a:xfrm rot="5400000">
            <a:off x="8920515" y="5686301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2F1AC05-B47C-6AFF-CE2B-B9B503BA54EC}"/>
              </a:ext>
            </a:extLst>
          </p:cNvPr>
          <p:cNvSpPr txBox="1"/>
          <p:nvPr/>
        </p:nvSpPr>
        <p:spPr>
          <a:xfrm>
            <a:off x="7086597" y="4487246"/>
            <a:ext cx="3996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Připojené výrobny do distribuční soustavy ČEZd</a:t>
            </a:r>
          </a:p>
        </p:txBody>
      </p:sp>
      <p:sp>
        <p:nvSpPr>
          <p:cNvPr id="38" name="Rovnoramenný trojúhelník 37">
            <a:extLst>
              <a:ext uri="{FF2B5EF4-FFF2-40B4-BE49-F238E27FC236}">
                <a16:creationId xmlns:a16="http://schemas.microsoft.com/office/drawing/2014/main" id="{8E78D5B6-2CD9-BD5E-C0C7-4C0608252EBA}"/>
              </a:ext>
            </a:extLst>
          </p:cNvPr>
          <p:cNvSpPr/>
          <p:nvPr/>
        </p:nvSpPr>
        <p:spPr>
          <a:xfrm rot="5400000">
            <a:off x="5991204" y="5686300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9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9B2130-8A4D-4F65-6798-E20D76D64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285"/>
            <a:ext cx="9076022" cy="954107"/>
          </a:xfrm>
        </p:spPr>
        <p:txBody>
          <a:bodyPr/>
          <a:lstStyle/>
          <a:p>
            <a:r>
              <a:rPr lang="cs-CZ" dirty="0"/>
              <a:t>Žádosti o připojení výroben – regionální pohled</a:t>
            </a: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Okresy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B865D1-F70A-B7E8-197C-536B1F5662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772122"/>
            <a:ext cx="5243764" cy="436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převzatých žádostí (ks)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5B5ACA8-0B06-911E-A55A-E57C3E8D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2635511"/>
            <a:ext cx="4897203" cy="274174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C4DCBCA-8AB3-F3E0-B489-3CA4F863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60" y="2635511"/>
            <a:ext cx="4897203" cy="2731946"/>
          </a:xfrm>
          <a:prstGeom prst="rect">
            <a:avLst/>
          </a:prstGeom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880E0E04-7FC1-55F3-F171-E8BF478EABAF}"/>
              </a:ext>
            </a:extLst>
          </p:cNvPr>
          <p:cNvSpPr txBox="1">
            <a:spLocks/>
          </p:cNvSpPr>
          <p:nvPr/>
        </p:nvSpPr>
        <p:spPr>
          <a:xfrm>
            <a:off x="6575660" y="1772122"/>
            <a:ext cx="5243764" cy="5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charset="2"/>
              <a:buChar char="§"/>
              <a:tabLst>
                <a:tab pos="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Instalovaný výkon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 převzatých žádostí (MW)</a:t>
            </a:r>
          </a:p>
        </p:txBody>
      </p:sp>
    </p:spTree>
    <p:extLst>
      <p:ext uri="{BB962C8B-B14F-4D97-AF65-F5344CB8AC3E}">
        <p14:creationId xmlns:p14="http://schemas.microsoft.com/office/powerpoint/2010/main" val="368870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08F9-49DE-92FB-DC9E-606300E1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886692-81EC-EB38-857B-7FFA51D67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Vývoj počtu žádostí o připojení akumulací</a:t>
            </a: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Aktuální stav zasmluvnění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6EF838DB-3827-4227-DA95-22FB7EF8E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28829"/>
              </p:ext>
            </p:extLst>
          </p:nvPr>
        </p:nvGraphicFramePr>
        <p:xfrm>
          <a:off x="550862" y="4110183"/>
          <a:ext cx="4945811" cy="24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200DE1EF-6F5B-BED0-4925-9A586BFD9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53919"/>
              </p:ext>
            </p:extLst>
          </p:nvPr>
        </p:nvGraphicFramePr>
        <p:xfrm>
          <a:off x="7214466" y="4359859"/>
          <a:ext cx="3318552" cy="21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5D7C0D82-589F-46E5-DA7E-51952758B073}"/>
              </a:ext>
            </a:extLst>
          </p:cNvPr>
          <p:cNvSpPr txBox="1"/>
          <p:nvPr/>
        </p:nvSpPr>
        <p:spPr>
          <a:xfrm>
            <a:off x="8031261" y="4108033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Kapacita baterie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5077FEAB-861E-E972-42E3-73CE54E4795D}"/>
              </a:ext>
            </a:extLst>
          </p:cNvPr>
          <p:cNvSpPr/>
          <p:nvPr/>
        </p:nvSpPr>
        <p:spPr>
          <a:xfrm rot="5400000">
            <a:off x="5931613" y="5472606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BE36E04-0528-23BB-3F3F-BB56846C0753}"/>
              </a:ext>
            </a:extLst>
          </p:cNvPr>
          <p:cNvCxnSpPr/>
          <p:nvPr/>
        </p:nvCxnSpPr>
        <p:spPr>
          <a:xfrm>
            <a:off x="478833" y="3871726"/>
            <a:ext cx="11404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D4AA4E0C-F978-F7DB-E1B8-0C57591A0283}"/>
              </a:ext>
            </a:extLst>
          </p:cNvPr>
          <p:cNvSpPr txBox="1"/>
          <p:nvPr/>
        </p:nvSpPr>
        <p:spPr>
          <a:xfrm>
            <a:off x="479376" y="3255363"/>
            <a:ext cx="570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F24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000" b="1" dirty="0">
                <a:cs typeface="Roobert CEZ" pitchFamily="2" charset="-18"/>
              </a:rPr>
              <a:t>6 384 ks - </a:t>
            </a:r>
            <a:r>
              <a:rPr lang="cs-CZ" sz="1000" dirty="0">
                <a:cs typeface="Roobert CEZ" pitchFamily="2" charset="-18"/>
              </a:rPr>
              <a:t>převzaté žádosti o akumulaci v roce 2025</a:t>
            </a:r>
          </a:p>
          <a:p>
            <a:pPr marL="171450" indent="-171450" defTabSz="960438">
              <a:buClr>
                <a:srgbClr val="F24F00"/>
              </a:buClr>
              <a:buSzPct val="100000"/>
              <a:buFont typeface="Wingdings" panose="05000000000000000000" pitchFamily="2" charset="2"/>
              <a:buChar char="§"/>
              <a:tabLst>
                <a:tab pos="1128713" algn="l"/>
                <a:tab pos="1200150" algn="l"/>
              </a:tabLst>
            </a:pPr>
            <a:r>
              <a:rPr lang="cs-CZ" sz="1000" b="1" dirty="0">
                <a:cs typeface="Roobert CEZ" pitchFamily="2" charset="-18"/>
              </a:rPr>
              <a:t>      59 % - </a:t>
            </a:r>
            <a:r>
              <a:rPr lang="cs-CZ" sz="1000" dirty="0">
                <a:cs typeface="Roobert CEZ" pitchFamily="2" charset="-18"/>
              </a:rPr>
              <a:t>žádostí o </a:t>
            </a:r>
            <a:r>
              <a:rPr lang="cs-CZ" sz="1000" i="1" dirty="0">
                <a:cs typeface="Roobert CEZ" pitchFamily="2" charset="-18"/>
              </a:rPr>
              <a:t>samostatnou akumulaci</a:t>
            </a:r>
            <a:r>
              <a:rPr lang="cs-CZ" sz="1000" dirty="0">
                <a:cs typeface="Roobert CEZ" pitchFamily="2" charset="-18"/>
              </a:rPr>
              <a:t> evidováno v roce 2025 na napěťové hladině VN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C6F0D4-B0E8-8B54-F6E6-D96BF4957FEE}"/>
              </a:ext>
            </a:extLst>
          </p:cNvPr>
          <p:cNvSpPr txBox="1"/>
          <p:nvPr/>
        </p:nvSpPr>
        <p:spPr>
          <a:xfrm>
            <a:off x="6384032" y="3255363"/>
            <a:ext cx="570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F24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000" b="1" dirty="0">
                <a:cs typeface="Roobert CEZ" pitchFamily="2" charset="-18"/>
              </a:rPr>
              <a:t>1 603 ks - </a:t>
            </a:r>
            <a:r>
              <a:rPr lang="cs-CZ" sz="1000" dirty="0">
                <a:cs typeface="Roobert CEZ" pitchFamily="2" charset="-18"/>
              </a:rPr>
              <a:t>převzaté žádosti o akumulaci v roce 2026</a:t>
            </a:r>
          </a:p>
          <a:p>
            <a:pPr marL="171450" indent="-171450" defTabSz="960438">
              <a:buClr>
                <a:srgbClr val="F24F00"/>
              </a:buClr>
              <a:buSzPct val="100000"/>
              <a:buFont typeface="Wingdings" panose="05000000000000000000" pitchFamily="2" charset="2"/>
              <a:buChar char="§"/>
              <a:tabLst>
                <a:tab pos="1128713" algn="l"/>
                <a:tab pos="1200150" algn="l"/>
              </a:tabLst>
            </a:pPr>
            <a:r>
              <a:rPr lang="cs-CZ" sz="1000" b="1" dirty="0">
                <a:cs typeface="Roobert CEZ" pitchFamily="2" charset="-18"/>
              </a:rPr>
              <a:t>      80 % - </a:t>
            </a:r>
            <a:r>
              <a:rPr lang="cs-CZ" sz="1000" dirty="0">
                <a:cs typeface="Roobert CEZ" pitchFamily="2" charset="-18"/>
              </a:rPr>
              <a:t>žádostí o </a:t>
            </a:r>
            <a:r>
              <a:rPr lang="cs-CZ" sz="1000" i="1" dirty="0">
                <a:cs typeface="Roobert CEZ" pitchFamily="2" charset="-18"/>
              </a:rPr>
              <a:t>samostatnou akumulaci</a:t>
            </a:r>
            <a:r>
              <a:rPr lang="cs-CZ" sz="1000" dirty="0">
                <a:cs typeface="Roobert CEZ" pitchFamily="2" charset="-18"/>
              </a:rPr>
              <a:t> evidováno v roce 2026 na napěťové hladině VN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77F8551-45A3-EDB3-851E-90708DA25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94890"/>
              </p:ext>
            </p:extLst>
          </p:nvPr>
        </p:nvGraphicFramePr>
        <p:xfrm>
          <a:off x="550863" y="1780717"/>
          <a:ext cx="9740899" cy="1276350"/>
        </p:xfrm>
        <a:graphic>
          <a:graphicData uri="http://schemas.openxmlformats.org/drawingml/2006/table">
            <a:tbl>
              <a:tblPr/>
              <a:tblGrid>
                <a:gridCol w="1512503">
                  <a:extLst>
                    <a:ext uri="{9D8B030D-6E8A-4147-A177-3AD203B41FA5}">
                      <a16:colId xmlns:a16="http://schemas.microsoft.com/office/drawing/2014/main" val="1958717499"/>
                    </a:ext>
                  </a:extLst>
                </a:gridCol>
                <a:gridCol w="1046386">
                  <a:extLst>
                    <a:ext uri="{9D8B030D-6E8A-4147-A177-3AD203B41FA5}">
                      <a16:colId xmlns:a16="http://schemas.microsoft.com/office/drawing/2014/main" val="1827995312"/>
                    </a:ext>
                  </a:extLst>
                </a:gridCol>
                <a:gridCol w="1436402">
                  <a:extLst>
                    <a:ext uri="{9D8B030D-6E8A-4147-A177-3AD203B41FA5}">
                      <a16:colId xmlns:a16="http://schemas.microsoft.com/office/drawing/2014/main" val="1915693910"/>
                    </a:ext>
                  </a:extLst>
                </a:gridCol>
                <a:gridCol w="1436402">
                  <a:extLst>
                    <a:ext uri="{9D8B030D-6E8A-4147-A177-3AD203B41FA5}">
                      <a16:colId xmlns:a16="http://schemas.microsoft.com/office/drawing/2014/main" val="2295872066"/>
                    </a:ext>
                  </a:extLst>
                </a:gridCol>
                <a:gridCol w="1436402">
                  <a:extLst>
                    <a:ext uri="{9D8B030D-6E8A-4147-A177-3AD203B41FA5}">
                      <a16:colId xmlns:a16="http://schemas.microsoft.com/office/drawing/2014/main" val="1691953158"/>
                    </a:ext>
                  </a:extLst>
                </a:gridCol>
                <a:gridCol w="1436402">
                  <a:extLst>
                    <a:ext uri="{9D8B030D-6E8A-4147-A177-3AD203B41FA5}">
                      <a16:colId xmlns:a16="http://schemas.microsoft.com/office/drawing/2014/main" val="1544343010"/>
                    </a:ext>
                  </a:extLst>
                </a:gridCol>
                <a:gridCol w="1436402">
                  <a:extLst>
                    <a:ext uri="{9D8B030D-6E8A-4147-A177-3AD203B41FA5}">
                      <a16:colId xmlns:a16="http://schemas.microsoft.com/office/drawing/2014/main" val="23830833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4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POČET PŘEVZATÝCH ŽÁDOSTÍ O AKUMULACI PODLE DRUHU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080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3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akumulace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[ks]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Kapacita baterie [MWh]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Výkon baterie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[ks]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Kapacita baterie [MWh]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Výkon baterie [MW]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9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169 073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34674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Vnořená ve stávajícím odběrném místě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683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351 440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169 762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49 028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23 790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4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2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70DFA6-C14B-F0C4-8F5C-8AECE10DA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Odběrná místa s akumulací na území ČEZ Distribuce</a:t>
            </a:r>
            <a:br>
              <a:rPr lang="cs-CZ" dirty="0"/>
            </a:br>
            <a:r>
              <a:rPr lang="cs-CZ" dirty="0"/>
              <a:t>na všech napěťových hladinách (stav k 23.3.2026)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BCF802-610D-ACB8-9CA5-F1534CFDF517}"/>
              </a:ext>
            </a:extLst>
          </p:cNvPr>
          <p:cNvSpPr txBox="1"/>
          <p:nvPr/>
        </p:nvSpPr>
        <p:spPr>
          <a:xfrm>
            <a:off x="7896200" y="1993843"/>
            <a:ext cx="3890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200" dirty="0">
                <a:latin typeface="+mj-lt"/>
                <a:cs typeface="Roobert CEZ" pitchFamily="2" charset="-18"/>
              </a:rPr>
              <a:t>ČEZ Distribuce, a.s. aktuálně eviduje na svém území celkem přes </a:t>
            </a:r>
            <a:r>
              <a:rPr lang="cs-CZ" sz="1200" b="1" dirty="0">
                <a:latin typeface="+mj-lt"/>
                <a:cs typeface="Roobert CEZ" pitchFamily="2" charset="-18"/>
              </a:rPr>
              <a:t>120 tisíc </a:t>
            </a:r>
            <a:r>
              <a:rPr lang="cs-CZ" sz="1200" dirty="0">
                <a:latin typeface="+mj-lt"/>
                <a:cs typeface="Roobert CEZ" pitchFamily="2" charset="-18"/>
              </a:rPr>
              <a:t>aktivních odběrných míst s instalovanou akumulací na všech napěťových hladinách. Naprostou většinu z toho tvoří odběrná místa na hladině NN (99%)</a:t>
            </a:r>
          </a:p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endParaRPr lang="cs-CZ" sz="1200" dirty="0">
              <a:latin typeface="+mj-lt"/>
              <a:cs typeface="Roobert CEZ" pitchFamily="2" charset="-18"/>
            </a:endParaRPr>
          </a:p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200" dirty="0">
                <a:latin typeface="+mj-lt"/>
                <a:cs typeface="Roobert CEZ" pitchFamily="2" charset="-18"/>
              </a:rPr>
              <a:t>Průměrná hodnota instalované akumulace na odběrném místě je cca 13,9 kW</a:t>
            </a:r>
          </a:p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endParaRPr lang="cs-CZ" sz="1200" dirty="0">
              <a:latin typeface="+mj-lt"/>
              <a:cs typeface="Roobert CEZ" pitchFamily="2" charset="-18"/>
            </a:endParaRPr>
          </a:p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200" dirty="0">
                <a:latin typeface="+mj-lt"/>
                <a:cs typeface="Roobert CEZ" pitchFamily="2" charset="-18"/>
              </a:rPr>
              <a:t>Mezi tři okresy s nejvyšším počtem odběrných míst s instalovanou akumulací patří: </a:t>
            </a:r>
          </a:p>
          <a:p>
            <a:pPr>
              <a:buClr>
                <a:srgbClr val="F24F00"/>
              </a:buClr>
              <a:buSzPct val="120000"/>
            </a:pPr>
            <a:r>
              <a:rPr lang="cs-CZ" sz="1200" dirty="0">
                <a:latin typeface="+mj-lt"/>
                <a:cs typeface="Roobert CEZ" pitchFamily="2" charset="-18"/>
              </a:rPr>
              <a:t>	</a:t>
            </a:r>
          </a:p>
          <a:p>
            <a:pPr>
              <a:buClr>
                <a:srgbClr val="F24F00"/>
              </a:buClr>
              <a:buSzPct val="120000"/>
            </a:pPr>
            <a:r>
              <a:rPr lang="cs-CZ" sz="1200" dirty="0">
                <a:latin typeface="+mj-lt"/>
                <a:cs typeface="Roobert CEZ" pitchFamily="2" charset="-18"/>
              </a:rPr>
              <a:t>	Praha–východ </a:t>
            </a:r>
            <a:r>
              <a:rPr lang="cs-CZ" sz="1200" b="1" dirty="0">
                <a:latin typeface="+mj-lt"/>
                <a:cs typeface="Roobert CEZ" pitchFamily="2" charset="-18"/>
              </a:rPr>
              <a:t>7 640</a:t>
            </a:r>
            <a:endParaRPr lang="cs-CZ" sz="1200" dirty="0">
              <a:latin typeface="+mj-lt"/>
              <a:cs typeface="Roobert CEZ" pitchFamily="2" charset="-18"/>
            </a:endParaRPr>
          </a:p>
          <a:p>
            <a:pPr>
              <a:buClr>
                <a:srgbClr val="F24F00"/>
              </a:buClr>
              <a:buSzPct val="120000"/>
            </a:pPr>
            <a:r>
              <a:rPr lang="cs-CZ" sz="1200" dirty="0">
                <a:latin typeface="+mj-lt"/>
                <a:cs typeface="Roobert CEZ" pitchFamily="2" charset="-18"/>
              </a:rPr>
              <a:t>	Praha-západ </a:t>
            </a:r>
            <a:r>
              <a:rPr lang="cs-CZ" sz="1200" b="1" dirty="0">
                <a:latin typeface="+mj-lt"/>
                <a:cs typeface="Roobert CEZ" pitchFamily="2" charset="-18"/>
              </a:rPr>
              <a:t>5 817</a:t>
            </a:r>
            <a:endParaRPr lang="cs-CZ" sz="1200" dirty="0">
              <a:latin typeface="+mj-lt"/>
              <a:cs typeface="Roobert CEZ" pitchFamily="2" charset="-18"/>
            </a:endParaRPr>
          </a:p>
          <a:p>
            <a:pPr>
              <a:buClr>
                <a:srgbClr val="F24F00"/>
              </a:buClr>
              <a:buSzPct val="120000"/>
            </a:pPr>
            <a:r>
              <a:rPr lang="cs-CZ" sz="1200" dirty="0">
                <a:latin typeface="+mj-lt"/>
                <a:cs typeface="Roobert CEZ" pitchFamily="2" charset="-18"/>
              </a:rPr>
              <a:t>	Frýdek-Místek </a:t>
            </a:r>
            <a:r>
              <a:rPr lang="cs-CZ" sz="1200" b="1" dirty="0">
                <a:latin typeface="+mj-lt"/>
                <a:cs typeface="Roobert CEZ" pitchFamily="2" charset="-18"/>
              </a:rPr>
              <a:t>4 885</a:t>
            </a:r>
            <a:endParaRPr lang="cs-CZ" sz="1200" dirty="0">
              <a:latin typeface="+mj-lt"/>
              <a:cs typeface="Roobert CEZ" pitchFamily="2" charset="-18"/>
            </a:endParaRPr>
          </a:p>
          <a:p>
            <a:pPr marL="171450" indent="-171450">
              <a:buClr>
                <a:srgbClr val="F24F00"/>
              </a:buClr>
              <a:buSzPct val="120000"/>
              <a:buFont typeface="Wingdings" panose="05000000000000000000" pitchFamily="2" charset="2"/>
              <a:buChar char="§"/>
            </a:pPr>
            <a:endParaRPr lang="cs-CZ" sz="1200" dirty="0">
              <a:latin typeface="+mj-lt"/>
              <a:cs typeface="Roobert CEZ" pitchFamily="2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8961D0-46BD-46EA-1ECE-091CBA90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" y="1447337"/>
            <a:ext cx="790618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EF9264-8EB7-3365-BDDA-9548989A2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děláme pro uvolnění kapacity?</a:t>
            </a:r>
          </a:p>
        </p:txBody>
      </p:sp>
    </p:spTree>
    <p:extLst>
      <p:ext uri="{BB962C8B-B14F-4D97-AF65-F5344CB8AC3E}">
        <p14:creationId xmlns:p14="http://schemas.microsoft.com/office/powerpoint/2010/main" val="409945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3DC73D-182D-9397-802B-D62ECE5DE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Co děláme pro uvolnění kapacity?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6A8BFC-AC69-28E3-5011-E8DB11103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Rozvoj distribuční soustavy není jediným řešením </a:t>
            </a:r>
            <a:br>
              <a:rPr lang="cs-CZ" dirty="0"/>
            </a:br>
            <a:r>
              <a:rPr lang="cs-CZ" dirty="0"/>
              <a:t>k připojení výroben / akumulací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18CB8241-16C3-E01B-1CC4-6170C46BF913}"/>
              </a:ext>
            </a:extLst>
          </p:cNvPr>
          <p:cNvSpPr txBox="1">
            <a:spLocks/>
          </p:cNvSpPr>
          <p:nvPr/>
        </p:nvSpPr>
        <p:spPr>
          <a:xfrm>
            <a:off x="1383329" y="2594948"/>
            <a:ext cx="3332510" cy="488509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kern="0" dirty="0">
                <a:solidFill>
                  <a:schemeClr val="bg2"/>
                </a:solidFill>
              </a:rPr>
              <a:t>Jednáme s žadateli </a:t>
            </a:r>
            <a:r>
              <a:rPr lang="cs-CZ" sz="1600" kern="0" dirty="0"/>
              <a:t>o připojení</a:t>
            </a:r>
          </a:p>
        </p:txBody>
      </p:sp>
      <p:pic>
        <p:nvPicPr>
          <p:cNvPr id="8" name="Grafický objekt 7" descr="Odznak 1 se souvislou výplní">
            <a:extLst>
              <a:ext uri="{FF2B5EF4-FFF2-40B4-BE49-F238E27FC236}">
                <a16:creationId xmlns:a16="http://schemas.microsoft.com/office/drawing/2014/main" id="{749FAA43-F1A9-BAE9-20E6-FD137FDD01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3236" y="2586518"/>
            <a:ext cx="372438" cy="372438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204CAD83-9513-F171-5FA1-0418E3274690}"/>
              </a:ext>
            </a:extLst>
          </p:cNvPr>
          <p:cNvSpPr/>
          <p:nvPr/>
        </p:nvSpPr>
        <p:spPr>
          <a:xfrm>
            <a:off x="955363" y="3862347"/>
            <a:ext cx="1243528" cy="124352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DE3F1B-8998-62A2-5E95-6E02A577C589}"/>
              </a:ext>
            </a:extLst>
          </p:cNvPr>
          <p:cNvSpPr txBox="1"/>
          <p:nvPr/>
        </p:nvSpPr>
        <p:spPr>
          <a:xfrm>
            <a:off x="727943" y="5347486"/>
            <a:ext cx="20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dořešených požadavků na ukončení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SoBS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roce 2025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B0869BD-3D1C-9262-1F5B-57E2A110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56" t="19104" r="12798" b="1710"/>
          <a:stretch/>
        </p:blipFill>
        <p:spPr>
          <a:xfrm>
            <a:off x="2995723" y="3862347"/>
            <a:ext cx="2879744" cy="229795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584802-A391-D618-3578-CA5E82585637}"/>
              </a:ext>
            </a:extLst>
          </p:cNvPr>
          <p:cNvSpPr txBox="1"/>
          <p:nvPr/>
        </p:nvSpPr>
        <p:spPr>
          <a:xfrm>
            <a:off x="1199435" y="3184165"/>
            <a:ext cx="908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Aktivně oslovujeme žadatele na stav připravenosti záměru připojení             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uvolňování kapacity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56BED9A9-6D86-7325-B71E-E406AC6929C3}"/>
              </a:ext>
            </a:extLst>
          </p:cNvPr>
          <p:cNvSpPr/>
          <p:nvPr/>
        </p:nvSpPr>
        <p:spPr>
          <a:xfrm>
            <a:off x="6316534" y="3862347"/>
            <a:ext cx="783208" cy="78320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2,2 GW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6F41717-1005-322F-3FDB-91B382C14820}"/>
              </a:ext>
            </a:extLst>
          </p:cNvPr>
          <p:cNvSpPr txBox="1"/>
          <p:nvPr/>
        </p:nvSpPr>
        <p:spPr>
          <a:xfrm>
            <a:off x="7181637" y="3982125"/>
            <a:ext cx="211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 uvolněno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rezervovaného výkonu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75C5CBE-DC42-1516-608F-B6A3028FAEA1}"/>
              </a:ext>
            </a:extLst>
          </p:cNvPr>
          <p:cNvSpPr/>
          <p:nvPr/>
        </p:nvSpPr>
        <p:spPr>
          <a:xfrm>
            <a:off x="6349698" y="5087653"/>
            <a:ext cx="783208" cy="78320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483 MW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AB567BD-873A-E25D-0B9B-008507A45EE1}"/>
              </a:ext>
            </a:extLst>
          </p:cNvPr>
          <p:cNvSpPr txBox="1"/>
          <p:nvPr/>
        </p:nvSpPr>
        <p:spPr>
          <a:xfrm>
            <a:off x="7213585" y="5217647"/>
            <a:ext cx="234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 uvolněno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rezervovaného příkonu</a:t>
            </a: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1190F1D8-E622-671A-29E2-3AF5BB3CD555}"/>
              </a:ext>
            </a:extLst>
          </p:cNvPr>
          <p:cNvSpPr/>
          <p:nvPr/>
        </p:nvSpPr>
        <p:spPr>
          <a:xfrm>
            <a:off x="7481494" y="3285500"/>
            <a:ext cx="424716" cy="156638"/>
          </a:xfrm>
          <a:prstGeom prst="rightArrow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4DC5472-9619-E029-E58F-D68570204618}"/>
              </a:ext>
            </a:extLst>
          </p:cNvPr>
          <p:cNvSpPr txBox="1"/>
          <p:nvPr/>
        </p:nvSpPr>
        <p:spPr>
          <a:xfrm>
            <a:off x="10278393" y="4478983"/>
            <a:ext cx="173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Obratem uplatněno pro další zájemce v pořadí.</a:t>
            </a:r>
          </a:p>
        </p:txBody>
      </p:sp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05F84939-4E87-9E57-A4EE-E018C6F34540}"/>
              </a:ext>
            </a:extLst>
          </p:cNvPr>
          <p:cNvSpPr/>
          <p:nvPr/>
        </p:nvSpPr>
        <p:spPr>
          <a:xfrm rot="5400000">
            <a:off x="9793165" y="4812198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8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CF9CF996-CE8E-3EDC-0E5D-0A67A1A6CEB2}"/>
              </a:ext>
            </a:extLst>
          </p:cNvPr>
          <p:cNvSpPr/>
          <p:nvPr/>
        </p:nvSpPr>
        <p:spPr>
          <a:xfrm>
            <a:off x="8020050" y="1600200"/>
            <a:ext cx="3295650" cy="42195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800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7F6339-C434-6C90-94A8-E373C49CC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400" dirty="0"/>
              <a:t>Jsme ČEZ Distribuce…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7442911-BC74-BF91-61C5-B96BE22187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8251" y="1844826"/>
            <a:ext cx="5040560" cy="4102785"/>
          </a:xfrm>
          <a:prstGeom prst="rect">
            <a:avLst/>
          </a:prstGeom>
        </p:spPr>
        <p:txBody>
          <a:bodyPr/>
          <a:lstStyle/>
          <a:p>
            <a:r>
              <a:rPr lang="cs-CZ" sz="1600" dirty="0">
                <a:latin typeface="+mn-lt"/>
              </a:rPr>
              <a:t>ČEZ Distribuce, a. s., je držitelem licence na distribuci elektřiny a  je </a:t>
            </a:r>
            <a:r>
              <a:rPr lang="cs-CZ" sz="1600" b="1" dirty="0">
                <a:latin typeface="+mn-lt"/>
              </a:rPr>
              <a:t>provozovatelem distribuční soustavy. </a:t>
            </a:r>
          </a:p>
          <a:p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Hlavním posláním je </a:t>
            </a:r>
            <a:r>
              <a:rPr lang="cs-CZ" sz="1600" b="1" dirty="0">
                <a:latin typeface="+mn-lt"/>
              </a:rPr>
              <a:t>zásobování elektrickou energií </a:t>
            </a:r>
            <a:r>
              <a:rPr lang="cs-CZ" sz="1600" dirty="0">
                <a:latin typeface="+mn-lt"/>
              </a:rPr>
              <a:t>na většině území České republiky.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Stále pracujeme na</a:t>
            </a:r>
            <a:r>
              <a:rPr lang="cs-CZ" sz="1600" b="1" dirty="0">
                <a:latin typeface="+mn-lt"/>
              </a:rPr>
              <a:t> zvyšování kvality a spolehlivosti dodávky </a:t>
            </a:r>
            <a:r>
              <a:rPr lang="cs-CZ" sz="1600" dirty="0">
                <a:latin typeface="+mn-lt"/>
              </a:rPr>
              <a:t>všem odběratelům</a:t>
            </a:r>
            <a:r>
              <a:rPr lang="cs-CZ" sz="1600" dirty="0"/>
              <a:t>.</a:t>
            </a:r>
            <a:endParaRPr lang="cs-CZ" sz="1600" b="1" dirty="0"/>
          </a:p>
          <a:p>
            <a:endParaRPr lang="cs-CZ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00A76ED-E6C6-CFC7-027B-7DE5453E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4" b="13704"/>
          <a:stretch/>
        </p:blipFill>
        <p:spPr bwMode="auto">
          <a:xfrm>
            <a:off x="1581202" y="4138414"/>
            <a:ext cx="3724224" cy="21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84E982E2-5E05-E0AD-6C8F-5697B95C205A}"/>
              </a:ext>
            </a:extLst>
          </p:cNvPr>
          <p:cNvSpPr txBox="1"/>
          <p:nvPr/>
        </p:nvSpPr>
        <p:spPr>
          <a:xfrm>
            <a:off x="8201025" y="1844826"/>
            <a:ext cx="27527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24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i="0" dirty="0"/>
              <a:t>elektřinou zásobujeme </a:t>
            </a:r>
            <a:br>
              <a:rPr lang="cs-CZ" sz="1600" i="0" dirty="0"/>
            </a:br>
            <a:r>
              <a:rPr lang="cs-CZ" sz="1600" b="1" i="0" dirty="0"/>
              <a:t>6 500 000 obyvatel </a:t>
            </a:r>
            <a:r>
              <a:rPr lang="cs-CZ" sz="1600" i="0" dirty="0"/>
              <a:t>ČR</a:t>
            </a:r>
          </a:p>
          <a:p>
            <a:pPr marL="285750" indent="-285750" algn="l">
              <a:spcBef>
                <a:spcPts val="24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i="0" dirty="0"/>
              <a:t>obsluhujeme </a:t>
            </a:r>
            <a:r>
              <a:rPr lang="cs-CZ" sz="1600" b="1" i="0" dirty="0"/>
              <a:t>3 800 000 odběrných míst</a:t>
            </a:r>
            <a:r>
              <a:rPr lang="cs-CZ" sz="1600" i="0" dirty="0"/>
              <a:t> v 11 krajích</a:t>
            </a:r>
          </a:p>
          <a:p>
            <a:pPr marL="285750" indent="-285750" algn="l">
              <a:spcBef>
                <a:spcPts val="24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i="0" dirty="0"/>
              <a:t>naše distribuční vedení by </a:t>
            </a:r>
            <a:r>
              <a:rPr lang="cs-CZ" sz="1600" b="1" i="0" dirty="0"/>
              <a:t>4x ovinulo Zemi</a:t>
            </a:r>
          </a:p>
          <a:p>
            <a:pPr marL="285750" indent="-285750" algn="l">
              <a:spcBef>
                <a:spcPts val="24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i="0" dirty="0"/>
              <a:t>obsluhujeme území o velikosti </a:t>
            </a:r>
            <a:r>
              <a:rPr lang="cs-CZ" sz="1600" b="1" i="0" dirty="0"/>
              <a:t>100x větší než je rozloha hlavního města Prahy</a:t>
            </a:r>
          </a:p>
        </p:txBody>
      </p:sp>
    </p:spTree>
    <p:extLst>
      <p:ext uri="{BB962C8B-B14F-4D97-AF65-F5344CB8AC3E}">
        <p14:creationId xmlns:p14="http://schemas.microsoft.com/office/powerpoint/2010/main" val="1750185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8C907-4FFA-B97E-917D-DE758202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090CFB-1406-D26C-BE14-9A7440A027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Co děláme pro uvolnění kapacity?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73C979-4DC2-0A22-5A4E-7F631A210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Rozvoj distribuční soustavy není jediným řešením </a:t>
            </a:r>
            <a:br>
              <a:rPr lang="cs-CZ" dirty="0"/>
            </a:br>
            <a:r>
              <a:rPr lang="cs-CZ" dirty="0"/>
              <a:t>k připojení výroben / akumulací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28749C73-873E-F3BB-999B-0CA368EB12F2}"/>
              </a:ext>
            </a:extLst>
          </p:cNvPr>
          <p:cNvSpPr txBox="1">
            <a:spLocks/>
          </p:cNvSpPr>
          <p:nvPr/>
        </p:nvSpPr>
        <p:spPr>
          <a:xfrm>
            <a:off x="1383328" y="2586518"/>
            <a:ext cx="4712671" cy="403746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kern="0" dirty="0">
                <a:solidFill>
                  <a:sysClr val="windowText" lastClr="000000"/>
                </a:solidFill>
              </a:rPr>
              <a:t>Od 1.8. uplatňujeme </a:t>
            </a:r>
            <a:r>
              <a:rPr lang="cs-CZ" sz="1600" b="1" kern="0" dirty="0">
                <a:solidFill>
                  <a:schemeClr val="bg2"/>
                </a:solidFill>
              </a:rPr>
              <a:t>nevratné kauce </a:t>
            </a:r>
            <a:r>
              <a:rPr lang="cs-CZ" sz="1200" b="1" kern="0" dirty="0">
                <a:solidFill>
                  <a:sysClr val="windowText" lastClr="000000"/>
                </a:solidFill>
              </a:rPr>
              <a:t>(LEX PLYN)</a:t>
            </a:r>
            <a:endParaRPr lang="cs-CZ" sz="1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1" name="Grafický objekt 20" descr="Odznak se souvislou výplní">
            <a:extLst>
              <a:ext uri="{FF2B5EF4-FFF2-40B4-BE49-F238E27FC236}">
                <a16:creationId xmlns:a16="http://schemas.microsoft.com/office/drawing/2014/main" id="{51605D7D-523E-D922-11E8-2B27BCB6E6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3236" y="2586518"/>
            <a:ext cx="376719" cy="37671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C529D5F-B2F4-1C01-AC88-0490D43FE6F2}"/>
              </a:ext>
            </a:extLst>
          </p:cNvPr>
          <p:cNvSpPr txBox="1"/>
          <p:nvPr/>
        </p:nvSpPr>
        <p:spPr>
          <a:xfrm>
            <a:off x="1309955" y="3184165"/>
            <a:ext cx="3209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u nových smluv a při změně smluv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/>
              <a:t>u stávajících smluv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400" dirty="0"/>
              <a:t>běží </a:t>
            </a:r>
            <a:r>
              <a:rPr lang="cs-CZ" sz="1400" dirty="0">
                <a:solidFill>
                  <a:schemeClr val="bg2"/>
                </a:solidFill>
              </a:rPr>
              <a:t>kampaň k </a:t>
            </a:r>
            <a:r>
              <a:rPr lang="cs-CZ" sz="1400" dirty="0" err="1">
                <a:solidFill>
                  <a:schemeClr val="bg2"/>
                </a:solidFill>
              </a:rPr>
              <a:t>přesmluvnění</a:t>
            </a:r>
            <a:endParaRPr lang="cs-CZ" sz="14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541CF1-16F0-96C9-E0A7-9DE9C4D808EA}"/>
              </a:ext>
            </a:extLst>
          </p:cNvPr>
          <p:cNvSpPr txBox="1"/>
          <p:nvPr/>
        </p:nvSpPr>
        <p:spPr>
          <a:xfrm>
            <a:off x="610901" y="4295557"/>
            <a:ext cx="54009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Stávající nenaplněné smlouvy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musí být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dodatkovány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do 15-ti měsíců od účinnosti zákona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(tj. do 1.11.2026), nebo musí dojít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jejich naplnění (k zrealizování nového připojení). </a:t>
            </a:r>
            <a:endParaRPr lang="cs-CZ" sz="1400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C8D0A8E3-FB21-1DFF-091D-0C07A40C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28171"/>
              </p:ext>
            </p:extLst>
          </p:nvPr>
        </p:nvGraphicFramePr>
        <p:xfrm>
          <a:off x="610901" y="5216245"/>
          <a:ext cx="508965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550">
                  <a:extLst>
                    <a:ext uri="{9D8B030D-6E8A-4147-A177-3AD203B41FA5}">
                      <a16:colId xmlns:a16="http://schemas.microsoft.com/office/drawing/2014/main" val="997395191"/>
                    </a:ext>
                  </a:extLst>
                </a:gridCol>
                <a:gridCol w="1696550">
                  <a:extLst>
                    <a:ext uri="{9D8B030D-6E8A-4147-A177-3AD203B41FA5}">
                      <a16:colId xmlns:a16="http://schemas.microsoft.com/office/drawing/2014/main" val="1042223695"/>
                    </a:ext>
                  </a:extLst>
                </a:gridCol>
                <a:gridCol w="1696550">
                  <a:extLst>
                    <a:ext uri="{9D8B030D-6E8A-4147-A177-3AD203B41FA5}">
                      <a16:colId xmlns:a16="http://schemas.microsoft.com/office/drawing/2014/main" val="4020679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Napěťová hladina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Délka rezervace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Nevratná kauce z vyměřeného Podílu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963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vvn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&gt; 12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měs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90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≤ 12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měs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9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nn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00013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302A1F-0E14-E0C1-5344-9D52FDC80080}"/>
              </a:ext>
            </a:extLst>
          </p:cNvPr>
          <p:cNvSpPr txBox="1"/>
          <p:nvPr/>
        </p:nvSpPr>
        <p:spPr>
          <a:xfrm>
            <a:off x="7074939" y="2419059"/>
            <a:ext cx="4810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zavádí se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retrospektivně na všechny aktivní smlouvy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kde dosud nedošlo ze strany zákazníka ke splnění podmínek připojení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31B89740-96A7-2940-E44F-6124299D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98" y="3512111"/>
            <a:ext cx="5645716" cy="738663"/>
          </a:xfrm>
          <a:prstGeom prst="rect">
            <a:avLst/>
          </a:prstGeom>
        </p:spPr>
      </p:pic>
      <p:sp>
        <p:nvSpPr>
          <p:cNvPr id="48" name="Rovnoramenný trojúhelník 47">
            <a:extLst>
              <a:ext uri="{FF2B5EF4-FFF2-40B4-BE49-F238E27FC236}">
                <a16:creationId xmlns:a16="http://schemas.microsoft.com/office/drawing/2014/main" id="{439AE106-B95F-74F9-1F39-42B3407703F4}"/>
              </a:ext>
            </a:extLst>
          </p:cNvPr>
          <p:cNvSpPr/>
          <p:nvPr/>
        </p:nvSpPr>
        <p:spPr>
          <a:xfrm rot="5400000">
            <a:off x="4538483" y="3865741"/>
            <a:ext cx="199922" cy="237913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ovnoramenný trojúhelník 48">
            <a:extLst>
              <a:ext uri="{FF2B5EF4-FFF2-40B4-BE49-F238E27FC236}">
                <a16:creationId xmlns:a16="http://schemas.microsoft.com/office/drawing/2014/main" id="{158BFE36-E682-1F97-565E-C37754905184}"/>
              </a:ext>
            </a:extLst>
          </p:cNvPr>
          <p:cNvSpPr/>
          <p:nvPr/>
        </p:nvSpPr>
        <p:spPr>
          <a:xfrm rot="5400000">
            <a:off x="6075711" y="2585214"/>
            <a:ext cx="616450" cy="287677"/>
          </a:xfrm>
          <a:prstGeom prst="triangle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" name="Grafický objekt 50" descr="Zaškrtnutí v odznáčku 1 se souvislou výplní">
            <a:extLst>
              <a:ext uri="{FF2B5EF4-FFF2-40B4-BE49-F238E27FC236}">
                <a16:creationId xmlns:a16="http://schemas.microsoft.com/office/drawing/2014/main" id="{4F72DDC7-24AE-F1A0-7EB0-E3D7C75EB0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4348" y="4084659"/>
            <a:ext cx="320211" cy="320211"/>
          </a:xfrm>
          <a:prstGeom prst="rect">
            <a:avLst/>
          </a:prstGeom>
        </p:spPr>
      </p:pic>
      <p:pic>
        <p:nvPicPr>
          <p:cNvPr id="52" name="Grafický objekt 51" descr="Zaškrtnutí v odznáčku 1 se souvislou výplní">
            <a:extLst>
              <a:ext uri="{FF2B5EF4-FFF2-40B4-BE49-F238E27FC236}">
                <a16:creationId xmlns:a16="http://schemas.microsoft.com/office/drawing/2014/main" id="{FA67B371-D834-DE91-FA08-168366B83B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9503" y="4086196"/>
            <a:ext cx="320211" cy="320211"/>
          </a:xfrm>
          <a:prstGeom prst="rect">
            <a:avLst/>
          </a:prstGeom>
        </p:spPr>
      </p:pic>
      <p:graphicFrame>
        <p:nvGraphicFramePr>
          <p:cNvPr id="55" name="Graf 54">
            <a:extLst>
              <a:ext uri="{FF2B5EF4-FFF2-40B4-BE49-F238E27FC236}">
                <a16:creationId xmlns:a16="http://schemas.microsoft.com/office/drawing/2014/main" id="{525FFEC3-D19E-615C-1107-C7152F8A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738239"/>
              </p:ext>
            </p:extLst>
          </p:nvPr>
        </p:nvGraphicFramePr>
        <p:xfrm>
          <a:off x="6222510" y="4436114"/>
          <a:ext cx="3084530" cy="224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ovéPole 55">
            <a:extLst>
              <a:ext uri="{FF2B5EF4-FFF2-40B4-BE49-F238E27FC236}">
                <a16:creationId xmlns:a16="http://schemas.microsoft.com/office/drawing/2014/main" id="{04B6D283-E65B-D87F-A4C4-4BC500A03DEE}"/>
              </a:ext>
            </a:extLst>
          </p:cNvPr>
          <p:cNvSpPr txBox="1"/>
          <p:nvPr/>
        </p:nvSpPr>
        <p:spPr>
          <a:xfrm>
            <a:off x="9580748" y="4449446"/>
            <a:ext cx="232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Zahajujeme rozesílku na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nn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– I. etapa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2019BBB-378F-9DDE-A6CC-B6510208502D}"/>
              </a:ext>
            </a:extLst>
          </p:cNvPr>
          <p:cNvSpPr txBox="1"/>
          <p:nvPr/>
        </p:nvSpPr>
        <p:spPr>
          <a:xfrm>
            <a:off x="9720764" y="5264770"/>
            <a:ext cx="17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82 obcí</a:t>
            </a:r>
          </a:p>
        </p:txBody>
      </p:sp>
    </p:spTree>
    <p:extLst>
      <p:ext uri="{BB962C8B-B14F-4D97-AF65-F5344CB8AC3E}">
        <p14:creationId xmlns:p14="http://schemas.microsoft.com/office/powerpoint/2010/main" val="229856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ED2B69-056C-F0D3-1229-1A0349801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Děkuji za pozornost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DDB7806-90F4-C2C4-4B37-C6B3790C74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2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fický objekt 71">
            <a:extLst>
              <a:ext uri="{FF2B5EF4-FFF2-40B4-BE49-F238E27FC236}">
                <a16:creationId xmlns:a16="http://schemas.microsoft.com/office/drawing/2014/main" id="{E957EFBA-9536-4179-8B2B-F82A5700E8EB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76492" y="3067419"/>
            <a:ext cx="1132494" cy="1132494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71CEF7DB-354C-470B-8BCF-7A7F12DC53DB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723201">
            <a:off x="3474300" y="5030907"/>
            <a:ext cx="425439" cy="425439"/>
          </a:xfrm>
          <a:prstGeom prst="rect">
            <a:avLst/>
          </a:prstGeom>
        </p:spPr>
      </p:pic>
      <p:pic>
        <p:nvPicPr>
          <p:cNvPr id="85" name="Zástupný obsah 5">
            <a:extLst>
              <a:ext uri="{FF2B5EF4-FFF2-40B4-BE49-F238E27FC236}">
                <a16:creationId xmlns:a16="http://schemas.microsoft.com/office/drawing/2014/main" id="{BABCFCAC-9168-44BC-AF66-1AA64B507582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544" y="5099988"/>
            <a:ext cx="685154" cy="685154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EB38F5FB-0674-4A1F-A236-6AD2BED41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15" y="2519350"/>
            <a:ext cx="545782" cy="721033"/>
          </a:xfrm>
          <a:prstGeom prst="rect">
            <a:avLst/>
          </a:prstGeom>
        </p:spPr>
      </p:pic>
      <p:pic>
        <p:nvPicPr>
          <p:cNvPr id="100" name="Obrázek 99">
            <a:extLst>
              <a:ext uri="{FF2B5EF4-FFF2-40B4-BE49-F238E27FC236}">
                <a16:creationId xmlns:a16="http://schemas.microsoft.com/office/drawing/2014/main" id="{D4B39C64-B0D0-46E0-9A5C-7E2FB3B6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117" y="2815078"/>
            <a:ext cx="346934" cy="458335"/>
          </a:xfrm>
          <a:prstGeom prst="rect">
            <a:avLst/>
          </a:prstGeom>
        </p:spPr>
      </p:pic>
      <p:sp>
        <p:nvSpPr>
          <p:cNvPr id="84" name="Obdélník 83">
            <a:extLst>
              <a:ext uri="{FF2B5EF4-FFF2-40B4-BE49-F238E27FC236}">
                <a16:creationId xmlns:a16="http://schemas.microsoft.com/office/drawing/2014/main" id="{83F633D4-B964-455F-B489-CCE17F0D5877}"/>
              </a:ext>
            </a:extLst>
          </p:cNvPr>
          <p:cNvSpPr/>
          <p:nvPr/>
        </p:nvSpPr>
        <p:spPr>
          <a:xfrm>
            <a:off x="440432" y="3265656"/>
            <a:ext cx="2332887" cy="267366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Zástupný obsah 2">
            <a:extLst>
              <a:ext uri="{FF2B5EF4-FFF2-40B4-BE49-F238E27FC236}">
                <a16:creationId xmlns:a16="http://schemas.microsoft.com/office/drawing/2014/main" id="{B84519B9-30F0-4F93-BE18-F762EEB9F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9978" y="2519350"/>
            <a:ext cx="4868810" cy="344488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Clr>
                <a:schemeClr val="accent2"/>
              </a:buClr>
              <a:buNone/>
            </a:pPr>
            <a:r>
              <a:rPr lang="cs-CZ" sz="1600" b="1" dirty="0">
                <a:solidFill>
                  <a:schemeClr val="tx1"/>
                </a:solidFill>
              </a:rPr>
              <a:t>Mezi základní tech. parametry pro posuzování připojitelnosti patří:</a:t>
            </a:r>
            <a:endParaRPr lang="cs-CZ" sz="1600" b="1" noProof="0" dirty="0">
              <a:solidFill>
                <a:schemeClr val="tx1"/>
              </a:solidFill>
            </a:endParaRPr>
          </a:p>
          <a:p>
            <a:pPr marL="447675" lvl="1" indent="-447675">
              <a:spcBef>
                <a:spcPts val="1200"/>
              </a:spcBef>
              <a:buClr>
                <a:srgbClr val="F24F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Limit připojitelného výkonu do ES ČR, tzv. Bilanční limit.</a:t>
            </a:r>
          </a:p>
          <a:p>
            <a:pPr marL="447675" lvl="1" indent="-447675">
              <a:spcBef>
                <a:spcPts val="1200"/>
              </a:spcBef>
              <a:buClr>
                <a:srgbClr val="F24F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Limity uzlových oblastí (UO).</a:t>
            </a:r>
          </a:p>
          <a:p>
            <a:pPr marL="447675" lvl="1" indent="-447675">
              <a:spcBef>
                <a:spcPts val="1200"/>
              </a:spcBef>
              <a:buClr>
                <a:srgbClr val="F24F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Transformační kapacita v DS (</a:t>
            </a:r>
            <a:r>
              <a:rPr lang="cs-CZ" sz="1600" dirty="0" err="1">
                <a:solidFill>
                  <a:schemeClr val="tx1"/>
                </a:solidFill>
              </a:rPr>
              <a:t>vvn</a:t>
            </a:r>
            <a:r>
              <a:rPr lang="cs-CZ" sz="1600" dirty="0">
                <a:solidFill>
                  <a:schemeClr val="tx1"/>
                </a:solidFill>
              </a:rPr>
              <a:t>/</a:t>
            </a:r>
            <a:r>
              <a:rPr lang="cs-CZ" sz="1600" dirty="0" err="1">
                <a:solidFill>
                  <a:schemeClr val="tx1"/>
                </a:solidFill>
              </a:rPr>
              <a:t>vn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vn</a:t>
            </a:r>
            <a:r>
              <a:rPr lang="cs-CZ" sz="1600" dirty="0">
                <a:solidFill>
                  <a:schemeClr val="tx1"/>
                </a:solidFill>
              </a:rPr>
              <a:t>/</a:t>
            </a:r>
            <a:r>
              <a:rPr lang="cs-CZ" sz="1600" dirty="0" err="1">
                <a:solidFill>
                  <a:schemeClr val="tx1"/>
                </a:solidFill>
              </a:rPr>
              <a:t>nn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pPr marL="447675" lvl="1" indent="-447675">
              <a:spcBef>
                <a:spcPts val="1200"/>
              </a:spcBef>
              <a:buClr>
                <a:srgbClr val="F24F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Přenosová kapacita vedení (</a:t>
            </a:r>
            <a:r>
              <a:rPr lang="cs-CZ" sz="1600" dirty="0" err="1">
                <a:solidFill>
                  <a:schemeClr val="tx1"/>
                </a:solidFill>
              </a:rPr>
              <a:t>vvn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vn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nn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pPr marL="447675" lvl="1" indent="-447675">
              <a:spcBef>
                <a:spcPts val="1200"/>
              </a:spcBef>
              <a:buClr>
                <a:srgbClr val="F24F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Ovlivnění kvalitativních parametrů elektrické energie – především změna napětí (</a:t>
            </a:r>
            <a:r>
              <a:rPr lang="cs-CZ" sz="1600" dirty="0" err="1">
                <a:solidFill>
                  <a:schemeClr val="tx1"/>
                </a:solidFill>
              </a:rPr>
              <a:t>dU</a:t>
            </a:r>
            <a:r>
              <a:rPr lang="cs-CZ" sz="1600" dirty="0">
                <a:solidFill>
                  <a:schemeClr val="tx1"/>
                </a:solidFill>
              </a:rPr>
              <a:t>) pro základní a náhradní napájecí stavy, kterou připojovaná výrobna způsobuje v DS včetně všech připojených a povolených výroben na stejném vývodu.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935A873-3381-4932-9D4F-9C1D9C575378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769" y="1685592"/>
            <a:ext cx="685154" cy="685154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2964A3E8-3AEF-48C2-A103-1C4BB6002B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1120" y="3305726"/>
            <a:ext cx="333974" cy="720000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7F4CA8C5-1658-4396-8820-B2D6E484B1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1958" y="4103756"/>
            <a:ext cx="192297" cy="72000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07FDB81-CFDF-47D7-9925-B689B7835C75}"/>
              </a:ext>
            </a:extLst>
          </p:cNvPr>
          <p:cNvCxnSpPr>
            <a:cxnSpLocks/>
          </p:cNvCxnSpPr>
          <p:nvPr/>
        </p:nvCxnSpPr>
        <p:spPr>
          <a:xfrm>
            <a:off x="440432" y="2519385"/>
            <a:ext cx="3672000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FB9F1CA-1D07-4DD8-A587-12A2D0BC3EC1}"/>
              </a:ext>
            </a:extLst>
          </p:cNvPr>
          <p:cNvCxnSpPr>
            <a:cxnSpLocks/>
          </p:cNvCxnSpPr>
          <p:nvPr/>
        </p:nvCxnSpPr>
        <p:spPr>
          <a:xfrm>
            <a:off x="440432" y="3240418"/>
            <a:ext cx="3672000" cy="285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AD67606-6BEA-49B6-8404-8DF4B4A5D113}"/>
              </a:ext>
            </a:extLst>
          </p:cNvPr>
          <p:cNvCxnSpPr>
            <a:cxnSpLocks/>
          </p:cNvCxnSpPr>
          <p:nvPr/>
        </p:nvCxnSpPr>
        <p:spPr>
          <a:xfrm>
            <a:off x="1098424" y="4046046"/>
            <a:ext cx="29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FC1A029-16C4-4806-8D3E-4893A283529F}"/>
              </a:ext>
            </a:extLst>
          </p:cNvPr>
          <p:cNvGrpSpPr/>
          <p:nvPr/>
        </p:nvGrpSpPr>
        <p:grpSpPr>
          <a:xfrm>
            <a:off x="1353083" y="2316531"/>
            <a:ext cx="333974" cy="443835"/>
            <a:chOff x="5679915" y="4541417"/>
            <a:chExt cx="333974" cy="443835"/>
          </a:xfrm>
        </p:grpSpPr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A5096A5F-8DE9-47B5-A910-CDFC87E81262}"/>
                </a:ext>
              </a:extLst>
            </p:cNvPr>
            <p:cNvSpPr/>
            <p:nvPr/>
          </p:nvSpPr>
          <p:spPr>
            <a:xfrm>
              <a:off x="5679915" y="4541417"/>
              <a:ext cx="333974" cy="2958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68AD1C8B-5A7D-4E75-B8A9-02D1EBC0403D}"/>
                </a:ext>
              </a:extLst>
            </p:cNvPr>
            <p:cNvSpPr/>
            <p:nvPr/>
          </p:nvSpPr>
          <p:spPr>
            <a:xfrm>
              <a:off x="5679915" y="4689362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9F2ED08B-D716-4979-92D2-5A84244A050F}"/>
              </a:ext>
            </a:extLst>
          </p:cNvPr>
          <p:cNvGrpSpPr/>
          <p:nvPr/>
        </p:nvGrpSpPr>
        <p:grpSpPr>
          <a:xfrm>
            <a:off x="1348688" y="3030741"/>
            <a:ext cx="333974" cy="443835"/>
            <a:chOff x="5679915" y="4541417"/>
            <a:chExt cx="333974" cy="443835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F4045C0D-5636-4BA4-8CBB-A796E95F9DB5}"/>
                </a:ext>
              </a:extLst>
            </p:cNvPr>
            <p:cNvSpPr/>
            <p:nvPr/>
          </p:nvSpPr>
          <p:spPr>
            <a:xfrm>
              <a:off x="5679915" y="4541417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92615699-6C1A-4A6D-AAB8-1D13F0E22864}"/>
                </a:ext>
              </a:extLst>
            </p:cNvPr>
            <p:cNvSpPr/>
            <p:nvPr/>
          </p:nvSpPr>
          <p:spPr>
            <a:xfrm>
              <a:off x="5679915" y="4689362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E690C271-E90E-45D7-BBE7-440A483C8EB0}"/>
              </a:ext>
            </a:extLst>
          </p:cNvPr>
          <p:cNvGrpSpPr/>
          <p:nvPr/>
        </p:nvGrpSpPr>
        <p:grpSpPr>
          <a:xfrm>
            <a:off x="1348688" y="3816708"/>
            <a:ext cx="333974" cy="443835"/>
            <a:chOff x="5679915" y="4541417"/>
            <a:chExt cx="333974" cy="443835"/>
          </a:xfrm>
        </p:grpSpPr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F0B483E3-4739-4AD6-B548-E568A41ABC76}"/>
                </a:ext>
              </a:extLst>
            </p:cNvPr>
            <p:cNvSpPr/>
            <p:nvPr/>
          </p:nvSpPr>
          <p:spPr>
            <a:xfrm>
              <a:off x="5679915" y="4541417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21491B4C-7982-47C4-8B88-1C44B966B19A}"/>
                </a:ext>
              </a:extLst>
            </p:cNvPr>
            <p:cNvSpPr/>
            <p:nvPr/>
          </p:nvSpPr>
          <p:spPr>
            <a:xfrm>
              <a:off x="5679915" y="4689362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B13C67A-4094-4CB0-BAEA-D1F6DEFC610E}"/>
              </a:ext>
            </a:extLst>
          </p:cNvPr>
          <p:cNvSpPr txBox="1"/>
          <p:nvPr/>
        </p:nvSpPr>
        <p:spPr>
          <a:xfrm rot="16200000">
            <a:off x="747627" y="276199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 </a:t>
            </a: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E27904F-1ECD-4540-9631-DCAE931997CE}"/>
              </a:ext>
            </a:extLst>
          </p:cNvPr>
          <p:cNvSpPr txBox="1"/>
          <p:nvPr/>
        </p:nvSpPr>
        <p:spPr>
          <a:xfrm rot="16200000">
            <a:off x="748694" y="3493327"/>
            <a:ext cx="7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110 </a:t>
            </a: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40F29C0-8B46-4A07-93FA-B7B0761731DF}"/>
              </a:ext>
            </a:extLst>
          </p:cNvPr>
          <p:cNvSpPr txBox="1"/>
          <p:nvPr/>
        </p:nvSpPr>
        <p:spPr>
          <a:xfrm rot="16200000">
            <a:off x="636459" y="426406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22, 35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DB06F14D-7B12-45EB-8EF8-377D0A7EF7AF}"/>
              </a:ext>
            </a:extLst>
          </p:cNvPr>
          <p:cNvSpPr txBox="1"/>
          <p:nvPr/>
        </p:nvSpPr>
        <p:spPr>
          <a:xfrm rot="16200000">
            <a:off x="609321" y="276184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vvn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D6B32BD-663C-4B8E-B90A-DA2FD44FF5BD}"/>
              </a:ext>
            </a:extLst>
          </p:cNvPr>
          <p:cNvSpPr txBox="1"/>
          <p:nvPr/>
        </p:nvSpPr>
        <p:spPr>
          <a:xfrm rot="16200000">
            <a:off x="609322" y="349332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vvn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664D47F-DB7C-444E-A2F3-A7ED9B86321A}"/>
              </a:ext>
            </a:extLst>
          </p:cNvPr>
          <p:cNvSpPr txBox="1"/>
          <p:nvPr/>
        </p:nvSpPr>
        <p:spPr>
          <a:xfrm rot="16200000">
            <a:off x="654206" y="426406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6E87D25-473D-4504-B01D-F422E34DBA96}"/>
              </a:ext>
            </a:extLst>
          </p:cNvPr>
          <p:cNvCxnSpPr>
            <a:cxnSpLocks/>
          </p:cNvCxnSpPr>
          <p:nvPr/>
        </p:nvCxnSpPr>
        <p:spPr>
          <a:xfrm>
            <a:off x="1118882" y="4814211"/>
            <a:ext cx="298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45A38108-AD5B-491C-95BB-9E18AB996383}"/>
              </a:ext>
            </a:extLst>
          </p:cNvPr>
          <p:cNvGrpSpPr/>
          <p:nvPr/>
        </p:nvGrpSpPr>
        <p:grpSpPr>
          <a:xfrm>
            <a:off x="1353083" y="4614152"/>
            <a:ext cx="333974" cy="443835"/>
            <a:chOff x="5679915" y="4541417"/>
            <a:chExt cx="333974" cy="443835"/>
          </a:xfrm>
        </p:grpSpPr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13BF1B33-4069-4387-811E-27E9E09B6259}"/>
                </a:ext>
              </a:extLst>
            </p:cNvPr>
            <p:cNvSpPr/>
            <p:nvPr/>
          </p:nvSpPr>
          <p:spPr>
            <a:xfrm>
              <a:off x="5679915" y="4541417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09F657CB-942F-4B4E-9DAB-8C88241E62E6}"/>
                </a:ext>
              </a:extLst>
            </p:cNvPr>
            <p:cNvSpPr/>
            <p:nvPr/>
          </p:nvSpPr>
          <p:spPr>
            <a:xfrm>
              <a:off x="5679915" y="4689362"/>
              <a:ext cx="333974" cy="295890"/>
            </a:xfrm>
            <a:prstGeom prst="ellipse">
              <a:avLst/>
            </a:prstGeom>
            <a:noFill/>
            <a:ln>
              <a:solidFill>
                <a:srgbClr val="44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29B7E95-2E2F-4265-8355-087339B17B3C}"/>
              </a:ext>
            </a:extLst>
          </p:cNvPr>
          <p:cNvSpPr txBox="1"/>
          <p:nvPr/>
        </p:nvSpPr>
        <p:spPr>
          <a:xfrm rot="16200000">
            <a:off x="649396" y="51245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nn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0" name="Spojnice: pravoúhlá 59">
            <a:extLst>
              <a:ext uri="{FF2B5EF4-FFF2-40B4-BE49-F238E27FC236}">
                <a16:creationId xmlns:a16="http://schemas.microsoft.com/office/drawing/2014/main" id="{62C569C7-07BE-404D-A0BC-1D2BAC5B6D39}"/>
              </a:ext>
            </a:extLst>
          </p:cNvPr>
          <p:cNvCxnSpPr>
            <a:cxnSpLocks/>
          </p:cNvCxnSpPr>
          <p:nvPr/>
        </p:nvCxnSpPr>
        <p:spPr>
          <a:xfrm>
            <a:off x="1520069" y="5106295"/>
            <a:ext cx="1260297" cy="427916"/>
          </a:xfrm>
          <a:prstGeom prst="bentConnector3">
            <a:avLst>
              <a:gd name="adj1" fmla="val -1057"/>
            </a:avLst>
          </a:prstGeom>
          <a:ln w="25400">
            <a:solidFill>
              <a:schemeClr val="bg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pojnice: pravoúhlá 62">
            <a:extLst>
              <a:ext uri="{FF2B5EF4-FFF2-40B4-BE49-F238E27FC236}">
                <a16:creationId xmlns:a16="http://schemas.microsoft.com/office/drawing/2014/main" id="{9EAF8923-2C4F-4640-B11F-9EE7B8946B43}"/>
              </a:ext>
            </a:extLst>
          </p:cNvPr>
          <p:cNvCxnSpPr>
            <a:cxnSpLocks/>
          </p:cNvCxnSpPr>
          <p:nvPr/>
        </p:nvCxnSpPr>
        <p:spPr>
          <a:xfrm flipV="1">
            <a:off x="1409252" y="5099347"/>
            <a:ext cx="227044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fický objekt 69">
            <a:extLst>
              <a:ext uri="{FF2B5EF4-FFF2-40B4-BE49-F238E27FC236}">
                <a16:creationId xmlns:a16="http://schemas.microsoft.com/office/drawing/2014/main" id="{9AFD4E38-643B-40AB-8453-4878634CFE25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8721847">
            <a:off x="3100739" y="4106747"/>
            <a:ext cx="684000" cy="684000"/>
          </a:xfrm>
          <a:prstGeom prst="rect">
            <a:avLst/>
          </a:prstGeom>
        </p:spPr>
      </p:pic>
      <p:cxnSp>
        <p:nvCxnSpPr>
          <p:cNvPr id="73" name="Spojnice: pravoúhlá 72">
            <a:extLst>
              <a:ext uri="{FF2B5EF4-FFF2-40B4-BE49-F238E27FC236}">
                <a16:creationId xmlns:a16="http://schemas.microsoft.com/office/drawing/2014/main" id="{5EA630AF-5002-4BD5-BFAC-8EAB6917A126}"/>
              </a:ext>
            </a:extLst>
          </p:cNvPr>
          <p:cNvCxnSpPr>
            <a:cxnSpLocks/>
          </p:cNvCxnSpPr>
          <p:nvPr/>
        </p:nvCxnSpPr>
        <p:spPr>
          <a:xfrm flipV="1">
            <a:off x="1411476" y="2262729"/>
            <a:ext cx="227044" cy="2"/>
          </a:xfrm>
          <a:prstGeom prst="bentConnector3">
            <a:avLst>
              <a:gd name="adj1" fmla="val 64916"/>
            </a:avLst>
          </a:prstGeom>
          <a:ln w="2540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pojnice: pravoúhlá 74">
            <a:extLst>
              <a:ext uri="{FF2B5EF4-FFF2-40B4-BE49-F238E27FC236}">
                <a16:creationId xmlns:a16="http://schemas.microsoft.com/office/drawing/2014/main" id="{EEADE370-A62C-4F0F-B6A4-317685E7542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02923" y="2028169"/>
            <a:ext cx="417147" cy="266802"/>
          </a:xfrm>
          <a:prstGeom prst="bentConnector3">
            <a:avLst>
              <a:gd name="adj1" fmla="val 96682"/>
            </a:avLst>
          </a:prstGeom>
          <a:ln w="25400">
            <a:solidFill>
              <a:schemeClr val="bg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F27600C-0F58-4097-8B52-29A38AE8EA25}"/>
              </a:ext>
            </a:extLst>
          </p:cNvPr>
          <p:cNvSpPr txBox="1"/>
          <p:nvPr/>
        </p:nvSpPr>
        <p:spPr>
          <a:xfrm rot="16200000">
            <a:off x="256728" y="2761840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ČEPS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0112457E-7C16-4307-9285-5410E2197773}"/>
              </a:ext>
            </a:extLst>
          </p:cNvPr>
          <p:cNvSpPr txBox="1"/>
          <p:nvPr/>
        </p:nvSpPr>
        <p:spPr>
          <a:xfrm rot="16200000">
            <a:off x="8264" y="4294858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PDS - ČEZd</a:t>
            </a:r>
          </a:p>
        </p:txBody>
      </p: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3A0E81A-1CE8-45FB-BC41-1A248F40E9C7}"/>
              </a:ext>
            </a:extLst>
          </p:cNvPr>
          <p:cNvCxnSpPr>
            <a:cxnSpLocks/>
          </p:cNvCxnSpPr>
          <p:nvPr/>
        </p:nvCxnSpPr>
        <p:spPr>
          <a:xfrm flipV="1">
            <a:off x="534286" y="5939323"/>
            <a:ext cx="3552138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998C5CC2-25BC-403D-B988-64D29E6E749F}"/>
              </a:ext>
            </a:extLst>
          </p:cNvPr>
          <p:cNvSpPr txBox="1"/>
          <p:nvPr/>
        </p:nvSpPr>
        <p:spPr>
          <a:xfrm rot="16200000">
            <a:off x="842780" y="51288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Slepá mapa ČR - Mapa České republiky, ČR">
            <a:extLst>
              <a:ext uri="{FF2B5EF4-FFF2-40B4-BE49-F238E27FC236}">
                <a16:creationId xmlns:a16="http://schemas.microsoft.com/office/drawing/2014/main" id="{029C0091-E94E-44D6-90FF-2A4942D9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3" y="2571500"/>
            <a:ext cx="992087" cy="5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louk 98">
            <a:extLst>
              <a:ext uri="{FF2B5EF4-FFF2-40B4-BE49-F238E27FC236}">
                <a16:creationId xmlns:a16="http://schemas.microsoft.com/office/drawing/2014/main" id="{F55235D8-235C-4217-9474-D18F42F99B4A}"/>
              </a:ext>
            </a:extLst>
          </p:cNvPr>
          <p:cNvSpPr/>
          <p:nvPr/>
        </p:nvSpPr>
        <p:spPr>
          <a:xfrm rot="9741571">
            <a:off x="1904305" y="2306475"/>
            <a:ext cx="690899" cy="665230"/>
          </a:xfrm>
          <a:prstGeom prst="arc">
            <a:avLst>
              <a:gd name="adj1" fmla="val 16200000"/>
              <a:gd name="adj2" fmla="val 21474908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Oblouk 102">
            <a:extLst>
              <a:ext uri="{FF2B5EF4-FFF2-40B4-BE49-F238E27FC236}">
                <a16:creationId xmlns:a16="http://schemas.microsoft.com/office/drawing/2014/main" id="{232871B1-9C60-47C6-82EF-C470FC798B65}"/>
              </a:ext>
            </a:extLst>
          </p:cNvPr>
          <p:cNvSpPr/>
          <p:nvPr/>
        </p:nvSpPr>
        <p:spPr>
          <a:xfrm rot="9741571">
            <a:off x="2134418" y="2315163"/>
            <a:ext cx="525368" cy="640034"/>
          </a:xfrm>
          <a:prstGeom prst="arc">
            <a:avLst>
              <a:gd name="adj1" fmla="val 16200000"/>
              <a:gd name="adj2" fmla="val 21474908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Oblouk 104">
            <a:extLst>
              <a:ext uri="{FF2B5EF4-FFF2-40B4-BE49-F238E27FC236}">
                <a16:creationId xmlns:a16="http://schemas.microsoft.com/office/drawing/2014/main" id="{1625FAB0-A850-4626-8A0C-E3F9502359A2}"/>
              </a:ext>
            </a:extLst>
          </p:cNvPr>
          <p:cNvSpPr/>
          <p:nvPr/>
        </p:nvSpPr>
        <p:spPr>
          <a:xfrm rot="9741571">
            <a:off x="2352418" y="2313220"/>
            <a:ext cx="421809" cy="665230"/>
          </a:xfrm>
          <a:prstGeom prst="arc">
            <a:avLst>
              <a:gd name="adj1" fmla="val 16200000"/>
              <a:gd name="adj2" fmla="val 21474908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9" name="Obrázek 108">
            <a:extLst>
              <a:ext uri="{FF2B5EF4-FFF2-40B4-BE49-F238E27FC236}">
                <a16:creationId xmlns:a16="http://schemas.microsoft.com/office/drawing/2014/main" id="{419F7900-DABF-4F8D-A860-F8D66CA7220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1384" y="3424668"/>
            <a:ext cx="264406" cy="57002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5" name="Volný tvar: obrazec 114">
            <a:extLst>
              <a:ext uri="{FF2B5EF4-FFF2-40B4-BE49-F238E27FC236}">
                <a16:creationId xmlns:a16="http://schemas.microsoft.com/office/drawing/2014/main" id="{44540C54-CA0D-4826-9928-5F3AEAF06840}"/>
              </a:ext>
            </a:extLst>
          </p:cNvPr>
          <p:cNvSpPr/>
          <p:nvPr/>
        </p:nvSpPr>
        <p:spPr>
          <a:xfrm>
            <a:off x="2074333" y="3454400"/>
            <a:ext cx="482600" cy="179433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Volný tvar: obrazec 117">
            <a:extLst>
              <a:ext uri="{FF2B5EF4-FFF2-40B4-BE49-F238E27FC236}">
                <a16:creationId xmlns:a16="http://schemas.microsoft.com/office/drawing/2014/main" id="{661527BE-70EF-4C14-B33D-E9B8EE1B12FE}"/>
              </a:ext>
            </a:extLst>
          </p:cNvPr>
          <p:cNvSpPr/>
          <p:nvPr/>
        </p:nvSpPr>
        <p:spPr>
          <a:xfrm>
            <a:off x="2226733" y="3462861"/>
            <a:ext cx="482600" cy="179433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Volný tvar: obrazec 118">
            <a:extLst>
              <a:ext uri="{FF2B5EF4-FFF2-40B4-BE49-F238E27FC236}">
                <a16:creationId xmlns:a16="http://schemas.microsoft.com/office/drawing/2014/main" id="{D0A82569-52BA-4F74-8D2B-8E7E0FA443B2}"/>
              </a:ext>
            </a:extLst>
          </p:cNvPr>
          <p:cNvSpPr/>
          <p:nvPr/>
        </p:nvSpPr>
        <p:spPr>
          <a:xfrm>
            <a:off x="2057393" y="3530597"/>
            <a:ext cx="482600" cy="179433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Volný tvar: obrazec 119">
            <a:extLst>
              <a:ext uri="{FF2B5EF4-FFF2-40B4-BE49-F238E27FC236}">
                <a16:creationId xmlns:a16="http://schemas.microsoft.com/office/drawing/2014/main" id="{F3C51CB0-E0ED-4EFA-9586-1F3E329EEB1B}"/>
              </a:ext>
            </a:extLst>
          </p:cNvPr>
          <p:cNvSpPr/>
          <p:nvPr/>
        </p:nvSpPr>
        <p:spPr>
          <a:xfrm>
            <a:off x="2286002" y="3530597"/>
            <a:ext cx="482600" cy="179433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7" name="Obrázek 56">
            <a:extLst>
              <a:ext uri="{FF2B5EF4-FFF2-40B4-BE49-F238E27FC236}">
                <a16:creationId xmlns:a16="http://schemas.microsoft.com/office/drawing/2014/main" id="{3663EB89-0A14-4392-82D3-44217BC6EF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2486" y="4170431"/>
            <a:ext cx="134607" cy="504000"/>
          </a:xfrm>
          <a:prstGeom prst="rect">
            <a:avLst/>
          </a:prstGeom>
        </p:spPr>
      </p:pic>
      <p:sp>
        <p:nvSpPr>
          <p:cNvPr id="61" name="Volný tvar: obrazec 60">
            <a:extLst>
              <a:ext uri="{FF2B5EF4-FFF2-40B4-BE49-F238E27FC236}">
                <a16:creationId xmlns:a16="http://schemas.microsoft.com/office/drawing/2014/main" id="{6C8EE40F-8E8A-4F2B-97C9-B05E18EF92D6}"/>
              </a:ext>
            </a:extLst>
          </p:cNvPr>
          <p:cNvSpPr/>
          <p:nvPr/>
        </p:nvSpPr>
        <p:spPr>
          <a:xfrm>
            <a:off x="2238239" y="4247890"/>
            <a:ext cx="318694" cy="150634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Volný tvar: obrazec 61">
            <a:extLst>
              <a:ext uri="{FF2B5EF4-FFF2-40B4-BE49-F238E27FC236}">
                <a16:creationId xmlns:a16="http://schemas.microsoft.com/office/drawing/2014/main" id="{3E22D65F-120D-4631-B265-4C5AC3DAC6DF}"/>
              </a:ext>
            </a:extLst>
          </p:cNvPr>
          <p:cNvSpPr/>
          <p:nvPr/>
        </p:nvSpPr>
        <p:spPr>
          <a:xfrm>
            <a:off x="2095364" y="4228840"/>
            <a:ext cx="396000" cy="142159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Volný tvar: obrazec 63">
            <a:extLst>
              <a:ext uri="{FF2B5EF4-FFF2-40B4-BE49-F238E27FC236}">
                <a16:creationId xmlns:a16="http://schemas.microsoft.com/office/drawing/2014/main" id="{A3BBC8D4-094E-4823-88B4-ED166E799992}"/>
              </a:ext>
            </a:extLst>
          </p:cNvPr>
          <p:cNvSpPr/>
          <p:nvPr/>
        </p:nvSpPr>
        <p:spPr>
          <a:xfrm>
            <a:off x="2190614" y="4143115"/>
            <a:ext cx="324000" cy="142159"/>
          </a:xfrm>
          <a:custGeom>
            <a:avLst/>
            <a:gdLst>
              <a:gd name="connsiteX0" fmla="*/ 0 w 482600"/>
              <a:gd name="connsiteY0" fmla="*/ 0 h 179433"/>
              <a:gd name="connsiteX1" fmla="*/ 296334 w 482600"/>
              <a:gd name="connsiteY1" fmla="*/ 177800 h 179433"/>
              <a:gd name="connsiteX2" fmla="*/ 482600 w 482600"/>
              <a:gd name="connsiteY2" fmla="*/ 93133 h 179433"/>
              <a:gd name="connsiteX3" fmla="*/ 482600 w 482600"/>
              <a:gd name="connsiteY3" fmla="*/ 93133 h 17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79433">
                <a:moveTo>
                  <a:pt x="0" y="0"/>
                </a:moveTo>
                <a:cubicBezTo>
                  <a:pt x="107950" y="81139"/>
                  <a:pt x="215901" y="162278"/>
                  <a:pt x="296334" y="177800"/>
                </a:cubicBezTo>
                <a:cubicBezTo>
                  <a:pt x="376767" y="193322"/>
                  <a:pt x="482600" y="93133"/>
                  <a:pt x="482600" y="93133"/>
                </a:cubicBezTo>
                <a:lnTo>
                  <a:pt x="482600" y="93133"/>
                </a:lnTo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8096FD17-D793-4148-B388-56070764B31A}"/>
              </a:ext>
            </a:extLst>
          </p:cNvPr>
          <p:cNvSpPr txBox="1">
            <a:spLocks/>
          </p:cNvSpPr>
          <p:nvPr/>
        </p:nvSpPr>
        <p:spPr bwMode="auto">
          <a:xfrm>
            <a:off x="550863" y="339725"/>
            <a:ext cx="89296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kern="0" dirty="0">
                <a:ea typeface="Geneva" pitchFamily="124" charset="-128"/>
              </a:rPr>
              <a:t>Žádosti o připojení posuzujeme individuálně</a:t>
            </a:r>
            <a:br>
              <a:rPr lang="cs-CZ" altLang="cs-CZ" kern="0" dirty="0">
                <a:ea typeface="Geneva" pitchFamily="124" charset="-128"/>
              </a:rPr>
            </a:br>
            <a:r>
              <a:rPr lang="cs-CZ" altLang="cs-CZ" kern="0" dirty="0">
                <a:ea typeface="Geneva" pitchFamily="124" charset="-128"/>
              </a:rPr>
              <a:t>a v došlém pořadí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89002F-1DC1-9997-B17D-9587B3BBE9B9}"/>
              </a:ext>
            </a:extLst>
          </p:cNvPr>
          <p:cNvSpPr txBox="1"/>
          <p:nvPr/>
        </p:nvSpPr>
        <p:spPr>
          <a:xfrm>
            <a:off x="4303585" y="516116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~ 99,9 kW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C45389C-0881-1976-B60F-3D4FF550E3CF}"/>
              </a:ext>
            </a:extLst>
          </p:cNvPr>
          <p:cNvSpPr txBox="1"/>
          <p:nvPr/>
        </p:nvSpPr>
        <p:spPr>
          <a:xfrm>
            <a:off x="4289788" y="424482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~ 100 kW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86F63-20F0-F379-D70B-6B6B7506CBD2}"/>
              </a:ext>
            </a:extLst>
          </p:cNvPr>
          <p:cNvSpPr txBox="1"/>
          <p:nvPr/>
        </p:nvSpPr>
        <p:spPr>
          <a:xfrm>
            <a:off x="4318316" y="348106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~30 MW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30065E-A0AE-0AFD-DF02-EBD1FCDE22CD}"/>
              </a:ext>
            </a:extLst>
          </p:cNvPr>
          <p:cNvSpPr txBox="1"/>
          <p:nvPr/>
        </p:nvSpPr>
        <p:spPr>
          <a:xfrm>
            <a:off x="4245033" y="2657391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~120 MW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492F90-84DD-E5B9-B119-857134F7AEB4}"/>
              </a:ext>
            </a:extLst>
          </p:cNvPr>
          <p:cNvSpPr txBox="1"/>
          <p:nvPr/>
        </p:nvSpPr>
        <p:spPr>
          <a:xfrm>
            <a:off x="4338263" y="1687418"/>
            <a:ext cx="99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Zpravidla </a:t>
            </a:r>
          </a:p>
          <a:p>
            <a:pPr algn="ctr"/>
            <a:r>
              <a:rPr lang="cs-CZ" sz="1200" b="1" dirty="0"/>
              <a:t>připojitelné</a:t>
            </a:r>
            <a:br>
              <a:rPr lang="cs-CZ" sz="1200" dirty="0"/>
            </a:br>
            <a:r>
              <a:rPr lang="cs-CZ" sz="1200" b="1" dirty="0"/>
              <a:t>výkony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8909E35F-5B73-7C1C-19A5-4EBF16D143B5}"/>
              </a:ext>
            </a:extLst>
          </p:cNvPr>
          <p:cNvSpPr/>
          <p:nvPr/>
        </p:nvSpPr>
        <p:spPr>
          <a:xfrm rot="10800000">
            <a:off x="4591144" y="2402845"/>
            <a:ext cx="579646" cy="192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9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délník 45">
            <a:extLst>
              <a:ext uri="{FF2B5EF4-FFF2-40B4-BE49-F238E27FC236}">
                <a16:creationId xmlns:a16="http://schemas.microsoft.com/office/drawing/2014/main" id="{888E6433-D0AA-B3C9-D111-EA7ED1575D1C}"/>
              </a:ext>
            </a:extLst>
          </p:cNvPr>
          <p:cNvSpPr/>
          <p:nvPr/>
        </p:nvSpPr>
        <p:spPr>
          <a:xfrm>
            <a:off x="10792315" y="1364537"/>
            <a:ext cx="220791" cy="3674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8DBC531-730A-55A0-27A5-B9AB88F77D50}"/>
              </a:ext>
            </a:extLst>
          </p:cNvPr>
          <p:cNvSpPr/>
          <p:nvPr/>
        </p:nvSpPr>
        <p:spPr>
          <a:xfrm flipH="1">
            <a:off x="4901232" y="1395639"/>
            <a:ext cx="230514" cy="3729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8B1F2B9-51E3-B92E-D187-28202055EF3C}"/>
              </a:ext>
            </a:extLst>
          </p:cNvPr>
          <p:cNvSpPr/>
          <p:nvPr/>
        </p:nvSpPr>
        <p:spPr>
          <a:xfrm>
            <a:off x="2565277" y="4511579"/>
            <a:ext cx="276282" cy="1848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63738"/>
              </a:solidFill>
              <a:latin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1D2CA-6E5B-F3C7-DE27-9B1EDEBD0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574" y="466713"/>
            <a:ext cx="9145301" cy="940621"/>
          </a:xfrm>
        </p:spPr>
        <p:txBody>
          <a:bodyPr lIns="91440" tIns="45720" rIns="91440" bIns="45720" anchor="t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latin typeface="Arial"/>
                <a:cs typeface="Arial"/>
              </a:rPr>
              <a:t>Časová osa procesu připojení výrobny / akumulace</a:t>
            </a:r>
            <a:endParaRPr lang="cs-CZ"/>
          </a:p>
          <a:p>
            <a:endParaRPr lang="cs-CZ" b="1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FF35C43B-2EA8-7AA9-1E93-2B7434AF48BC}"/>
              </a:ext>
            </a:extLst>
          </p:cNvPr>
          <p:cNvSpPr/>
          <p:nvPr/>
        </p:nvSpPr>
        <p:spPr>
          <a:xfrm>
            <a:off x="1707955" y="2899443"/>
            <a:ext cx="226243" cy="2235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D634533-0D45-4B90-C85E-EB3A0C782E6D}"/>
              </a:ext>
            </a:extLst>
          </p:cNvPr>
          <p:cNvSpPr txBox="1"/>
          <p:nvPr/>
        </p:nvSpPr>
        <p:spPr>
          <a:xfrm>
            <a:off x="1175340" y="3219014"/>
            <a:ext cx="1291472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Vyjádření k dokumentaci pro stavební nebo územní řízení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56418174-CF05-F9A6-267E-43C5794E3FC3}"/>
              </a:ext>
            </a:extLst>
          </p:cNvPr>
          <p:cNvSpPr/>
          <p:nvPr/>
        </p:nvSpPr>
        <p:spPr>
          <a:xfrm>
            <a:off x="3434224" y="2848944"/>
            <a:ext cx="219499" cy="2297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D02C692-B23E-5A56-BEF8-5F33525C04D6}"/>
              </a:ext>
            </a:extLst>
          </p:cNvPr>
          <p:cNvSpPr/>
          <p:nvPr/>
        </p:nvSpPr>
        <p:spPr>
          <a:xfrm>
            <a:off x="769034" y="1413641"/>
            <a:ext cx="226243" cy="3732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4CFA132-C991-EDF4-42A7-3F487BFC3958}"/>
              </a:ext>
            </a:extLst>
          </p:cNvPr>
          <p:cNvSpPr/>
          <p:nvPr/>
        </p:nvSpPr>
        <p:spPr>
          <a:xfrm>
            <a:off x="6779208" y="1380784"/>
            <a:ext cx="195180" cy="1508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64B1F24-0613-47C4-3098-DEB67856F92B}"/>
              </a:ext>
            </a:extLst>
          </p:cNvPr>
          <p:cNvSpPr/>
          <p:nvPr/>
        </p:nvSpPr>
        <p:spPr>
          <a:xfrm>
            <a:off x="370408" y="2751492"/>
            <a:ext cx="11180190" cy="18170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38405F3-1C1E-9834-18AC-BEE6438A571A}"/>
              </a:ext>
            </a:extLst>
          </p:cNvPr>
          <p:cNvSpPr/>
          <p:nvPr/>
        </p:nvSpPr>
        <p:spPr>
          <a:xfrm>
            <a:off x="769033" y="2725072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9B99CF05-5B94-B3C0-E790-16ABB0E645B9}"/>
              </a:ext>
            </a:extLst>
          </p:cNvPr>
          <p:cNvSpPr/>
          <p:nvPr/>
        </p:nvSpPr>
        <p:spPr>
          <a:xfrm>
            <a:off x="1710396" y="2728894"/>
            <a:ext cx="226243" cy="226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AE415E0-101A-8C06-9D2B-F177B8C8DCC9}"/>
              </a:ext>
            </a:extLst>
          </p:cNvPr>
          <p:cNvSpPr txBox="1"/>
          <p:nvPr/>
        </p:nvSpPr>
        <p:spPr>
          <a:xfrm>
            <a:off x="232046" y="1614086"/>
            <a:ext cx="1291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Přijetí a podpis smlouvy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E13F54C-D541-0AE9-0F90-DDB6C80D50D0}"/>
              </a:ext>
            </a:extLst>
          </p:cNvPr>
          <p:cNvSpPr txBox="1"/>
          <p:nvPr/>
        </p:nvSpPr>
        <p:spPr>
          <a:xfrm>
            <a:off x="1754088" y="5510913"/>
            <a:ext cx="162850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Posouzení prováděcí PD </a:t>
            </a:r>
            <a:r>
              <a:rPr kumimoji="0" lang="cs-CZ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(před výstavbou)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ECE30969-6BEC-DD73-A71C-6F821FFAE3F8}"/>
              </a:ext>
            </a:extLst>
          </p:cNvPr>
          <p:cNvSpPr/>
          <p:nvPr/>
        </p:nvSpPr>
        <p:spPr>
          <a:xfrm>
            <a:off x="6698891" y="2888251"/>
            <a:ext cx="271511" cy="3593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63738"/>
              </a:solidFill>
              <a:latin typeface="Arial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63B4894-8AE2-809F-B998-83BE4589B351}"/>
              </a:ext>
            </a:extLst>
          </p:cNvPr>
          <p:cNvSpPr txBox="1"/>
          <p:nvPr/>
        </p:nvSpPr>
        <p:spPr>
          <a:xfrm>
            <a:off x="2901609" y="3220340"/>
            <a:ext cx="1291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Realizace výstavby zařízení</a:t>
            </a:r>
            <a:r>
              <a:rPr lang="cs-CZ" sz="1400" dirty="0">
                <a:solidFill>
                  <a:srgbClr val="363738"/>
                </a:solidFill>
                <a:latin typeface="Arial"/>
              </a:rPr>
              <a:t> a případná úprava DS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E0A25A88-0EB8-630B-2C84-4C582C379B83}"/>
              </a:ext>
            </a:extLst>
          </p:cNvPr>
          <p:cNvSpPr/>
          <p:nvPr/>
        </p:nvSpPr>
        <p:spPr>
          <a:xfrm>
            <a:off x="3436665" y="2729128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446F505-57A4-8AD5-49BD-DB30C4A8142F}"/>
              </a:ext>
            </a:extLst>
          </p:cNvPr>
          <p:cNvSpPr txBox="1"/>
          <p:nvPr/>
        </p:nvSpPr>
        <p:spPr>
          <a:xfrm>
            <a:off x="4398627" y="1533514"/>
            <a:ext cx="14268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Odsouhlasení MPP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545CA35C-B9DB-A9B5-7FBF-36C5F8A14690}"/>
              </a:ext>
            </a:extLst>
          </p:cNvPr>
          <p:cNvSpPr/>
          <p:nvPr/>
        </p:nvSpPr>
        <p:spPr>
          <a:xfrm>
            <a:off x="4900205" y="2734150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D1A1F89-8584-2A7C-CFFA-3D8DF9AAF416}"/>
              </a:ext>
            </a:extLst>
          </p:cNvPr>
          <p:cNvSpPr txBox="1"/>
          <p:nvPr/>
        </p:nvSpPr>
        <p:spPr>
          <a:xfrm>
            <a:off x="6071604" y="1471683"/>
            <a:ext cx="156052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Splnění všech podmínek pro žádost o UTP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4925E4B-EA5C-D3D1-5CFC-420088FFBBAD}"/>
              </a:ext>
            </a:extLst>
          </p:cNvPr>
          <p:cNvSpPr txBox="1"/>
          <p:nvPr/>
        </p:nvSpPr>
        <p:spPr>
          <a:xfrm>
            <a:off x="6104286" y="3148207"/>
            <a:ext cx="169697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Podání žádosti o UTP včetně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dokumentace </a:t>
            </a:r>
            <a:r>
              <a:rPr kumimoji="0" lang="cs-CZ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skutečného provedení stavby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zařízení 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F5955D3E-35C8-01E4-AED2-AB879473BB75}"/>
              </a:ext>
            </a:extLst>
          </p:cNvPr>
          <p:cNvSpPr/>
          <p:nvPr/>
        </p:nvSpPr>
        <p:spPr>
          <a:xfrm>
            <a:off x="10792315" y="2724426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8BA0C1A-D94E-44D2-BE6F-B99D1012A90A}"/>
              </a:ext>
            </a:extLst>
          </p:cNvPr>
          <p:cNvSpPr txBox="1"/>
          <p:nvPr/>
        </p:nvSpPr>
        <p:spPr>
          <a:xfrm>
            <a:off x="10261288" y="1450288"/>
            <a:ext cx="129147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Vystavení </a:t>
            </a:r>
            <a:r>
              <a:rPr kumimoji="0" lang="cs-CZ" sz="1400" b="1" i="0" u="sng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Konečného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provozního oznámení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075549-9E49-B15B-B235-D5E295C60F82}"/>
              </a:ext>
            </a:extLst>
          </p:cNvPr>
          <p:cNvSpPr/>
          <p:nvPr/>
        </p:nvSpPr>
        <p:spPr>
          <a:xfrm>
            <a:off x="8341284" y="2407328"/>
            <a:ext cx="185711" cy="2633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D58D890-970A-8597-8C51-C1F0D9B4A7BD}"/>
              </a:ext>
            </a:extLst>
          </p:cNvPr>
          <p:cNvSpPr/>
          <p:nvPr/>
        </p:nvSpPr>
        <p:spPr>
          <a:xfrm>
            <a:off x="8301150" y="2736028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8FA6B7-B5D5-8833-7791-F60466064435}"/>
              </a:ext>
            </a:extLst>
          </p:cNvPr>
          <p:cNvSpPr txBox="1"/>
          <p:nvPr/>
        </p:nvSpPr>
        <p:spPr>
          <a:xfrm>
            <a:off x="7749607" y="3355781"/>
            <a:ext cx="156052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Kontrola výrobny s výměnou elektroměru 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A5530DC-2C56-911C-08C7-A3316FBE72B9}"/>
              </a:ext>
            </a:extLst>
          </p:cNvPr>
          <p:cNvSpPr/>
          <p:nvPr/>
        </p:nvSpPr>
        <p:spPr>
          <a:xfrm flipH="1">
            <a:off x="4049103" y="4511580"/>
            <a:ext cx="210283" cy="1848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0FF5B2-2395-4F55-80E7-C4524D6F80F9}"/>
              </a:ext>
            </a:extLst>
          </p:cNvPr>
          <p:cNvSpPr txBox="1"/>
          <p:nvPr/>
        </p:nvSpPr>
        <p:spPr>
          <a:xfrm>
            <a:off x="3491100" y="5459020"/>
            <a:ext cx="129147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Žádost o vydání SIM karty</a:t>
            </a:r>
            <a:endParaRPr kumimoji="0" lang="cs-CZ" sz="1400" b="0" i="0" u="none" strike="noStrike" kern="1200" cap="none" spc="0" normalizeH="0" baseline="0" noProof="0" err="1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5E4885-D6FF-5808-9328-40A492BC65C6}"/>
              </a:ext>
            </a:extLst>
          </p:cNvPr>
          <p:cNvSpPr/>
          <p:nvPr/>
        </p:nvSpPr>
        <p:spPr>
          <a:xfrm flipH="1">
            <a:off x="5494646" y="4499615"/>
            <a:ext cx="230513" cy="1847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BC836CE-DFA5-79F7-3D10-69038436E7A7}"/>
              </a:ext>
            </a:extLst>
          </p:cNvPr>
          <p:cNvSpPr txBox="1"/>
          <p:nvPr/>
        </p:nvSpPr>
        <p:spPr>
          <a:xfrm>
            <a:off x="4966010" y="5452857"/>
            <a:ext cx="129147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Ověření komunikace ŘJ 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E363AF-6D4B-FBA1-1770-6DB845698743}"/>
              </a:ext>
            </a:extLst>
          </p:cNvPr>
          <p:cNvSpPr/>
          <p:nvPr/>
        </p:nvSpPr>
        <p:spPr>
          <a:xfrm flipH="1">
            <a:off x="8924119" y="4468291"/>
            <a:ext cx="264229" cy="1978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1B7CA3-BE72-9B2B-FD51-22EDFCA74CC3}"/>
              </a:ext>
            </a:extLst>
          </p:cNvPr>
          <p:cNvSpPr txBox="1"/>
          <p:nvPr/>
        </p:nvSpPr>
        <p:spPr>
          <a:xfrm>
            <a:off x="8352121" y="5110540"/>
            <a:ext cx="129147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Zahájení fyzických testů se součinností </a:t>
            </a:r>
            <a:r>
              <a:rPr kumimoji="0" lang="cs-CZ" sz="1400" b="0" i="0" u="none" strike="noStrike" kern="1200" cap="none" spc="0" normalizeH="0" baseline="0" noProof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ČEZd</a:t>
            </a:r>
            <a:endParaRPr kumimoji="0" lang="cs-CZ" sz="1400" b="0" i="0" u="none" strike="noStrike" kern="1200" cap="none" spc="0" normalizeH="0" baseline="0" noProof="0" err="1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647A8B5-4909-72BF-00CB-097004079E13}"/>
              </a:ext>
            </a:extLst>
          </p:cNvPr>
          <p:cNvSpPr txBox="1"/>
          <p:nvPr/>
        </p:nvSpPr>
        <p:spPr>
          <a:xfrm>
            <a:off x="6069119" y="5101969"/>
            <a:ext cx="169697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Podání žádosti o UPOS včetně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dokumentace </a:t>
            </a:r>
            <a:r>
              <a:rPr kumimoji="0" lang="cs-CZ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skutečného provedení stavby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zařízení 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7E326F-95DF-E74D-9B4F-7A933CCC7055}"/>
              </a:ext>
            </a:extLst>
          </p:cNvPr>
          <p:cNvSpPr/>
          <p:nvPr/>
        </p:nvSpPr>
        <p:spPr>
          <a:xfrm>
            <a:off x="9999441" y="4467720"/>
            <a:ext cx="278253" cy="19752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454CD9D-AC60-98F0-CFE1-C9C096D29F15}"/>
              </a:ext>
            </a:extLst>
          </p:cNvPr>
          <p:cNvSpPr txBox="1"/>
          <p:nvPr/>
        </p:nvSpPr>
        <p:spPr>
          <a:xfrm>
            <a:off x="9325293" y="5145838"/>
            <a:ext cx="169697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Podání žádosti o UTP včetně dokumentu VM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soulad s </a:t>
            </a:r>
            <a:r>
              <a:rPr kumimoji="0" lang="cs-CZ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RfG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 AKU bude upřesněno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8771C37-C5E4-EE70-1AF6-975684307F8E}"/>
              </a:ext>
            </a:extLst>
          </p:cNvPr>
          <p:cNvSpPr/>
          <p:nvPr/>
        </p:nvSpPr>
        <p:spPr>
          <a:xfrm>
            <a:off x="329947" y="4727297"/>
            <a:ext cx="11180190" cy="18170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76C1FBCA-2F31-799F-9730-C3F2FD76394D}"/>
              </a:ext>
            </a:extLst>
          </p:cNvPr>
          <p:cNvSpPr/>
          <p:nvPr/>
        </p:nvSpPr>
        <p:spPr>
          <a:xfrm>
            <a:off x="8943917" y="4696576"/>
            <a:ext cx="226243" cy="2262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1653D939-3035-9B92-79FB-B23B1AB96367}"/>
              </a:ext>
            </a:extLst>
          </p:cNvPr>
          <p:cNvSpPr/>
          <p:nvPr/>
        </p:nvSpPr>
        <p:spPr>
          <a:xfrm>
            <a:off x="5496510" y="4691447"/>
            <a:ext cx="226243" cy="2262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B6BEEC5-7531-4F82-C3B5-B8C65F380C44}"/>
              </a:ext>
            </a:extLst>
          </p:cNvPr>
          <p:cNvSpPr/>
          <p:nvPr/>
        </p:nvSpPr>
        <p:spPr>
          <a:xfrm>
            <a:off x="4032601" y="4705090"/>
            <a:ext cx="226243" cy="2262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23EB58-99E3-8E56-56F8-B90A11708D8C}"/>
              </a:ext>
            </a:extLst>
          </p:cNvPr>
          <p:cNvSpPr txBox="1"/>
          <p:nvPr/>
        </p:nvSpPr>
        <p:spPr>
          <a:xfrm>
            <a:off x="119128" y="5017658"/>
            <a:ext cx="253899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zařízení nad 100kW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0D30BF8D-60AF-E8EB-5196-54B9EB0FD91F}"/>
              </a:ext>
            </a:extLst>
          </p:cNvPr>
          <p:cNvSpPr/>
          <p:nvPr/>
        </p:nvSpPr>
        <p:spPr>
          <a:xfrm>
            <a:off x="782519" y="4687390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B16F85D7-C741-D3BE-570D-3ADC9F567EDD}"/>
              </a:ext>
            </a:extLst>
          </p:cNvPr>
          <p:cNvSpPr/>
          <p:nvPr/>
        </p:nvSpPr>
        <p:spPr>
          <a:xfrm>
            <a:off x="1710396" y="4681255"/>
            <a:ext cx="226243" cy="226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E3287595-2621-7EF2-6DB8-AC7CCD44F7E5}"/>
              </a:ext>
            </a:extLst>
          </p:cNvPr>
          <p:cNvSpPr/>
          <p:nvPr/>
        </p:nvSpPr>
        <p:spPr>
          <a:xfrm>
            <a:off x="3436665" y="4691447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94E679ED-241C-3117-92FB-36FD0FAC11D9}"/>
              </a:ext>
            </a:extLst>
          </p:cNvPr>
          <p:cNvSpPr/>
          <p:nvPr/>
        </p:nvSpPr>
        <p:spPr>
          <a:xfrm>
            <a:off x="4899747" y="4701521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5F45F767-46B3-66EA-591A-E64DABCE6C7B}"/>
              </a:ext>
            </a:extLst>
          </p:cNvPr>
          <p:cNvSpPr/>
          <p:nvPr/>
        </p:nvSpPr>
        <p:spPr>
          <a:xfrm>
            <a:off x="8301149" y="4705090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9BE1FC44-BC5D-7D86-2835-F135C9505422}"/>
              </a:ext>
            </a:extLst>
          </p:cNvPr>
          <p:cNvSpPr/>
          <p:nvPr/>
        </p:nvSpPr>
        <p:spPr>
          <a:xfrm>
            <a:off x="10769453" y="4700231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61EE0139-3548-C42F-2A67-2ABED431EF6D}"/>
              </a:ext>
            </a:extLst>
          </p:cNvPr>
          <p:cNvSpPr txBox="1"/>
          <p:nvPr/>
        </p:nvSpPr>
        <p:spPr>
          <a:xfrm>
            <a:off x="114825" y="2406097"/>
            <a:ext cx="253899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zařízení do 100kW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D542E5ED-4B91-F60C-3EE4-E636F585DA29}"/>
              </a:ext>
            </a:extLst>
          </p:cNvPr>
          <p:cNvSpPr/>
          <p:nvPr/>
        </p:nvSpPr>
        <p:spPr>
          <a:xfrm>
            <a:off x="1673697" y="5446955"/>
            <a:ext cx="1789288" cy="9002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E2110358-44B1-625C-7F73-9772C9D82587}"/>
              </a:ext>
            </a:extLst>
          </p:cNvPr>
          <p:cNvSpPr/>
          <p:nvPr/>
        </p:nvSpPr>
        <p:spPr>
          <a:xfrm>
            <a:off x="2590284" y="4692755"/>
            <a:ext cx="226243" cy="2262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B1096AF6-3CA6-605E-9479-D0D8EBF9AFE5}"/>
              </a:ext>
            </a:extLst>
          </p:cNvPr>
          <p:cNvSpPr/>
          <p:nvPr/>
        </p:nvSpPr>
        <p:spPr>
          <a:xfrm>
            <a:off x="6715582" y="2736028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BEE7D6AA-30D8-6BAD-1960-500441BDA588}"/>
              </a:ext>
            </a:extLst>
          </p:cNvPr>
          <p:cNvSpPr/>
          <p:nvPr/>
        </p:nvSpPr>
        <p:spPr>
          <a:xfrm>
            <a:off x="6715581" y="4700231"/>
            <a:ext cx="226243" cy="22624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10A64551-0663-72E4-ED4C-7B2B76F1305C}"/>
              </a:ext>
            </a:extLst>
          </p:cNvPr>
          <p:cNvSpPr/>
          <p:nvPr/>
        </p:nvSpPr>
        <p:spPr>
          <a:xfrm>
            <a:off x="10027134" y="4705090"/>
            <a:ext cx="226243" cy="2262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24CE0D-BB59-9A06-4CBE-0DFFA5435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Podíl na nákladech za připojení a rezervaci příkonu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7C6F53-2CE4-0815-1573-49BEF0EC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10" y="1252807"/>
            <a:ext cx="6257453" cy="522309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8B66B1D-736D-D124-7819-817955543917}"/>
              </a:ext>
            </a:extLst>
          </p:cNvPr>
          <p:cNvSpPr txBox="1"/>
          <p:nvPr/>
        </p:nvSpPr>
        <p:spPr>
          <a:xfrm>
            <a:off x="564970" y="5309425"/>
            <a:ext cx="368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Kalkulačka na cezdistribuce.cz</a:t>
            </a:r>
            <a:endParaRPr lang="cs-CZ" dirty="0"/>
          </a:p>
        </p:txBody>
      </p:sp>
      <p:pic>
        <p:nvPicPr>
          <p:cNvPr id="14" name="Grafický objekt 13" descr="Informace se souvislou výplní">
            <a:extLst>
              <a:ext uri="{FF2B5EF4-FFF2-40B4-BE49-F238E27FC236}">
                <a16:creationId xmlns:a16="http://schemas.microsoft.com/office/drawing/2014/main" id="{30187441-4108-80CC-0673-F0AC73B760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265" y="4863695"/>
            <a:ext cx="445730" cy="44573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DDC931-03F1-9A1E-EC05-74B6BD82EAEE}"/>
              </a:ext>
            </a:extLst>
          </p:cNvPr>
          <p:cNvSpPr txBox="1"/>
          <p:nvPr/>
        </p:nvSpPr>
        <p:spPr>
          <a:xfrm>
            <a:off x="564970" y="1695236"/>
            <a:ext cx="47110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vychází z Vyhlášky o připojení 16/2016 Sb., </a:t>
            </a:r>
            <a:br>
              <a:rPr lang="cs-CZ" dirty="0"/>
            </a:br>
            <a:r>
              <a:rPr lang="cs-CZ" dirty="0"/>
              <a:t>aktuálně: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800 Kč / 1A / 3F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320 Kč / 1A / 1F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16" name="Rovnoramenný trojúhelník 15">
            <a:extLst>
              <a:ext uri="{FF2B5EF4-FFF2-40B4-BE49-F238E27FC236}">
                <a16:creationId xmlns:a16="http://schemas.microsoft.com/office/drawing/2014/main" id="{A06CD736-A05F-89A6-7324-FAE82E2E5684}"/>
              </a:ext>
            </a:extLst>
          </p:cNvPr>
          <p:cNvSpPr/>
          <p:nvPr/>
        </p:nvSpPr>
        <p:spPr>
          <a:xfrm rot="5400000">
            <a:off x="4247061" y="5364507"/>
            <a:ext cx="445730" cy="25916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7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301C6024-5106-A494-D597-71C3ABBA2FD5}"/>
              </a:ext>
            </a:extLst>
          </p:cNvPr>
          <p:cNvSpPr/>
          <p:nvPr/>
        </p:nvSpPr>
        <p:spPr>
          <a:xfrm flipH="1">
            <a:off x="6486418" y="1916113"/>
            <a:ext cx="5441877" cy="3251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2D24EB9-A51E-86AB-2272-CACEC40BE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 zprovoznění výrobny </a:t>
            </a:r>
            <a:r>
              <a:rPr lang="cs-CZ" dirty="0">
                <a:solidFill>
                  <a:schemeClr val="bg2"/>
                </a:solidFill>
              </a:rPr>
              <a:t>nezapomeňte</a:t>
            </a:r>
            <a:r>
              <a:rPr lang="cs-CZ" dirty="0"/>
              <a:t>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C22360-E3C6-180A-7C87-3E008910B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Další nutné kroky </a:t>
            </a:r>
            <a:r>
              <a:rPr lang="cs-CZ" dirty="0"/>
              <a:t>po zprovoznění výrobny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09532A-3A25-FD40-DFA2-C78991ABC8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3329" y="2559491"/>
            <a:ext cx="3332510" cy="3326702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na střídači </a:t>
            </a:r>
            <a:r>
              <a:rPr lang="cs-CZ" sz="1600" b="1" dirty="0"/>
              <a:t>nastavit hodnotu rezervovaného výkonu </a:t>
            </a:r>
            <a:r>
              <a:rPr lang="cs-CZ" sz="1600" dirty="0"/>
              <a:t>podle smlouvy o připojení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sjednat smlouvu</a:t>
            </a:r>
            <a:r>
              <a:rPr lang="cs-CZ" sz="1600" dirty="0"/>
              <a:t> </a:t>
            </a:r>
            <a:r>
              <a:rPr lang="cs-CZ" sz="1600" b="1" dirty="0"/>
              <a:t>k převzetí odpovědnosti za odchylku* </a:t>
            </a:r>
          </a:p>
          <a:p>
            <a:pPr marL="0" indent="0">
              <a:buNone/>
            </a:pPr>
            <a:r>
              <a:rPr lang="cs-CZ" sz="1600" dirty="0"/>
              <a:t>s vybraným obchodníkem</a:t>
            </a:r>
            <a:endParaRPr lang="cs-CZ" sz="16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C4FA89E-DEA1-06D8-8858-1C7B2852F15B}"/>
              </a:ext>
            </a:extLst>
          </p:cNvPr>
          <p:cNvSpPr txBox="1"/>
          <p:nvPr/>
        </p:nvSpPr>
        <p:spPr>
          <a:xfrm>
            <a:off x="1305674" y="4820326"/>
            <a:ext cx="439990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i="0" dirty="0">
                <a:solidFill>
                  <a:srgbClr val="363738"/>
                </a:solidFill>
                <a:effectLst/>
              </a:rPr>
              <a:t>*Odchylka</a:t>
            </a:r>
            <a:r>
              <a:rPr lang="cs-CZ" sz="1100" b="0" i="0" dirty="0">
                <a:solidFill>
                  <a:srgbClr val="363738"/>
                </a:solidFill>
                <a:effectLst/>
              </a:rPr>
              <a:t> je rozdíl mezi tím, kolik elektřiny jste plánovali dodat do sítě, a kolik jste jí skutečně dodali. Když obchodník převezme odpovědnost za odchylku, znamená to, že tyto rozdíly sleduje, vyrovnává a případné odchylky jsou účtovány jemu.</a:t>
            </a:r>
          </a:p>
          <a:p>
            <a:endParaRPr lang="cs-CZ" sz="1100" dirty="0">
              <a:solidFill>
                <a:srgbClr val="363738"/>
              </a:solidFill>
            </a:endParaRPr>
          </a:p>
          <a:p>
            <a:r>
              <a:rPr lang="cs-CZ" sz="1100" b="0" i="0" dirty="0">
                <a:solidFill>
                  <a:srgbClr val="363738"/>
                </a:solidFill>
                <a:effectLst/>
              </a:rPr>
              <a:t>Povinnost sjednat si obchodníka s elektřinou pro </a:t>
            </a:r>
            <a:r>
              <a:rPr lang="cs-CZ" sz="1100" b="1" i="0" dirty="0">
                <a:solidFill>
                  <a:srgbClr val="363738"/>
                </a:solidFill>
                <a:effectLst/>
              </a:rPr>
              <a:t>výrobní EAN </a:t>
            </a:r>
            <a:r>
              <a:rPr lang="cs-CZ" sz="1100" b="0" i="0" dirty="0">
                <a:solidFill>
                  <a:srgbClr val="363738"/>
                </a:solidFill>
                <a:effectLst/>
              </a:rPr>
              <a:t>je stanovena </a:t>
            </a:r>
            <a:r>
              <a:rPr lang="cs-CZ" sz="1100" b="1" i="0" dirty="0">
                <a:solidFill>
                  <a:srgbClr val="F24F00"/>
                </a:solidFill>
                <a:effectLst/>
                <a:hlinkClick r:id="rId2"/>
              </a:rPr>
              <a:t>legislativně</a:t>
            </a:r>
            <a:r>
              <a:rPr lang="cs-CZ" sz="1100" b="0" i="0" dirty="0">
                <a:solidFill>
                  <a:srgbClr val="363738"/>
                </a:solidFill>
                <a:effectLst/>
              </a:rPr>
              <a:t>.</a:t>
            </a:r>
            <a:endParaRPr lang="cs-CZ" sz="1100" dirty="0"/>
          </a:p>
        </p:txBody>
      </p:sp>
      <p:pic>
        <p:nvPicPr>
          <p:cNvPr id="10" name="Grafický objekt 9" descr="Odznak 1 se souvislou výplní">
            <a:extLst>
              <a:ext uri="{FF2B5EF4-FFF2-40B4-BE49-F238E27FC236}">
                <a16:creationId xmlns:a16="http://schemas.microsoft.com/office/drawing/2014/main" id="{629DA2C3-E2BA-3829-F9BA-6FD09A7141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236" y="2586518"/>
            <a:ext cx="372438" cy="372438"/>
          </a:xfrm>
          <a:prstGeom prst="rect">
            <a:avLst/>
          </a:prstGeom>
        </p:spPr>
      </p:pic>
      <p:pic>
        <p:nvPicPr>
          <p:cNvPr id="12" name="Grafický objekt 11" descr="Odznak se souvislou výplní">
            <a:extLst>
              <a:ext uri="{FF2B5EF4-FFF2-40B4-BE49-F238E27FC236}">
                <a16:creationId xmlns:a16="http://schemas.microsoft.com/office/drawing/2014/main" id="{17A31FB0-721A-3947-1027-2B9C35CAB5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955" y="3547169"/>
            <a:ext cx="376719" cy="376719"/>
          </a:xfrm>
          <a:prstGeom prst="rect">
            <a:avLst/>
          </a:prstGeom>
        </p:spPr>
      </p:pic>
      <p:sp>
        <p:nvSpPr>
          <p:cNvPr id="14" name="Zástupný text 3">
            <a:extLst>
              <a:ext uri="{FF2B5EF4-FFF2-40B4-BE49-F238E27FC236}">
                <a16:creationId xmlns:a16="http://schemas.microsoft.com/office/drawing/2014/main" id="{29F28A92-035A-EA79-D9EC-00012C7200E7}"/>
              </a:ext>
            </a:extLst>
          </p:cNvPr>
          <p:cNvSpPr txBox="1">
            <a:spLocks/>
          </p:cNvSpPr>
          <p:nvPr/>
        </p:nvSpPr>
        <p:spPr>
          <a:xfrm>
            <a:off x="6519357" y="2461960"/>
            <a:ext cx="5408940" cy="27059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kern="0" dirty="0">
                <a:solidFill>
                  <a:sysClr val="windowText" lastClr="000000"/>
                </a:solidFill>
              </a:rPr>
              <a:t>Fakturace neoprávněné dodávky </a:t>
            </a:r>
          </a:p>
          <a:p>
            <a:r>
              <a:rPr lang="cs-CZ" sz="1400" b="1" kern="0" dirty="0">
                <a:solidFill>
                  <a:sysClr val="windowText" lastClr="000000"/>
                </a:solidFill>
              </a:rPr>
              <a:t>se skládá ze 2 položek a to:</a:t>
            </a:r>
            <a:endParaRPr lang="cs-CZ" sz="1400" b="1" kern="0" dirty="0">
              <a:solidFill>
                <a:sysClr val="windowText" lastClr="000000"/>
              </a:solidFill>
              <a:cs typeface="Arial"/>
            </a:endParaRPr>
          </a:p>
          <a:p>
            <a:endParaRPr lang="cs-CZ" sz="1600" kern="0" dirty="0">
              <a:solidFill>
                <a:sysClr val="windowText" lastClr="000000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cs-CZ" sz="1200" kern="0" dirty="0">
                <a:solidFill>
                  <a:sysClr val="windowText" lastClr="000000"/>
                </a:solidFill>
              </a:rPr>
              <a:t>Cena za dodané množství do </a:t>
            </a:r>
            <a:r>
              <a:rPr lang="cs-CZ" sz="1200" kern="0" dirty="0" err="1">
                <a:solidFill>
                  <a:sysClr val="windowText" lastClr="000000"/>
                </a:solidFill>
              </a:rPr>
              <a:t>distr</a:t>
            </a:r>
            <a:r>
              <a:rPr lang="cs-CZ" sz="1200" kern="0" dirty="0">
                <a:solidFill>
                  <a:sysClr val="windowText" lastClr="000000"/>
                </a:solidFill>
              </a:rPr>
              <a:t>. soustavy – 1 </a:t>
            </a:r>
            <a:r>
              <a:rPr lang="cs-CZ" sz="1200" kern="0" dirty="0" err="1">
                <a:solidFill>
                  <a:sysClr val="windowText" lastClr="000000"/>
                </a:solidFill>
              </a:rPr>
              <a:t>MWh</a:t>
            </a:r>
            <a:r>
              <a:rPr lang="cs-CZ" sz="1200" kern="0" dirty="0">
                <a:solidFill>
                  <a:sysClr val="windowText" lastClr="000000"/>
                </a:solidFill>
              </a:rPr>
              <a:t> =  522 Kč</a:t>
            </a:r>
            <a:endParaRPr lang="cs-CZ" sz="1200" kern="0" dirty="0">
              <a:solidFill>
                <a:sysClr val="windowText" lastClr="000000"/>
              </a:solidFill>
              <a:cs typeface="Arial"/>
            </a:endParaRPr>
          </a:p>
          <a:p>
            <a:pPr lvl="1"/>
            <a:endParaRPr lang="cs-CZ" sz="1200" kern="0" dirty="0">
              <a:solidFill>
                <a:sysClr val="windowText" lastClr="00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0" dirty="0">
                <a:solidFill>
                  <a:sysClr val="windowText" lastClr="000000"/>
                </a:solidFill>
              </a:rPr>
              <a:t> Cena za nejvyšší dodané množství energie v 15ti minutovém intervalu – 1 kW </a:t>
            </a:r>
            <a:endParaRPr lang="cs-CZ" sz="1200" kern="0" dirty="0">
              <a:solidFill>
                <a:sysClr val="windowText" lastClr="000000"/>
              </a:solidFill>
              <a:cs typeface="Arial"/>
            </a:endParaRPr>
          </a:p>
          <a:p>
            <a:pPr lvl="1"/>
            <a:endParaRPr lang="cs-CZ" sz="1200" kern="0" dirty="0">
              <a:solidFill>
                <a:sysClr val="windowText" lastClr="000000"/>
              </a:solidFill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cs-CZ" sz="1200" kern="0" dirty="0">
                <a:solidFill>
                  <a:sysClr val="windowText" lastClr="000000"/>
                </a:solidFill>
              </a:rPr>
              <a:t>Hladina NN = 1 976 Kč/kW</a:t>
            </a:r>
            <a:endParaRPr lang="cs-CZ" sz="1200" kern="0" dirty="0">
              <a:solidFill>
                <a:sysClr val="windowText" lastClr="000000"/>
              </a:solidFill>
              <a:cs typeface="Arial"/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endParaRPr lang="cs-CZ" sz="1200" kern="0" dirty="0">
              <a:solidFill>
                <a:sysClr val="windowText" lastClr="000000"/>
              </a:solidFill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cs-CZ" sz="1200" kern="0" dirty="0">
                <a:solidFill>
                  <a:sysClr val="windowText" lastClr="000000"/>
                </a:solidFill>
              </a:rPr>
              <a:t>Hladina VN = 917 Kč/kW</a:t>
            </a:r>
            <a:endParaRPr lang="cs-CZ" sz="1200" kern="0" dirty="0">
              <a:solidFill>
                <a:sysClr val="windowText" lastClr="000000"/>
              </a:solidFill>
              <a:cs typeface="Arial"/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endParaRPr lang="cs-CZ" sz="1200" kern="0" dirty="0">
              <a:solidFill>
                <a:sysClr val="windowText" lastClr="000000"/>
              </a:solidFill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cs-CZ" sz="1200" kern="0" dirty="0">
                <a:solidFill>
                  <a:sysClr val="windowText" lastClr="000000"/>
                </a:solidFill>
              </a:rPr>
              <a:t>Hladina VVN = 425 Kč/kW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97C7D400-9BB0-32E5-D4A9-A8A27D050EB5}"/>
              </a:ext>
            </a:extLst>
          </p:cNvPr>
          <p:cNvSpPr txBox="1">
            <a:spLocks/>
          </p:cNvSpPr>
          <p:nvPr/>
        </p:nvSpPr>
        <p:spPr>
          <a:xfrm>
            <a:off x="6519357" y="1918538"/>
            <a:ext cx="5053524" cy="5970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kern="0" dirty="0"/>
              <a:t>Neoprávněná dodávka</a:t>
            </a:r>
          </a:p>
        </p:txBody>
      </p:sp>
      <p:sp>
        <p:nvSpPr>
          <p:cNvPr id="16" name="Zástupný text 3">
            <a:extLst>
              <a:ext uri="{FF2B5EF4-FFF2-40B4-BE49-F238E27FC236}">
                <a16:creationId xmlns:a16="http://schemas.microsoft.com/office/drawing/2014/main" id="{8979B4AB-0BD4-96FD-D57F-0C095374A7E7}"/>
              </a:ext>
            </a:extLst>
          </p:cNvPr>
          <p:cNvSpPr txBox="1">
            <a:spLocks/>
          </p:cNvSpPr>
          <p:nvPr/>
        </p:nvSpPr>
        <p:spPr>
          <a:xfrm>
            <a:off x="7369342" y="5458962"/>
            <a:ext cx="3708970" cy="1277273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bg2"/>
              </a:buClr>
              <a:buFont typeface="Wingdings" charset="2"/>
              <a:buChar char="§"/>
              <a:tabLst>
                <a:tab pos="0" algn="l"/>
              </a:tabLs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charset="2"/>
              <a:buNone/>
              <a:tabLst>
                <a:tab pos="0" algn="l"/>
              </a:tabLst>
              <a:defRPr/>
            </a:pPr>
            <a:r>
              <a:rPr kumimoji="0" lang="cs-CZ" sz="10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Pokud by bylo fakturováno za měsíce červen až září 2025, tak bychom jednomu výrobci fakturovali za neoprávněnou dodávku (bez DPH):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charset="2"/>
              <a:buNone/>
              <a:tabLst>
                <a:tab pos="0" algn="l"/>
              </a:tabLst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charset="2"/>
              <a:buChar char="§"/>
              <a:tabLst>
                <a:tab pos="0" algn="l"/>
              </a:tabLst>
              <a:defRPr/>
            </a:pPr>
            <a:r>
              <a:rPr kumimoji="0" lang="cs-CZ" sz="10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hladině NN – 601 034 Kč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charset="2"/>
              <a:buChar char="§"/>
              <a:tabLst>
                <a:tab pos="0" algn="l"/>
              </a:tabLst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charset="2"/>
              <a:buChar char="§"/>
              <a:tabLst>
                <a:tab pos="0" algn="l"/>
              </a:tabLst>
              <a:defRPr/>
            </a:pPr>
            <a:r>
              <a:rPr kumimoji="0" lang="cs-CZ" sz="1000" b="1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hladině VN/VVN – 2 168 483 Kč</a:t>
            </a:r>
            <a:endParaRPr kumimoji="0" lang="cs-CZ" sz="10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Grafický objekt 16" descr="Peníze obrys">
            <a:extLst>
              <a:ext uri="{FF2B5EF4-FFF2-40B4-BE49-F238E27FC236}">
                <a16:creationId xmlns:a16="http://schemas.microsoft.com/office/drawing/2014/main" id="{CB1C796F-1A8B-857D-CB07-530E78D9F3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357" y="5559420"/>
            <a:ext cx="653546" cy="6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489EFD-ECCB-E9AD-2A00-25ACD8104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Využití zasmluvněného rezervovaného výkonu u FVE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4CC363C-0065-BDA1-1D39-C409832514F1}"/>
              </a:ext>
            </a:extLst>
          </p:cNvPr>
          <p:cNvSpPr txBox="1"/>
          <p:nvPr/>
        </p:nvSpPr>
        <p:spPr>
          <a:xfrm>
            <a:off x="709072" y="5941651"/>
            <a:ext cx="1144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zimních měsících 97% výroben využívá zasmluvněný RV do 70% hodnoty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200" dirty="0">
                <a:solidFill>
                  <a:srgbClr val="363738"/>
                </a:solidFill>
                <a:latin typeface="Arial"/>
              </a:rPr>
              <a:t>V letních měsících pouze 17 % výroben využívá zasmluvněný RV nad 90% sjednané hodnoty (včetně 3 % výroben s překročeným RV)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2BCE416-3A64-9440-EC5A-30C8FADF8E70}"/>
              </a:ext>
            </a:extLst>
          </p:cNvPr>
          <p:cNvSpPr/>
          <p:nvPr/>
        </p:nvSpPr>
        <p:spPr>
          <a:xfrm>
            <a:off x="8040216" y="4437112"/>
            <a:ext cx="3473490" cy="150453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text, diagram, mapa">
            <a:extLst>
              <a:ext uri="{FF2B5EF4-FFF2-40B4-BE49-F238E27FC236}">
                <a16:creationId xmlns:a16="http://schemas.microsoft.com/office/drawing/2014/main" id="{CAEDAB92-33B4-5013-94F9-CC9CE656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8" y="1020871"/>
            <a:ext cx="10188823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3A257F7-7548-146F-F86C-38A355F8B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4113605" cy="864815"/>
          </a:xfrm>
        </p:spPr>
        <p:txBody>
          <a:bodyPr/>
          <a:lstStyle/>
          <a:p>
            <a:r>
              <a:rPr lang="cs-CZ" dirty="0"/>
              <a:t>Mapy připojitelnosti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B71771-DEB6-E28D-4F41-C786C7366E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Orientační zjištění připojitelnosti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11AA29-094D-3A93-E1C7-366417A995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986908" cy="33267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1400" dirty="0"/>
              <a:t>pro odběry</a:t>
            </a:r>
          </a:p>
          <a:p>
            <a:pPr>
              <a:spcAft>
                <a:spcPts val="600"/>
              </a:spcAft>
            </a:pPr>
            <a:r>
              <a:rPr lang="cs-CZ" sz="1400" b="1" dirty="0">
                <a:solidFill>
                  <a:schemeClr val="bg2"/>
                </a:solidFill>
              </a:rPr>
              <a:t>pro výrobny</a:t>
            </a:r>
          </a:p>
          <a:p>
            <a:pPr>
              <a:spcAft>
                <a:spcPts val="600"/>
              </a:spcAft>
            </a:pPr>
            <a:r>
              <a:rPr lang="cs-CZ" sz="1400" dirty="0"/>
              <a:t>pro akumulaci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Pravidelně aktualizovaná d</a:t>
            </a:r>
            <a:r>
              <a:rPr lang="en-US" sz="1400" b="1" dirty="0" err="1"/>
              <a:t>ostupn</a:t>
            </a:r>
            <a:r>
              <a:rPr lang="cs-CZ" sz="1400" b="1" dirty="0"/>
              <a:t>á orientační</a:t>
            </a:r>
            <a:r>
              <a:rPr lang="en-US" sz="1400" b="1" dirty="0"/>
              <a:t> </a:t>
            </a:r>
            <a:r>
              <a:rPr lang="en-US" sz="1400" b="1" dirty="0" err="1"/>
              <a:t>distribuční</a:t>
            </a:r>
            <a:r>
              <a:rPr lang="en-US" sz="1400" b="1" dirty="0"/>
              <a:t> </a:t>
            </a:r>
            <a:r>
              <a:rPr lang="en-US" sz="1400" b="1" dirty="0" err="1"/>
              <a:t>kapacit</a:t>
            </a:r>
            <a:r>
              <a:rPr lang="cs-CZ" sz="1400" b="1" dirty="0"/>
              <a:t>a.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2"/>
                </a:solidFill>
              </a:rPr>
              <a:t>Závaznou informaci dostanete až na základě podání žádosti o připojení.</a:t>
            </a:r>
            <a:endParaRPr lang="cs-CZ" sz="140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A1D11B0-CDC5-AAA2-94F6-BC163B06A04F}"/>
              </a:ext>
            </a:extLst>
          </p:cNvPr>
          <p:cNvGrpSpPr/>
          <p:nvPr/>
        </p:nvGrpSpPr>
        <p:grpSpPr>
          <a:xfrm>
            <a:off x="7637095" y="821138"/>
            <a:ext cx="4004041" cy="2299637"/>
            <a:chOff x="6631482" y="1028784"/>
            <a:chExt cx="4725328" cy="2808972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ADF4CF6B-91F0-8AB1-F1FE-8BE0D93A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2540"/>
            <a:stretch>
              <a:fillRect/>
            </a:stretch>
          </p:blipFill>
          <p:spPr>
            <a:xfrm>
              <a:off x="7243204" y="1189197"/>
              <a:ext cx="4113606" cy="2385844"/>
            </a:xfrm>
            <a:prstGeom prst="rect">
              <a:avLst/>
            </a:prstGeom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29E4071D-7895-7D7C-4115-2035B1E840D8}"/>
                </a:ext>
              </a:extLst>
            </p:cNvPr>
            <p:cNvSpPr txBox="1"/>
            <p:nvPr/>
          </p:nvSpPr>
          <p:spPr>
            <a:xfrm>
              <a:off x="6631482" y="1028784"/>
              <a:ext cx="1864231" cy="451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2"/>
                  </a:solidFill>
                </a:rPr>
                <a:t>výrobny - </a:t>
              </a:r>
              <a:r>
                <a:rPr lang="cs-CZ" dirty="0" err="1">
                  <a:solidFill>
                    <a:schemeClr val="bg2"/>
                  </a:solidFill>
                </a:rPr>
                <a:t>vn</a:t>
              </a:r>
              <a:endParaRPr lang="cs-CZ" dirty="0">
                <a:solidFill>
                  <a:schemeClr val="bg2"/>
                </a:solidFill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D9FA5C5-471C-228D-5047-D19EF0E66E61}"/>
                </a:ext>
              </a:extLst>
            </p:cNvPr>
            <p:cNvSpPr/>
            <p:nvPr/>
          </p:nvSpPr>
          <p:spPr>
            <a:xfrm>
              <a:off x="7162124" y="1483920"/>
              <a:ext cx="437329" cy="954107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16D6E78-DDBA-6C97-7BAF-3F3C01B38EEE}"/>
                </a:ext>
              </a:extLst>
            </p:cNvPr>
            <p:cNvSpPr/>
            <p:nvPr/>
          </p:nvSpPr>
          <p:spPr>
            <a:xfrm>
              <a:off x="7243204" y="2883649"/>
              <a:ext cx="880153" cy="954107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367D94F-A6AE-AFBB-5473-68734EC8DA52}"/>
              </a:ext>
            </a:extLst>
          </p:cNvPr>
          <p:cNvGrpSpPr/>
          <p:nvPr/>
        </p:nvGrpSpPr>
        <p:grpSpPr>
          <a:xfrm>
            <a:off x="7581685" y="2856430"/>
            <a:ext cx="3997288" cy="2060347"/>
            <a:chOff x="7581685" y="3164650"/>
            <a:chExt cx="3997288" cy="2060347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E5047126-CBA8-DA5D-6665-E868D8C3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506"/>
            <a:stretch>
              <a:fillRect/>
            </a:stretch>
          </p:blipFill>
          <p:spPr>
            <a:xfrm>
              <a:off x="8574240" y="3293877"/>
              <a:ext cx="3004733" cy="1931120"/>
            </a:xfrm>
            <a:prstGeom prst="rect">
              <a:avLst/>
            </a:prstGeom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9E6C5E1-E126-D1DE-0505-30E62D04DA49}"/>
                </a:ext>
              </a:extLst>
            </p:cNvPr>
            <p:cNvSpPr txBox="1"/>
            <p:nvPr/>
          </p:nvSpPr>
          <p:spPr>
            <a:xfrm>
              <a:off x="7581685" y="3164650"/>
              <a:ext cx="16478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2"/>
                  </a:solidFill>
                </a:rPr>
                <a:t>výrobny - </a:t>
              </a:r>
              <a:r>
                <a:rPr lang="cs-CZ" dirty="0" err="1">
                  <a:solidFill>
                    <a:schemeClr val="bg2"/>
                  </a:solidFill>
                </a:rPr>
                <a:t>vvn</a:t>
              </a:r>
              <a:endParaRPr lang="cs-CZ" dirty="0">
                <a:solidFill>
                  <a:schemeClr val="bg2"/>
                </a:solidFill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DCFF2C2B-A1A8-53E9-24EF-A802C6921E04}"/>
                </a:ext>
              </a:extLst>
            </p:cNvPr>
            <p:cNvSpPr/>
            <p:nvPr/>
          </p:nvSpPr>
          <p:spPr>
            <a:xfrm>
              <a:off x="8366080" y="4827595"/>
              <a:ext cx="745804" cy="36933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5162628-4076-21E7-F59B-B4DF31A25DE2}"/>
              </a:ext>
            </a:extLst>
          </p:cNvPr>
          <p:cNvGrpSpPr/>
          <p:nvPr/>
        </p:nvGrpSpPr>
        <p:grpSpPr>
          <a:xfrm>
            <a:off x="7681650" y="4847611"/>
            <a:ext cx="3917047" cy="1930344"/>
            <a:chOff x="7774116" y="4878433"/>
            <a:chExt cx="3917047" cy="1930344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0B70A93C-B96D-7ADA-3D11-45353C30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7313" y="4996739"/>
              <a:ext cx="3233850" cy="1812038"/>
            </a:xfrm>
            <a:prstGeom prst="rect">
              <a:avLst/>
            </a:prstGeom>
          </p:spPr>
        </p:pic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602A044-0CA5-5271-3A7F-0CBCAAA91D5D}"/>
                </a:ext>
              </a:extLst>
            </p:cNvPr>
            <p:cNvSpPr txBox="1"/>
            <p:nvPr/>
          </p:nvSpPr>
          <p:spPr>
            <a:xfrm>
              <a:off x="7774116" y="4878433"/>
              <a:ext cx="16478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2"/>
                  </a:solidFill>
                </a:rPr>
                <a:t>výrobny - </a:t>
              </a:r>
              <a:r>
                <a:rPr lang="cs-CZ" dirty="0" err="1">
                  <a:solidFill>
                    <a:schemeClr val="bg2"/>
                  </a:solidFill>
                </a:rPr>
                <a:t>nn</a:t>
              </a:r>
              <a:endParaRPr lang="cs-CZ" dirty="0">
                <a:solidFill>
                  <a:schemeClr val="bg2"/>
                </a:solidFill>
              </a:endParaRP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C00DD5C-D912-05FE-81D5-3706E481DABF}"/>
                </a:ext>
              </a:extLst>
            </p:cNvPr>
            <p:cNvSpPr/>
            <p:nvPr/>
          </p:nvSpPr>
          <p:spPr>
            <a:xfrm>
              <a:off x="7986853" y="5854670"/>
              <a:ext cx="880153" cy="954107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Rovnoramenný trojúhelník 25">
            <a:extLst>
              <a:ext uri="{FF2B5EF4-FFF2-40B4-BE49-F238E27FC236}">
                <a16:creationId xmlns:a16="http://schemas.microsoft.com/office/drawing/2014/main" id="{5FEBF1ED-7870-F439-7A03-B4C4ED93FD4B}"/>
              </a:ext>
            </a:extLst>
          </p:cNvPr>
          <p:cNvSpPr/>
          <p:nvPr/>
        </p:nvSpPr>
        <p:spPr>
          <a:xfrm rot="5400000">
            <a:off x="2232658" y="3095768"/>
            <a:ext cx="787257" cy="407114"/>
          </a:xfrm>
          <a:prstGeom prst="triangle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27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8FED79-D7A2-13F8-CBD0-746069237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Nová interaktivní mapa připojitelnosti – v přípravě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2A8E90-270F-85F4-71B0-BA84679E5401}"/>
              </a:ext>
            </a:extLst>
          </p:cNvPr>
          <p:cNvSpPr txBox="1"/>
          <p:nvPr/>
        </p:nvSpPr>
        <p:spPr>
          <a:xfrm>
            <a:off x="550862" y="1294392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Kapacita akumulace (návrh)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74FC5D-CC26-5D49-2FB9-015C3C9B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33" y="1789536"/>
            <a:ext cx="9944559" cy="46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0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DISTRIBUCE_PPT_rozsirena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z_Distribuce_ppt  -  Jen pro čtení" id="{33831E08-14A3-4C4A-9147-CBC18914D123}" vid="{4AFE94E3-3286-4D4C-AB2E-008BCBEB0832}"/>
    </a:ext>
  </a:extLst>
</a:theme>
</file>

<file path=ppt/theme/theme3.xml><?xml version="1.0" encoding="utf-8"?>
<a:theme xmlns:a="http://schemas.openxmlformats.org/drawingml/2006/main" name="DISTRIBUCE_PPT_rozsirena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Z_PPT_rozsirena" id="{72A098BE-4BFF-4FC1-981E-EB13D8C8CFCC}" vid="{FAB96A3C-67FF-405D-B6A4-932B3B160CF2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⁠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⁠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⁠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⁠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1866</Words>
  <Application>Microsoft Macintosh PowerPoint</Application>
  <PresentationFormat>Širokoúhlá obrazovka</PresentationFormat>
  <Paragraphs>343</Paragraphs>
  <Slides>21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Courier New</vt:lpstr>
      <vt:lpstr>Geneva</vt:lpstr>
      <vt:lpstr>Roobert CEZ</vt:lpstr>
      <vt:lpstr>Segoe UI</vt:lpstr>
      <vt:lpstr>Wingdings</vt:lpstr>
      <vt:lpstr>Motiv Office</vt:lpstr>
      <vt:lpstr>4_DISTRIBUCE_PPT_rozsirena</vt:lpstr>
      <vt:lpstr>DISTRIBUCE_PPT_rozsirena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Horák Ondřej</dc:creator>
  <cp:lastModifiedBy>Černý Radim</cp:lastModifiedBy>
  <cp:revision>3</cp:revision>
  <dcterms:created xsi:type="dcterms:W3CDTF">2026-04-16T06:35:22Z</dcterms:created>
  <dcterms:modified xsi:type="dcterms:W3CDTF">2026-05-04T13:28:05Z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8c68a-6b66-4f7f-8bfd-1895343bc663_Enabled">
    <vt:lpwstr>true</vt:lpwstr>
  </property>
  <property fmtid="{D5CDD505-2E9C-101B-9397-08002B2CF9AE}" pid="3" name="MSIP_Label_f1a8c68a-6b66-4f7f-8bfd-1895343bc663_SetDate">
    <vt:lpwstr>2026-04-17T06:03:48Z</vt:lpwstr>
  </property>
  <property fmtid="{D5CDD505-2E9C-101B-9397-08002B2CF9AE}" pid="4" name="MSIP_Label_f1a8c68a-6b66-4f7f-8bfd-1895343bc663_Method">
    <vt:lpwstr>Privileged</vt:lpwstr>
  </property>
  <property fmtid="{D5CDD505-2E9C-101B-9397-08002B2CF9AE}" pid="5" name="MSIP_Label_f1a8c68a-6b66-4f7f-8bfd-1895343bc663_Name">
    <vt:lpwstr>L00022</vt:lpwstr>
  </property>
  <property fmtid="{D5CDD505-2E9C-101B-9397-08002B2CF9AE}" pid="6" name="MSIP_Label_f1a8c68a-6b66-4f7f-8bfd-1895343bc663_SiteId">
    <vt:lpwstr>b233f9e1-5599-4693-9cef-38858fe25406</vt:lpwstr>
  </property>
  <property fmtid="{D5CDD505-2E9C-101B-9397-08002B2CF9AE}" pid="7" name="MSIP_Label_f1a8c68a-6b66-4f7f-8bfd-1895343bc663_ActionId">
    <vt:lpwstr>da8e8559-5b61-470f-82de-090995641bfd</vt:lpwstr>
  </property>
  <property fmtid="{D5CDD505-2E9C-101B-9397-08002B2CF9AE}" pid="8" name="MSIP_Label_f1a8c68a-6b66-4f7f-8bfd-1895343bc663_ContentBits">
    <vt:lpwstr>0</vt:lpwstr>
  </property>
  <property fmtid="{D5CDD505-2E9C-101B-9397-08002B2CF9AE}" pid="9" name="MSIP_Label_f1a8c68a-6b66-4f7f-8bfd-1895343bc663_Tag">
    <vt:lpwstr>10, 0, 1, 1</vt:lpwstr>
  </property>
</Properties>
</file>