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4" r:id="rId3"/>
  </p:sldMasterIdLst>
  <p:notesMasterIdLst>
    <p:notesMasterId r:id="rId18"/>
  </p:notesMasterIdLst>
  <p:sldIdLst>
    <p:sldId id="308" r:id="rId4"/>
    <p:sldId id="363" r:id="rId5"/>
    <p:sldId id="485" r:id="rId6"/>
    <p:sldId id="391" r:id="rId7"/>
    <p:sldId id="490" r:id="rId8"/>
    <p:sldId id="492" r:id="rId9"/>
    <p:sldId id="385" r:id="rId10"/>
    <p:sldId id="494" r:id="rId11"/>
    <p:sldId id="286" r:id="rId12"/>
    <p:sldId id="491" r:id="rId13"/>
    <p:sldId id="482" r:id="rId14"/>
    <p:sldId id="493" r:id="rId15"/>
    <p:sldId id="484" r:id="rId16"/>
    <p:sldId id="40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73" autoAdjust="0"/>
    <p:restoredTop sz="48467" autoAdjust="0"/>
  </p:normalViewPr>
  <p:slideViewPr>
    <p:cSldViewPr snapToGrid="0">
      <p:cViewPr varScale="1">
        <p:scale>
          <a:sx n="53" d="100"/>
          <a:sy n="53" d="100"/>
        </p:scale>
        <p:origin x="17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RBO\VOL_GRP\GROUPS\300\330\335\03.%20KORESPONDENCE\PPP\210910_Webin&#225;&#345;%20-%20Budoucnost%20&#269;esk&#233;%20energetiky%20a%20role%20energetick&#253;ch%20spole&#269;enstv&#237;\Pomocn&#253;%20soubor%20pro%20gra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9501239286511"/>
          <c:y val="9.063593365949861E-2"/>
          <c:w val="0.38920067435902883"/>
          <c:h val="0.84430629996302231"/>
        </c:manualLayout>
      </c:layout>
      <c:doughnutChart>
        <c:varyColors val="1"/>
        <c:ser>
          <c:idx val="0"/>
          <c:order val="0"/>
          <c:tx>
            <c:strRef>
              <c:f>List3!$B$1</c:f>
              <c:strCache>
                <c:ptCount val="1"/>
                <c:pt idx="0">
                  <c:v>ALOKACE (mld. Kč)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convex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8C-4F8B-B2D9-FC5347761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convex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8C-4F8B-B2D9-FC534776160F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convex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8C-4F8B-B2D9-FC534776160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convex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8C-4F8B-B2D9-FC53477616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convex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8C-4F8B-B2D9-FC534776160F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convex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D8C-4F8B-B2D9-FC534776160F}"/>
              </c:ext>
            </c:extLst>
          </c:dPt>
          <c:dLbls>
            <c:dLbl>
              <c:idx val="0"/>
              <c:layout>
                <c:manualLayout>
                  <c:x val="0.2067131013431569"/>
                  <c:y val="-7.1732537653773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i="0" u="none" strike="noStrike" kern="1200" spc="0" baseline="0" dirty="0">
                        <a:solidFill>
                          <a:schemeClr val="accent1"/>
                        </a:solidFill>
                      </a:rPr>
                      <a:t>SC 1.1 - ENERGETICKÉ ÚSPORY: 13,7 </a:t>
                    </a:r>
                    <a:r>
                      <a:rPr lang="en-US" sz="1300" b="1" i="0" u="none" strike="noStrike" kern="1200" spc="0" baseline="0" dirty="0" err="1">
                        <a:solidFill>
                          <a:schemeClr val="accent1"/>
                        </a:solidFill>
                      </a:rPr>
                      <a:t>mld</a:t>
                    </a:r>
                    <a:r>
                      <a:rPr lang="en-US" sz="1300" b="1" i="0" u="none" strike="noStrike" kern="1200" spc="0" baseline="0" dirty="0">
                        <a:solidFill>
                          <a:schemeClr val="accent1"/>
                        </a:solidFill>
                      </a:rPr>
                      <a:t>. </a:t>
                    </a:r>
                    <a:r>
                      <a:rPr lang="en-US" sz="1300" b="1" i="0" u="none" strike="noStrike" kern="1200" spc="0" baseline="0" dirty="0" err="1">
                        <a:solidFill>
                          <a:schemeClr val="accent1"/>
                        </a:solidFill>
                      </a:rPr>
                      <a:t>Kč</a:t>
                    </a:r>
                    <a:endParaRPr lang="en-US" sz="1300" b="1" i="0" u="none" strike="noStrike" kern="1200" spc="0" baseline="0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63475264450287"/>
                      <c:h val="0.155873351416627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D8C-4F8B-B2D9-FC534776160F}"/>
                </c:ext>
              </c:extLst>
            </c:dLbl>
            <c:dLbl>
              <c:idx val="1"/>
              <c:layout>
                <c:manualLayout>
                  <c:x val="0.20073275594351087"/>
                  <c:y val="2.00350561873788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8F3C40-184D-41C6-A06D-36E7DFD53AA5}" type="CATEGORYNAME">
                      <a:rPr lang="pl-PL" sz="1300" b="1" smtClean="0">
                        <a:solidFill>
                          <a:schemeClr val="accent2"/>
                        </a:solidFill>
                      </a:rPr>
                      <a:pPr>
                        <a:defRPr sz="1300" b="1">
                          <a:solidFill>
                            <a:schemeClr val="accent2"/>
                          </a:solidFill>
                        </a:defRPr>
                      </a:pPr>
                      <a:t>[NÁZEV KATEGORIE]</a:t>
                    </a:fld>
                    <a:r>
                      <a:rPr lang="pl-PL" sz="1300" b="1" baseline="0" dirty="0">
                        <a:solidFill>
                          <a:schemeClr val="accent2"/>
                        </a:solidFill>
                      </a:rPr>
                      <a:t>: </a:t>
                    </a:r>
                    <a:br>
                      <a:rPr lang="pl-PL" sz="1300" b="1" baseline="0" dirty="0">
                        <a:solidFill>
                          <a:schemeClr val="accent2"/>
                        </a:solidFill>
                      </a:rPr>
                    </a:br>
                    <a:r>
                      <a:rPr lang="pl-PL" sz="1300" b="1" baseline="0" dirty="0">
                        <a:solidFill>
                          <a:schemeClr val="accent2"/>
                        </a:solidFill>
                      </a:rPr>
                      <a:t>5,1 mld. 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1957753313793"/>
                      <c:h val="0.163546801601233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C-4F8B-B2D9-FC534776160F}"/>
                </c:ext>
              </c:extLst>
            </c:dLbl>
            <c:dLbl>
              <c:idx val="2"/>
              <c:layout>
                <c:manualLayout>
                  <c:x val="0.24345432987837651"/>
                  <c:y val="7.0368191070805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A72370-B44D-4047-B5BA-1546CCF96E1E}" type="CATEGORYNAME">
                      <a:rPr lang="pl-PL" sz="1300" b="1" i="0" u="none" strike="noStrike" kern="1200" spc="0" baseline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3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[NÁZEV KATEGORIE]</a:t>
                    </a:fld>
                    <a:r>
                      <a:rPr lang="pl-PL" sz="1300" b="1" i="0" u="none" strike="noStrike" kern="1200" spc="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: 11,2 mld. 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19830682370267"/>
                      <c:h val="0.14564208450381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8C-4F8B-B2D9-FC534776160F}"/>
                </c:ext>
              </c:extLst>
            </c:dLbl>
            <c:dLbl>
              <c:idx val="3"/>
              <c:layout>
                <c:manualLayout>
                  <c:x val="-0.24830731475736881"/>
                  <c:y val="5.03520269996075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8221C3-8758-4641-88E7-0A30506720D1}" type="CATEGORYNAME">
                      <a:rPr lang="en-US" sz="1300" b="1" i="0" u="none" strike="noStrike" kern="1200" spc="0" baseline="0">
                        <a:solidFill>
                          <a:srgbClr val="0070C0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[NÁZEV KATEGORIE]</a:t>
                    </a:fld>
                    <a:r>
                      <a:rPr lang="en-US" sz="1300" b="1" i="0" u="none" strike="noStrike" kern="1200" spc="0" baseline="0" dirty="0">
                        <a:solidFill>
                          <a:srgbClr val="0070C0"/>
                        </a:solidFill>
                      </a:rPr>
                      <a:t>: 14,2 mld. </a:t>
                    </a:r>
                    <a:r>
                      <a:rPr lang="en-US" sz="1300" b="1" i="0" u="none" strike="noStrike" kern="1200" spc="0" baseline="0" dirty="0" err="1">
                        <a:solidFill>
                          <a:srgbClr val="0070C0"/>
                        </a:solidFill>
                      </a:rPr>
                      <a:t>Kč</a:t>
                    </a:r>
                    <a:endParaRPr lang="en-US" sz="1300" b="1" i="0" u="none" strike="noStrike" kern="1200" spc="0" baseline="0" dirty="0">
                      <a:solidFill>
                        <a:srgbClr val="0070C0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0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3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6634245699903"/>
                      <c:h val="0.146119888359414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D8C-4F8B-B2D9-FC534776160F}"/>
                </c:ext>
              </c:extLst>
            </c:dLbl>
            <c:dLbl>
              <c:idx val="4"/>
              <c:layout>
                <c:manualLayout>
                  <c:x val="-0.21642160546125402"/>
                  <c:y val="3.97685806015101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CA9526-48D8-4E52-B63B-91DABDEB7E53}" type="CATEGORYNAME">
                      <a:rPr lang="en-US" sz="1300" b="1" i="0" u="none" strike="noStrike" kern="1200" spc="0" baseline="0" smtClean="0">
                        <a:solidFill>
                          <a:srgbClr val="7030A0"/>
                        </a:solidFill>
                      </a:rPr>
                      <a:pPr>
                        <a:defRPr sz="1300"/>
                      </a:pPr>
                      <a:t>[NÁZEV KATEGORIE]</a:t>
                    </a:fld>
                    <a:r>
                      <a:rPr lang="en-US" sz="1300" b="1" i="0" u="none" strike="noStrike" kern="1200" spc="0" baseline="0" dirty="0">
                        <a:solidFill>
                          <a:srgbClr val="7030A0"/>
                        </a:solidFill>
                      </a:rPr>
                      <a:t>: 6,6 mld. 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07835299592971"/>
                      <c:h val="0.17889361096973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D8C-4F8B-B2D9-FC534776160F}"/>
                </c:ext>
              </c:extLst>
            </c:dLbl>
            <c:dLbl>
              <c:idx val="5"/>
              <c:layout>
                <c:manualLayout>
                  <c:x val="-0.25094784380550011"/>
                  <c:y val="-6.27301835455406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0BE985-A2C8-4C48-ABCB-A2F4FA0133BE}" type="CATEGORYNAME">
                      <a:rPr lang="en-US" sz="1300" b="1" i="0" u="none" strike="noStrike" kern="1200" spc="0" baseline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3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[NÁZEV KATEGORIE]</a:t>
                    </a:fld>
                    <a:r>
                      <a:rPr lang="en-US" sz="1300" b="1" i="0" u="none" strike="noStrike" kern="1200" spc="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10 </a:t>
                    </a:r>
                    <a:r>
                      <a:rPr lang="en-US" sz="1300" b="1" i="0" u="none" strike="noStrike" kern="1200" spc="0" baseline="0" dirty="0" err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mld</a:t>
                    </a:r>
                    <a:r>
                      <a:rPr lang="en-US" sz="1300" b="1" i="0" u="none" strike="noStrike" kern="1200" spc="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. </a:t>
                    </a:r>
                    <a:r>
                      <a:rPr lang="en-US" sz="1300" b="1" i="0" u="none" strike="noStrike" kern="1200" spc="0" baseline="0" dirty="0" err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70310544393857"/>
                      <c:h val="0.168585700555791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D8C-4F8B-B2D9-FC5347761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List3!$A$2:$A$7</c:f>
              <c:strCache>
                <c:ptCount val="6"/>
                <c:pt idx="0">
                  <c:v>SC 1.1  ENERGETICKÉ ÚSPORY </c:v>
                </c:pt>
                <c:pt idx="1">
                  <c:v>SC 1.2 PODPORA ENERGIE Z OZE</c:v>
                </c:pt>
                <c:pt idx="2">
                  <c:v>SC 1.3  ADAPTACE NA ZMĚNY KLIMATU</c:v>
                </c:pt>
                <c:pt idx="3">
                  <c:v>SC 1.4  VODOHOSPODÁŘSKÁ INFRASTRUKTURA</c:v>
                </c:pt>
                <c:pt idx="4">
                  <c:v>SC 1.5 OBĚHOVÉ HOSPODÁŘSTVÍ</c:v>
                </c:pt>
                <c:pt idx="5">
                  <c:v>SC 1.6 OCHRANA PŘÍRODY, SNIŽOVÁNÍ VŠECH FOREM ZNEČIŠTĚNÍ:</c:v>
                </c:pt>
              </c:strCache>
            </c:strRef>
          </c:cat>
          <c:val>
            <c:numRef>
              <c:f>List3!$B$2:$B$7</c:f>
              <c:numCache>
                <c:formatCode>General</c:formatCode>
                <c:ptCount val="6"/>
                <c:pt idx="0">
                  <c:v>11.9</c:v>
                </c:pt>
                <c:pt idx="1">
                  <c:v>6.8</c:v>
                </c:pt>
                <c:pt idx="2">
                  <c:v>9.8000000000000007</c:v>
                </c:pt>
                <c:pt idx="3">
                  <c:v>13.8</c:v>
                </c:pt>
                <c:pt idx="4">
                  <c:v>6.9</c:v>
                </c:pt>
                <c:pt idx="5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8C-4F8B-B2D9-FC5347761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0.56202</cdr:x>
      <cdr:y>0.19849</cdr:y>
    </cdr:from>
    <cdr:to>
      <cdr:x>0.6106</cdr:x>
      <cdr:y>0.30944</cdr:y>
    </cdr:to>
    <cdr:pic>
      <cdr:nvPicPr>
        <cdr:cNvPr id="3" name="Obrázek 2">
          <a:extLst xmlns:a="http://schemas.openxmlformats.org/drawingml/2006/main">
            <a:ext uri="{FF2B5EF4-FFF2-40B4-BE49-F238E27FC236}">
              <a16:creationId xmlns:a16="http://schemas.microsoft.com/office/drawing/2014/main" id="{1A42B390-1FEE-4968-97E3-B18F9C81334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53595" y="986189"/>
          <a:ext cx="523260" cy="5512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0.40568</cdr:x>
      <cdr:y>0.18191</cdr:y>
    </cdr:from>
    <cdr:to>
      <cdr:x>0.46209</cdr:x>
      <cdr:y>0.30178</cdr:y>
    </cdr:to>
    <cdr:pic>
      <cdr:nvPicPr>
        <cdr:cNvPr id="4" name="Obrázek 3">
          <a:extLst xmlns:a="http://schemas.openxmlformats.org/drawingml/2006/main">
            <a:ext uri="{FF2B5EF4-FFF2-40B4-BE49-F238E27FC236}">
              <a16:creationId xmlns:a16="http://schemas.microsoft.com/office/drawing/2014/main" id="{DAC4104B-504A-4DFF-819F-BA312C2011D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36955" y="762361"/>
          <a:ext cx="575248" cy="5023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0.3321</cdr:x>
      <cdr:y>0.94146</cdr:y>
    </cdr:from>
    <cdr:to>
      <cdr:x>0.72651</cdr:x>
      <cdr:y>1</cdr:y>
    </cdr:to>
    <cdr:sp macro="" textlink="">
      <cdr:nvSpPr>
        <cdr:cNvPr id="5" name="TextovéPole 4">
          <a:extLst xmlns:a="http://schemas.openxmlformats.org/drawingml/2006/main">
            <a:ext uri="{FF2B5EF4-FFF2-40B4-BE49-F238E27FC236}">
              <a16:creationId xmlns:a16="http://schemas.microsoft.com/office/drawing/2014/main" id="{3B75BC9A-E12D-404B-BD70-C18A04420797}"/>
            </a:ext>
          </a:extLst>
        </cdr:cNvPr>
        <cdr:cNvSpPr txBox="1"/>
      </cdr:nvSpPr>
      <cdr:spPr>
        <a:xfrm xmlns:a="http://schemas.openxmlformats.org/drawingml/2006/main">
          <a:off x="3577088" y="4677578"/>
          <a:ext cx="4248282" cy="290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1" dirty="0">
              <a:solidFill>
                <a:schemeClr val="bg1">
                  <a:lumMod val="50000"/>
                </a:schemeClr>
              </a:solidFill>
            </a:rPr>
            <a:t>+ </a:t>
          </a:r>
          <a:r>
            <a:rPr lang="cs-CZ" sz="1400" b="1" dirty="0">
              <a:solidFill>
                <a:schemeClr val="bg1">
                  <a:lumMod val="50000"/>
                </a:schemeClr>
              </a:solidFill>
            </a:rPr>
            <a:t>SC 1.6 TECHNICKÁ ASISTENCE: 1 mld. Kč </a:t>
          </a:r>
          <a:endParaRPr lang="cs-CZ" sz="16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37E17-B39A-4288-A5BE-31EB4BC53F87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9F9D-D680-4F9D-A726-A4BEFDC4CB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3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6B117-6114-4C6A-A250-851038E0AF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1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F2EDB-2DDA-9143-98B6-F36B2346D12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7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F2EDB-2DDA-9143-98B6-F36B2346D12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7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C103-D589-C97C-58D9-DCA7BD8D324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1335456" name="Slide Image Placeholder 1">
            <a:extLst>
              <a:ext uri="{FF2B5EF4-FFF2-40B4-BE49-F238E27FC236}">
                <a16:creationId xmlns:a16="http://schemas.microsoft.com/office/drawing/2014/main" id="{9F007F0D-749B-858F-DEE4-91CAD78AC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  <p:txBody>
          <a:bodyPr/>
          <a:lstStyle/>
          <a:p>
            <a:endParaRPr lang="cs-CZ"/>
          </a:p>
        </p:txBody>
      </p:sp>
      <p:sp>
        <p:nvSpPr>
          <p:cNvPr id="420103971" name="Notes Placeholder 2">
            <a:extLst>
              <a:ext uri="{FF2B5EF4-FFF2-40B4-BE49-F238E27FC236}">
                <a16:creationId xmlns:a16="http://schemas.microsoft.com/office/drawing/2014/main" id="{C2BA91AF-7A38-E35D-0B8F-416635EE7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2005691790" name="Slide Number Placeholder 3">
            <a:extLst>
              <a:ext uri="{FF2B5EF4-FFF2-40B4-BE49-F238E27FC236}">
                <a16:creationId xmlns:a16="http://schemas.microsoft.com/office/drawing/2014/main" id="{7FF6343B-07FA-2A06-E220-C641315C42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9E60D-60E2-7FF7-127C-6B755DDDAEF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20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D87A6-45A2-01A5-C186-6A5688AF0AF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1335456" name="Slide Image Placeholder 1">
            <a:extLst>
              <a:ext uri="{FF2B5EF4-FFF2-40B4-BE49-F238E27FC236}">
                <a16:creationId xmlns:a16="http://schemas.microsoft.com/office/drawing/2014/main" id="{9846C6FE-D227-6EB0-D6C6-759670B03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  <p:txBody>
          <a:bodyPr/>
          <a:lstStyle/>
          <a:p>
            <a:endParaRPr lang="cs-CZ"/>
          </a:p>
        </p:txBody>
      </p:sp>
      <p:sp>
        <p:nvSpPr>
          <p:cNvPr id="420103971" name="Notes Placeholder 2">
            <a:extLst>
              <a:ext uri="{FF2B5EF4-FFF2-40B4-BE49-F238E27FC236}">
                <a16:creationId xmlns:a16="http://schemas.microsoft.com/office/drawing/2014/main" id="{8EB1E1A3-502A-F6FF-52C1-97766DDD9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2005691790" name="Slide Number Placeholder 3">
            <a:extLst>
              <a:ext uri="{FF2B5EF4-FFF2-40B4-BE49-F238E27FC236}">
                <a16:creationId xmlns:a16="http://schemas.microsoft.com/office/drawing/2014/main" id="{7A455E23-6A89-B0DF-6BB0-B6DD34C3A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9E60D-60E2-7FF7-127C-6B755DDDAEF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17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F2EDB-2DDA-9143-98B6-F36B2346D12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0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F2EDB-2DDA-9143-98B6-F36B2346D12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2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13B49-8D0E-8B01-C0FE-133715EB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8A2D20-B768-04E4-35C5-8AD46CF06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8FD8F5F-1406-46A3-3DEC-42A58CA46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316819-0AF4-5C8A-26D4-59F32B733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F2EDB-2DDA-9143-98B6-F36B2346D12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4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F2EDB-2DDA-9143-98B6-F36B2346D12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1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F3AD4-D317-46F6-2506-99FAFE69E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1DC2C5E-2451-457B-37AB-AF45BACA4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252276C-580A-DAE1-B0C3-38245C68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4C0093-1DCA-E44F-E908-8F006CBF4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6B117-6114-4C6A-A250-851038E0AF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5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942C-078D-2647-8537-150BE3601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D07ECB4-3FE9-8CAA-7AA6-7401BF473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0073EB-ED7D-831F-E81A-97A740FBD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D1EF8B-782A-9343-9696-1DA03EB63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6B117-6114-4C6A-A250-851038E0AF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6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6B117-6114-4C6A-A250-851038E0AF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2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A6D11-63BC-F679-69BA-6D5A93A24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E76540-6051-B4CF-6290-3B3583DCF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E7552B2-7CD0-017C-21BC-4535C18AB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>
              <a:solidFill>
                <a:srgbClr val="5A686A">
                  <a:lumMod val="75000"/>
                </a:srgbClr>
              </a:solidFill>
            </a:endParaRPr>
          </a:p>
          <a:p>
            <a:pPr algn="l"/>
            <a:endParaRPr lang="cs-CZ" dirty="0">
              <a:solidFill>
                <a:srgbClr val="5A686A">
                  <a:lumMod val="75000"/>
                </a:srgbClr>
              </a:solidFill>
            </a:endParaRPr>
          </a:p>
          <a:p>
            <a:pPr algn="just"/>
            <a:endParaRPr lang="cs-CZ" dirty="0">
              <a:solidFill>
                <a:srgbClr val="5A686A">
                  <a:lumMod val="75000"/>
                </a:srgb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ABF54A-88FE-3E84-BC2B-B603606E3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6B117-6114-4C6A-A250-851038E0AF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10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A37B8-81C2-438E-AE08-597E92C26A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69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263" y="1766173"/>
            <a:ext cx="5077152" cy="2540014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21D18136-DDD5-234A-949D-6A0E88DD4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263" y="4651337"/>
            <a:ext cx="5077154" cy="97505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B9A9CB-F923-5C4E-AC37-5AB4ABED8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" y="431424"/>
            <a:ext cx="3391459" cy="10491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29714" t="-5617"/>
          <a:stretch/>
        </p:blipFill>
        <p:spPr>
          <a:xfrm>
            <a:off x="2126516" y="5966621"/>
            <a:ext cx="5077530" cy="3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5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4D6BB-459E-7D43-83C7-116FF776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3F148D-4DF4-BA4E-B504-9C91657C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4C13E76-6AB9-9D4D-A9D6-42B7D29B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8FEC9-1228-EF4E-91B9-6719B059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434B310-FD9C-4F47-A8E3-991205996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EC36F9-59B7-E042-B13D-3D752AB3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B57F69-4331-4C41-AB00-3EDB8B140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64822"/>
          <a:stretch/>
        </p:blipFill>
        <p:spPr>
          <a:xfrm>
            <a:off x="10457302" y="4434215"/>
            <a:ext cx="1340252" cy="1948051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436" y="1595718"/>
            <a:ext cx="6857847" cy="2286000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21D18136-DDD5-234A-949D-6A0E88DD4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435" y="5433390"/>
            <a:ext cx="6857847" cy="975050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8" name="Obdélník 17"/>
          <p:cNvSpPr/>
          <p:nvPr userDrawn="1"/>
        </p:nvSpPr>
        <p:spPr>
          <a:xfrm>
            <a:off x="9792585" y="3184911"/>
            <a:ext cx="192157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cs-CZ" sz="1400" dirty="0"/>
              <a:t>OPERAČNÍ PROGRAM</a:t>
            </a:r>
          </a:p>
          <a:p>
            <a:pPr lvl="0" algn="r"/>
            <a:r>
              <a:rPr lang="cs-CZ" sz="1400" dirty="0"/>
              <a:t>ŽIVOTNÍ PROSTŘEDÍ</a:t>
            </a:r>
          </a:p>
          <a:p>
            <a:pPr lvl="0" algn="r"/>
            <a:r>
              <a:rPr lang="cs-CZ" sz="1400" dirty="0"/>
              <a:t>WWW.OPZP.CZ</a:t>
            </a:r>
          </a:p>
        </p:txBody>
      </p:sp>
      <p:sp>
        <p:nvSpPr>
          <p:cNvPr id="19" name="Obdélník 18"/>
          <p:cNvSpPr/>
          <p:nvPr userDrawn="1"/>
        </p:nvSpPr>
        <p:spPr>
          <a:xfrm>
            <a:off x="9676932" y="1595718"/>
            <a:ext cx="202018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cs-CZ" sz="2000" dirty="0"/>
              <a:t>INVESTICE </a:t>
            </a:r>
            <a:br>
              <a:rPr lang="cs-CZ" sz="2000" dirty="0"/>
            </a:br>
            <a:r>
              <a:rPr lang="cs-CZ" sz="2000" dirty="0"/>
              <a:t>DO ČISTÉ </a:t>
            </a:r>
            <a:br>
              <a:rPr lang="cs-CZ" sz="2000" dirty="0"/>
            </a:br>
            <a:r>
              <a:rPr lang="cs-CZ" sz="2000" dirty="0"/>
              <a:t>BUDOUCNOSTI</a:t>
            </a:r>
          </a:p>
        </p:txBody>
      </p:sp>
    </p:spTree>
    <p:extLst>
      <p:ext uri="{BB962C8B-B14F-4D97-AF65-F5344CB8AC3E}">
        <p14:creationId xmlns:p14="http://schemas.microsoft.com/office/powerpoint/2010/main" val="1486580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492" y="1595718"/>
            <a:ext cx="6857847" cy="2286000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B57F69-4331-4C41-AB00-3EDB8B140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40826"/>
          <a:stretch/>
        </p:blipFill>
        <p:spPr>
          <a:xfrm>
            <a:off x="1799492" y="4434216"/>
            <a:ext cx="2254499" cy="19480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B57F69-4331-4C41-AB00-3EDB8B140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64822"/>
          <a:stretch/>
        </p:blipFill>
        <p:spPr>
          <a:xfrm>
            <a:off x="10457302" y="4434215"/>
            <a:ext cx="1340252" cy="19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263" y="1766173"/>
            <a:ext cx="5077152" cy="2540014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21D18136-DDD5-234A-949D-6A0E88DD4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263" y="4651337"/>
            <a:ext cx="5077154" cy="97505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B9A9CB-F923-5C4E-AC37-5AB4ABED8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" y="431424"/>
            <a:ext cx="3391459" cy="10491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714" t="-5617"/>
          <a:stretch/>
        </p:blipFill>
        <p:spPr>
          <a:xfrm>
            <a:off x="2126516" y="5966621"/>
            <a:ext cx="5077530" cy="3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6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1872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3" y="1915299"/>
            <a:ext cx="11280067" cy="400358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3DAD184D-91BC-314B-941E-4BD10E0B27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783" y="1167085"/>
            <a:ext cx="11280067" cy="55086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cs-CZ" dirty="0"/>
              <a:t>Upravte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8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1872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3" y="1915299"/>
            <a:ext cx="5340191" cy="4003589"/>
          </a:xfrm>
        </p:spPr>
        <p:txBody>
          <a:bodyPr/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9A5F0C5-8028-4242-A0DF-9AE03B237C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2386" y="1915299"/>
            <a:ext cx="5340191" cy="4003589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obsah 14">
            <a:extLst>
              <a:ext uri="{FF2B5EF4-FFF2-40B4-BE49-F238E27FC236}">
                <a16:creationId xmlns:a16="http://schemas.microsoft.com/office/drawing/2014/main" id="{F36F4A45-4DE1-4547-9F78-47DA4C2765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783" y="1167085"/>
            <a:ext cx="11280067" cy="55086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cs-CZ" dirty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12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2091848"/>
            <a:ext cx="5316407" cy="4348698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4567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813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1872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3" y="1915299"/>
            <a:ext cx="11280067" cy="400358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3DAD184D-91BC-314B-941E-4BD10E0B27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783" y="1167085"/>
            <a:ext cx="11280067" cy="55086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2127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3946B-851A-E149-98B1-5E733899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709740"/>
            <a:ext cx="113061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BBD86A-183E-0B4A-B2E3-872F009018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87" y="4589465"/>
            <a:ext cx="11306175" cy="2008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Upravte styly předlohy textu.
Druhá úroveň
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434326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C509E-0C7B-AB4C-9EE5-3D01649D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44F57C-3C36-6940-91E8-6EE06FBB4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2EB652-F8FC-AD44-AF0E-AA20F5AE3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42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86ACE-B6A3-A846-89DD-643C2F78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96264"/>
            <a:ext cx="11293862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60B5B06-AED4-2B4B-9F99-475BF764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1B47B7-FBE4-B84C-9475-24EA10CA6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4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CED1-DD16-5141-A2A0-F5CD2C68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6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6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4D6BB-459E-7D43-83C7-116FF776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3F148D-4DF4-BA4E-B504-9C91657C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4C13E76-6AB9-9D4D-A9D6-42B7D29B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18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8FEC9-1228-EF4E-91B9-6719B059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434B310-FD9C-4F47-A8E3-991205996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EC36F9-59B7-E042-B13D-3D752AB3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B57F69-4331-4C41-AB00-3EDB8B140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4822"/>
          <a:stretch/>
        </p:blipFill>
        <p:spPr>
          <a:xfrm>
            <a:off x="10457302" y="4434215"/>
            <a:ext cx="1340252" cy="1948051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436" y="1595718"/>
            <a:ext cx="6857847" cy="2286000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21D18136-DDD5-234A-949D-6A0E88DD4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435" y="5433390"/>
            <a:ext cx="6857847" cy="975050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8" name="Obdélník 17"/>
          <p:cNvSpPr/>
          <p:nvPr userDrawn="1"/>
        </p:nvSpPr>
        <p:spPr>
          <a:xfrm>
            <a:off x="9792585" y="3184911"/>
            <a:ext cx="192157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cs-CZ" sz="1400" dirty="0"/>
              <a:t>OPERAČNÍ PROGRAM</a:t>
            </a:r>
          </a:p>
          <a:p>
            <a:pPr lvl="0" algn="r"/>
            <a:r>
              <a:rPr lang="cs-CZ" sz="1400" dirty="0"/>
              <a:t>ŽIVOTNÍ PROSTŘEDÍ</a:t>
            </a:r>
          </a:p>
          <a:p>
            <a:pPr lvl="0" algn="r"/>
            <a:r>
              <a:rPr lang="cs-CZ" sz="1400" dirty="0"/>
              <a:t>WWW.OPZP.CZ</a:t>
            </a:r>
          </a:p>
        </p:txBody>
      </p:sp>
      <p:sp>
        <p:nvSpPr>
          <p:cNvPr id="19" name="Obdélník 18"/>
          <p:cNvSpPr/>
          <p:nvPr userDrawn="1"/>
        </p:nvSpPr>
        <p:spPr>
          <a:xfrm>
            <a:off x="9676932" y="1595718"/>
            <a:ext cx="202018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cs-CZ" sz="2000" dirty="0"/>
              <a:t>INVESTICE </a:t>
            </a:r>
            <a:br>
              <a:rPr lang="cs-CZ" sz="2000" dirty="0"/>
            </a:br>
            <a:r>
              <a:rPr lang="cs-CZ" sz="2000" dirty="0"/>
              <a:t>DO ČISTÉ </a:t>
            </a:r>
            <a:br>
              <a:rPr lang="cs-CZ" sz="2000" dirty="0"/>
            </a:br>
            <a:r>
              <a:rPr lang="cs-CZ" sz="2000" dirty="0"/>
              <a:t>BUDOUCNOSTI</a:t>
            </a:r>
          </a:p>
        </p:txBody>
      </p:sp>
    </p:spTree>
    <p:extLst>
      <p:ext uri="{BB962C8B-B14F-4D97-AF65-F5344CB8AC3E}">
        <p14:creationId xmlns:p14="http://schemas.microsoft.com/office/powerpoint/2010/main" val="168833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492" y="1595718"/>
            <a:ext cx="6857847" cy="2286000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B57F69-4331-4C41-AB00-3EDB8B140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826"/>
          <a:stretch/>
        </p:blipFill>
        <p:spPr>
          <a:xfrm>
            <a:off x="1799492" y="4434216"/>
            <a:ext cx="2254499" cy="19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0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3C0EA-25DA-8BD2-A4C9-3D1C7F8D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D32856-5D79-7D78-E2CC-BBC92FCD8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3B1914-A3EC-6FAE-A88D-DD0B90BA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5DA242-2A5B-24FF-EB21-4B51EBB7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B8725-E280-B817-9348-CF565A5E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48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1872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3" y="1915299"/>
            <a:ext cx="5340191" cy="4003589"/>
          </a:xfrm>
        </p:spPr>
        <p:txBody>
          <a:bodyPr/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9A5F0C5-8028-4242-A0DF-9AE03B237C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2386" y="1915299"/>
            <a:ext cx="5340191" cy="4003589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obsah 14">
            <a:extLst>
              <a:ext uri="{FF2B5EF4-FFF2-40B4-BE49-F238E27FC236}">
                <a16:creationId xmlns:a16="http://schemas.microsoft.com/office/drawing/2014/main" id="{F36F4A45-4DE1-4547-9F78-47DA4C2765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783" y="1167085"/>
            <a:ext cx="11280067" cy="55086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cs-CZ" dirty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7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97373-AD00-D2B2-88BF-B8674810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7A2CF-B542-E26B-8567-C2DBB3C46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C36251-1E01-BE83-70A9-63F178A8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E07B0-AC2F-166C-E893-F32F6446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CA5184-4814-3C23-D5A1-98287AE2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910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79D99-BBA7-4994-195F-4805EF7A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713B53-E512-F265-5E8B-B24576F6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8E9E4C-0433-30E1-1590-31AFB16C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05D2D-6B43-4DF9-7B90-BC310C82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BC7A0A-FC3F-FF0F-13DE-F59D232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51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4CFB4-A253-3E5A-560D-90BF696F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5A6AF-3889-BDEB-C7D6-7FB82FFFD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0A00E1-947A-BD0D-A446-BDBFF60FF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9F4D6F-3D8D-D219-A4C6-E72FA2DA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1C61D5-B13D-98F9-C4B5-7B9797D7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76180C-F778-2888-E0DE-14E8DAFA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60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238D4-F8D3-B9DA-0489-C147CD96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4D47FA-C5D6-7005-C551-81D1ED681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F69247-2C5D-A1EE-79A9-DCD717A56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D672C1-0A6A-5673-C2F6-FCED53F7F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88ED43-2B57-0981-B4EA-55D2A559B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A0E3570-0DBF-5353-44CA-F5A33493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B93637-46A6-D0D6-962C-360CD84D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0F89BCB-20CF-4BAF-09CB-B976F327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07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C94E0-6F0F-FE4A-5E18-CC0905BB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CED8C3-E16F-D15B-7287-01D20510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41BF50-E871-A05F-BB37-9304DFB5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30FCC6-9455-ED5A-E7A4-9BD28307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41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1CFE6F8-2A8C-5DF3-1E79-65F13232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B916CF-FBD5-6D83-0DA7-6DADE306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19EA41-5758-76DB-179D-24C404E3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663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C09A2-D142-9192-988A-8410E400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07992-CB8E-B667-6E27-32994D6D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5A7107-BFD9-B63F-2A0A-216E0B0B5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140F96-2BE0-2B52-5D02-1CE435B7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2F07D-AB2F-1EE4-7F63-F0953294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D0D13B-2F29-CE39-5A15-E4E31D9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11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F7CAB-4E69-8EBA-35E0-CD1B0284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1C5781-11BB-5BA2-32DC-A451FEDCF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766398-2611-2FC9-8D0F-C7FFCF0F0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3F1128-9373-86E8-C5BB-F3AC0628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ED55EC-2873-F6B4-A5C3-C49E4897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BD1CFF-305B-F78C-8D21-4F8D4481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46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F9DC-0152-5287-0C58-84148909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B7F1B6-E2F1-443A-91C2-B42221940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DD720D-3040-2C31-D8C3-59AD40EC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45E6CB-A0C6-2C40-F8B0-27BC029D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0BF54C-5CD2-F999-162F-20B1E0E3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754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67BDDC-53EF-4CEA-E472-E30E3676F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1B6223-6816-9213-7793-65E305970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43D3B-D72A-5B49-3877-F0A8961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FA94F6-BC33-2DC1-6F0C-71ED4844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D5F1D-7B58-5C96-70EF-35EE5B0B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50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2091848"/>
            <a:ext cx="5316407" cy="4348698"/>
          </a:xfrm>
        </p:spPr>
        <p:txBody>
          <a:bodyPr lIns="0" tIns="0" rIns="0" bIns="0" anchor="b">
            <a:noAutofit/>
          </a:bodyPr>
          <a:lstStyle>
            <a:lvl1pPr algn="l"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6372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1872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3" y="1915299"/>
            <a:ext cx="5340191" cy="4003589"/>
          </a:xfrm>
        </p:spPr>
        <p:txBody>
          <a:bodyPr/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9A5F0C5-8028-4242-A0DF-9AE03B237C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2386" y="1915299"/>
            <a:ext cx="5340191" cy="4003589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obsah 14">
            <a:extLst>
              <a:ext uri="{FF2B5EF4-FFF2-40B4-BE49-F238E27FC236}">
                <a16:creationId xmlns:a16="http://schemas.microsoft.com/office/drawing/2014/main" id="{F36F4A45-4DE1-4547-9F78-47DA4C2765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783" y="1167085"/>
            <a:ext cx="11280067" cy="55086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cs-CZ" dirty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6230596"/>
            <a:ext cx="1870158" cy="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813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3946B-851A-E149-98B1-5E733899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709740"/>
            <a:ext cx="113061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BBD86A-183E-0B4A-B2E3-872F009018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87" y="4589465"/>
            <a:ext cx="11306175" cy="2008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Upravte styly předlohy textu.
Druhá úroveň
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40233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C509E-0C7B-AB4C-9EE5-3D01649D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44F57C-3C36-6940-91E8-6EE06FBB4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2EB652-F8FC-AD44-AF0E-AA20F5AE3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3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86ACE-B6A3-A846-89DD-643C2F78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96264"/>
            <a:ext cx="11293862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60B5B06-AED4-2B4B-9F99-475BF764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1B47B7-FBE4-B84C-9475-24EA10CA6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2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CED1-DD16-5141-A2A0-F5CD2C68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0353-BDD2-D443-B25F-0DB381F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0596"/>
            <a:ext cx="3091251" cy="365125"/>
          </a:xfrm>
        </p:spPr>
        <p:txBody>
          <a:bodyPr/>
          <a:lstStyle/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5A86BC-C8D3-EF40-ADCC-1C1C80E91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714" t="-5617"/>
          <a:stretch/>
        </p:blipFill>
        <p:spPr>
          <a:xfrm>
            <a:off x="4150658" y="6302188"/>
            <a:ext cx="3269171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203BDD-1C12-964B-AFD6-9B9F7DAF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9"/>
            <a:ext cx="11280067" cy="1120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D56C6F-D7CE-DE43-BEF3-D966D9F4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783" y="1915299"/>
            <a:ext cx="11280067" cy="400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91BEE1-BE06-E342-B0DB-30A7E578C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784" y="6230596"/>
            <a:ext cx="3159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8A9A76-ABC1-EE4E-AC99-678D6DFAB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9307" y="6230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+mj-lt"/>
              </a:defRPr>
            </a:lvl1pPr>
          </a:lstStyle>
          <a:p>
            <a:r>
              <a:rPr lang="cs-CZ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4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57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pos="73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203BDD-1C12-964B-AFD6-9B9F7DAF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9"/>
            <a:ext cx="11280067" cy="1120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D56C6F-D7CE-DE43-BEF3-D966D9F4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783" y="1915299"/>
            <a:ext cx="11280067" cy="400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91BEE1-BE06-E342-B0DB-30A7E578C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784" y="6230596"/>
            <a:ext cx="3159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8A9A76-ABC1-EE4E-AC99-678D6DFAB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9307" y="6230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+mj-lt"/>
              </a:defRPr>
            </a:lvl1pPr>
          </a:lstStyle>
          <a:p>
            <a:r>
              <a:rPr lang="cs-CZ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20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57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pos="73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81C6DF-F5F1-8074-4C15-0BBC87AB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81D200-17E9-529E-6BC9-A9EA3611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82DE79-015A-59FA-E08D-CF1CBBAF4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CA0DA5-0A55-49D9-B58B-2E072066D5E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244724-72EB-D42C-FDFD-4C862F26D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E8BF06-8CA0-A383-BEDC-B754A72C1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89971-381B-4D0B-B2B0-27AE7B56D2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15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18236-7AF6-C540-AF56-52C441C2E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20" y="1874302"/>
            <a:ext cx="7044670" cy="3375559"/>
          </a:xfrm>
          <a:solidFill>
            <a:schemeClr val="bg1"/>
          </a:solidFill>
        </p:spPr>
        <p:txBody>
          <a:bodyPr/>
          <a:lstStyle/>
          <a:p>
            <a:pPr algn="ctr" defTabSz="914400"/>
            <a:r>
              <a:rPr lang="cs-CZ" sz="4000" b="1" dirty="0"/>
              <a:t>Operační program </a:t>
            </a:r>
            <a:br>
              <a:rPr lang="cs-CZ" sz="4000" b="1" dirty="0"/>
            </a:br>
            <a:r>
              <a:rPr lang="cs-CZ" sz="4000" b="1" dirty="0"/>
              <a:t>Životní prostředí </a:t>
            </a:r>
            <a:br>
              <a:rPr lang="cs-CZ" sz="4000" b="1" dirty="0"/>
            </a:br>
            <a:r>
              <a:rPr lang="cs-CZ" sz="4000" b="1" dirty="0"/>
              <a:t>2021 – 2027</a:t>
            </a:r>
            <a:br>
              <a:rPr lang="cs-CZ" sz="4000" b="1" dirty="0"/>
            </a:br>
            <a:br>
              <a:rPr lang="cs-CZ" sz="4000" b="1" dirty="0"/>
            </a:br>
            <a:r>
              <a:rPr lang="cs-CZ" sz="4000" b="1" dirty="0"/>
              <a:t> ENERGETIKA 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02891F9-EC7D-417C-A7AB-2D3D8F7A4263}"/>
              </a:ext>
            </a:extLst>
          </p:cNvPr>
          <p:cNvGrpSpPr/>
          <p:nvPr/>
        </p:nvGrpSpPr>
        <p:grpSpPr>
          <a:xfrm>
            <a:off x="7938208" y="248974"/>
            <a:ext cx="4253792" cy="6155793"/>
            <a:chOff x="7620000" y="282841"/>
            <a:chExt cx="4253792" cy="6155793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DC0E3B1D-30F5-FD48-ACAA-6D1D4B5F6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282841"/>
              <a:ext cx="2309812" cy="2309812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AD2AA897-CEAC-C34C-9681-5F31D7E3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980" y="282841"/>
              <a:ext cx="2309812" cy="2309812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A31D2080-CC60-E546-81A5-73DC64F1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2205832"/>
              <a:ext cx="2309812" cy="2309812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B1AA3639-6452-1F4A-AE43-D34087EBB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980" y="2205832"/>
              <a:ext cx="2309812" cy="2309812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DF67B33F-450F-F240-B7E9-A870E1060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4128822"/>
              <a:ext cx="2309812" cy="2309812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1F8A2FC1-B3DB-F543-9D1D-7E9CCFC05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980" y="4128822"/>
              <a:ext cx="2309812" cy="2309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77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A1AF3E-0E0B-6744-8839-6C2FB119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794" y="556936"/>
            <a:ext cx="9500454" cy="669324"/>
          </a:xfrm>
        </p:spPr>
        <p:txBody>
          <a:bodyPr>
            <a:noAutofit/>
          </a:bodyPr>
          <a:lstStyle/>
          <a:p>
            <a:r>
              <a:rPr lang="cs-CZ" sz="2800" b="1" dirty="0"/>
              <a:t>ÚSPORY ENERGIE/OZE V </a:t>
            </a:r>
            <a:r>
              <a:rPr lang="cs-CZ" sz="2800" b="1" dirty="0" err="1"/>
              <a:t>OPŽP</a:t>
            </a:r>
            <a:r>
              <a:rPr lang="cs-CZ" sz="2800" b="1" dirty="0"/>
              <a:t> – </a:t>
            </a:r>
            <a:r>
              <a:rPr lang="cs-CZ" sz="2800" b="1" dirty="0" err="1"/>
              <a:t>energ.management</a:t>
            </a:r>
            <a:endParaRPr lang="cs-CZ" sz="2800" b="1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CFF96-9EC3-7647-B7EE-7E5236E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116" y="6118501"/>
            <a:ext cx="309125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9A31E6-64AE-4C35-97A9-D9379A28A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95275"/>
            <a:ext cx="1209675" cy="1209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0611B1B-7675-471F-89D6-4918674B5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  <p:sp>
        <p:nvSpPr>
          <p:cNvPr id="47" name="object 3">
            <a:extLst>
              <a:ext uri="{FF2B5EF4-FFF2-40B4-BE49-F238E27FC236}">
                <a16:creationId xmlns:a16="http://schemas.microsoft.com/office/drawing/2014/main" id="{8E8CCC0E-8ABD-45CC-B52A-DD00C87877F5}"/>
              </a:ext>
            </a:extLst>
          </p:cNvPr>
          <p:cNvSpPr/>
          <p:nvPr/>
        </p:nvSpPr>
        <p:spPr>
          <a:xfrm>
            <a:off x="8013514" y="1903463"/>
            <a:ext cx="1566396" cy="763462"/>
          </a:xfrm>
          <a:custGeom>
            <a:avLst/>
            <a:gdLst/>
            <a:ahLst/>
            <a:cxnLst/>
            <a:rect l="l" t="t" r="r" b="b"/>
            <a:pathLst>
              <a:path w="1371600" h="623570">
                <a:moveTo>
                  <a:pt x="0" y="104012"/>
                </a:moveTo>
                <a:lnTo>
                  <a:pt x="8159" y="63543"/>
                </a:lnTo>
                <a:lnTo>
                  <a:pt x="30416" y="30479"/>
                </a:lnTo>
                <a:lnTo>
                  <a:pt x="63436" y="8179"/>
                </a:lnTo>
                <a:lnTo>
                  <a:pt x="103886" y="0"/>
                </a:lnTo>
                <a:lnTo>
                  <a:pt x="1267714" y="0"/>
                </a:lnTo>
                <a:lnTo>
                  <a:pt x="1308109" y="8179"/>
                </a:lnTo>
                <a:lnTo>
                  <a:pt x="1341135" y="30479"/>
                </a:lnTo>
                <a:lnTo>
                  <a:pt x="1363422" y="63543"/>
                </a:lnTo>
                <a:lnTo>
                  <a:pt x="1371600" y="104012"/>
                </a:lnTo>
                <a:lnTo>
                  <a:pt x="1371600" y="519556"/>
                </a:lnTo>
                <a:lnTo>
                  <a:pt x="1363422" y="560006"/>
                </a:lnTo>
                <a:lnTo>
                  <a:pt x="1341135" y="593026"/>
                </a:lnTo>
                <a:lnTo>
                  <a:pt x="1308109" y="615283"/>
                </a:lnTo>
                <a:lnTo>
                  <a:pt x="1267714" y="623442"/>
                </a:lnTo>
                <a:lnTo>
                  <a:pt x="103886" y="623442"/>
                </a:lnTo>
                <a:lnTo>
                  <a:pt x="63436" y="615283"/>
                </a:lnTo>
                <a:lnTo>
                  <a:pt x="30416" y="593026"/>
                </a:lnTo>
                <a:lnTo>
                  <a:pt x="8159" y="560006"/>
                </a:lnTo>
                <a:lnTo>
                  <a:pt x="0" y="519556"/>
                </a:lnTo>
                <a:lnTo>
                  <a:pt x="0" y="104012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4674A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44A32A66-422A-4F24-AED9-25EA2DC6788E}"/>
              </a:ext>
            </a:extLst>
          </p:cNvPr>
          <p:cNvSpPr/>
          <p:nvPr/>
        </p:nvSpPr>
        <p:spPr>
          <a:xfrm>
            <a:off x="9720101" y="2399954"/>
            <a:ext cx="346710" cy="153035"/>
          </a:xfrm>
          <a:custGeom>
            <a:avLst/>
            <a:gdLst/>
            <a:ahLst/>
            <a:cxnLst/>
            <a:rect l="l" t="t" r="r" b="b"/>
            <a:pathLst>
              <a:path w="346710" h="153035">
                <a:moveTo>
                  <a:pt x="320436" y="141960"/>
                </a:moveTo>
                <a:lnTo>
                  <a:pt x="249809" y="142875"/>
                </a:lnTo>
                <a:lnTo>
                  <a:pt x="247141" y="143001"/>
                </a:lnTo>
                <a:lnTo>
                  <a:pt x="245110" y="145161"/>
                </a:lnTo>
                <a:lnTo>
                  <a:pt x="245110" y="150368"/>
                </a:lnTo>
                <a:lnTo>
                  <a:pt x="247268" y="152526"/>
                </a:lnTo>
                <a:lnTo>
                  <a:pt x="249936" y="152400"/>
                </a:lnTo>
                <a:lnTo>
                  <a:pt x="346328" y="151130"/>
                </a:lnTo>
                <a:lnTo>
                  <a:pt x="346031" y="150622"/>
                </a:lnTo>
                <a:lnTo>
                  <a:pt x="335788" y="150622"/>
                </a:lnTo>
                <a:lnTo>
                  <a:pt x="320436" y="141960"/>
                </a:lnTo>
                <a:close/>
              </a:path>
              <a:path w="346710" h="153035">
                <a:moveTo>
                  <a:pt x="329922" y="141837"/>
                </a:moveTo>
                <a:lnTo>
                  <a:pt x="320436" y="141960"/>
                </a:lnTo>
                <a:lnTo>
                  <a:pt x="335788" y="150622"/>
                </a:lnTo>
                <a:lnTo>
                  <a:pt x="336800" y="148844"/>
                </a:lnTo>
                <a:lnTo>
                  <a:pt x="334010" y="148844"/>
                </a:lnTo>
                <a:lnTo>
                  <a:pt x="329922" y="141837"/>
                </a:lnTo>
                <a:close/>
              </a:path>
              <a:path w="346710" h="153035">
                <a:moveTo>
                  <a:pt x="293497" y="64897"/>
                </a:moveTo>
                <a:lnTo>
                  <a:pt x="291211" y="66167"/>
                </a:lnTo>
                <a:lnTo>
                  <a:pt x="288925" y="67563"/>
                </a:lnTo>
                <a:lnTo>
                  <a:pt x="288163" y="70485"/>
                </a:lnTo>
                <a:lnTo>
                  <a:pt x="289560" y="72644"/>
                </a:lnTo>
                <a:lnTo>
                  <a:pt x="325207" y="133753"/>
                </a:lnTo>
                <a:lnTo>
                  <a:pt x="340487" y="142367"/>
                </a:lnTo>
                <a:lnTo>
                  <a:pt x="335788" y="150622"/>
                </a:lnTo>
                <a:lnTo>
                  <a:pt x="346031" y="150622"/>
                </a:lnTo>
                <a:lnTo>
                  <a:pt x="297688" y="67945"/>
                </a:lnTo>
                <a:lnTo>
                  <a:pt x="296417" y="65659"/>
                </a:lnTo>
                <a:lnTo>
                  <a:pt x="293497" y="64897"/>
                </a:lnTo>
                <a:close/>
              </a:path>
              <a:path w="346710" h="153035">
                <a:moveTo>
                  <a:pt x="338074" y="141732"/>
                </a:moveTo>
                <a:lnTo>
                  <a:pt x="329922" y="141837"/>
                </a:lnTo>
                <a:lnTo>
                  <a:pt x="334010" y="148844"/>
                </a:lnTo>
                <a:lnTo>
                  <a:pt x="338074" y="141732"/>
                </a:lnTo>
                <a:close/>
              </a:path>
              <a:path w="346710" h="153035">
                <a:moveTo>
                  <a:pt x="339360" y="141732"/>
                </a:moveTo>
                <a:lnTo>
                  <a:pt x="338074" y="141732"/>
                </a:lnTo>
                <a:lnTo>
                  <a:pt x="334010" y="148844"/>
                </a:lnTo>
                <a:lnTo>
                  <a:pt x="336800" y="148844"/>
                </a:lnTo>
                <a:lnTo>
                  <a:pt x="340487" y="142367"/>
                </a:lnTo>
                <a:lnTo>
                  <a:pt x="339360" y="141732"/>
                </a:lnTo>
                <a:close/>
              </a:path>
              <a:path w="346710" h="153035">
                <a:moveTo>
                  <a:pt x="2793" y="0"/>
                </a:moveTo>
                <a:lnTo>
                  <a:pt x="0" y="9144"/>
                </a:lnTo>
                <a:lnTo>
                  <a:pt x="45085" y="22479"/>
                </a:lnTo>
                <a:lnTo>
                  <a:pt x="89535" y="37337"/>
                </a:lnTo>
                <a:lnTo>
                  <a:pt x="133350" y="53594"/>
                </a:lnTo>
                <a:lnTo>
                  <a:pt x="176784" y="71120"/>
                </a:lnTo>
                <a:lnTo>
                  <a:pt x="219455" y="90170"/>
                </a:lnTo>
                <a:lnTo>
                  <a:pt x="261620" y="110617"/>
                </a:lnTo>
                <a:lnTo>
                  <a:pt x="303149" y="132207"/>
                </a:lnTo>
                <a:lnTo>
                  <a:pt x="320436" y="141960"/>
                </a:lnTo>
                <a:lnTo>
                  <a:pt x="329922" y="141837"/>
                </a:lnTo>
                <a:lnTo>
                  <a:pt x="265811" y="101981"/>
                </a:lnTo>
                <a:lnTo>
                  <a:pt x="223392" y="81407"/>
                </a:lnTo>
                <a:lnTo>
                  <a:pt x="180339" y="62357"/>
                </a:lnTo>
                <a:lnTo>
                  <a:pt x="136651" y="44704"/>
                </a:lnTo>
                <a:lnTo>
                  <a:pt x="92583" y="28321"/>
                </a:lnTo>
                <a:lnTo>
                  <a:pt x="47751" y="13462"/>
                </a:lnTo>
                <a:lnTo>
                  <a:pt x="2793" y="0"/>
                </a:lnTo>
                <a:close/>
              </a:path>
              <a:path w="346710" h="153035">
                <a:moveTo>
                  <a:pt x="325207" y="133753"/>
                </a:moveTo>
                <a:lnTo>
                  <a:pt x="329922" y="141837"/>
                </a:lnTo>
                <a:lnTo>
                  <a:pt x="338074" y="141732"/>
                </a:lnTo>
                <a:lnTo>
                  <a:pt x="339360" y="141732"/>
                </a:lnTo>
                <a:lnTo>
                  <a:pt x="325207" y="133753"/>
                </a:lnTo>
                <a:close/>
              </a:path>
            </a:pathLst>
          </a:custGeom>
          <a:solidFill>
            <a:srgbClr val="4F81B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1" i="1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5A68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DA1C29BD-A76E-4FA0-9E38-6BB30A60F7C4}"/>
              </a:ext>
            </a:extLst>
          </p:cNvPr>
          <p:cNvSpPr/>
          <p:nvPr/>
        </p:nvSpPr>
        <p:spPr>
          <a:xfrm>
            <a:off x="9514019" y="2749676"/>
            <a:ext cx="1861074" cy="700412"/>
          </a:xfrm>
          <a:custGeom>
            <a:avLst/>
            <a:gdLst/>
            <a:ahLst/>
            <a:cxnLst/>
            <a:rect l="l" t="t" r="r" b="b"/>
            <a:pathLst>
              <a:path w="1304925" h="623570">
                <a:moveTo>
                  <a:pt x="0" y="103886"/>
                </a:moveTo>
                <a:lnTo>
                  <a:pt x="8159" y="63436"/>
                </a:lnTo>
                <a:lnTo>
                  <a:pt x="30416" y="30416"/>
                </a:lnTo>
                <a:lnTo>
                  <a:pt x="63436" y="8159"/>
                </a:lnTo>
                <a:lnTo>
                  <a:pt x="103886" y="0"/>
                </a:lnTo>
                <a:lnTo>
                  <a:pt x="1200785" y="0"/>
                </a:lnTo>
                <a:lnTo>
                  <a:pt x="1241180" y="8159"/>
                </a:lnTo>
                <a:lnTo>
                  <a:pt x="1274206" y="30416"/>
                </a:lnTo>
                <a:lnTo>
                  <a:pt x="1296493" y="63436"/>
                </a:lnTo>
                <a:lnTo>
                  <a:pt x="1304671" y="103886"/>
                </a:lnTo>
                <a:lnTo>
                  <a:pt x="1304671" y="519429"/>
                </a:lnTo>
                <a:lnTo>
                  <a:pt x="1296493" y="559879"/>
                </a:lnTo>
                <a:lnTo>
                  <a:pt x="1274206" y="592899"/>
                </a:lnTo>
                <a:lnTo>
                  <a:pt x="1241180" y="615156"/>
                </a:lnTo>
                <a:lnTo>
                  <a:pt x="1200785" y="623315"/>
                </a:lnTo>
                <a:lnTo>
                  <a:pt x="103886" y="623315"/>
                </a:lnTo>
                <a:lnTo>
                  <a:pt x="63436" y="615156"/>
                </a:lnTo>
                <a:lnTo>
                  <a:pt x="30416" y="592899"/>
                </a:lnTo>
                <a:lnTo>
                  <a:pt x="8159" y="559879"/>
                </a:lnTo>
                <a:lnTo>
                  <a:pt x="0" y="519429"/>
                </a:lnTo>
                <a:lnTo>
                  <a:pt x="0" y="103886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4674A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AFD95291-FFE9-4EC9-9D11-559044522CFA}"/>
              </a:ext>
            </a:extLst>
          </p:cNvPr>
          <p:cNvSpPr txBox="1"/>
          <p:nvPr/>
        </p:nvSpPr>
        <p:spPr>
          <a:xfrm>
            <a:off x="9770940" y="2841416"/>
            <a:ext cx="1338052" cy="50071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29845" rIns="0" bIns="0" rtlCol="0">
            <a:spAutoFit/>
          </a:bodyPr>
          <a:lstStyle/>
          <a:p>
            <a:pPr marL="12700" marR="5080" lvl="0" indent="198120" algn="ctr" defTabSz="914400" rtl="0" eaLnBrk="1" fontAlgn="auto" latinLnBrk="0" hangingPunct="1">
              <a:lnSpc>
                <a:spcPts val="121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STANOVENÍ </a:t>
            </a:r>
            <a:r>
              <a:rPr kumimoji="0" lang="cs-CZ" sz="13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POTENCIÁLU</a:t>
            </a:r>
            <a:r>
              <a:rPr kumimoji="0" lang="cs-CZ" sz="1300" b="1" i="1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1300" b="1" i="1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ÚSPOR </a:t>
            </a: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ENERGIE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A9F4B494-1D5A-4767-9040-2773205D9A6A}"/>
              </a:ext>
            </a:extLst>
          </p:cNvPr>
          <p:cNvSpPr/>
          <p:nvPr/>
        </p:nvSpPr>
        <p:spPr>
          <a:xfrm>
            <a:off x="10380394" y="3502585"/>
            <a:ext cx="99060" cy="309880"/>
          </a:xfrm>
          <a:custGeom>
            <a:avLst/>
            <a:gdLst/>
            <a:ahLst/>
            <a:cxnLst/>
            <a:rect l="l" t="t" r="r" b="b"/>
            <a:pathLst>
              <a:path w="99060" h="309879">
                <a:moveTo>
                  <a:pt x="5968" y="213360"/>
                </a:moveTo>
                <a:lnTo>
                  <a:pt x="1142" y="215392"/>
                </a:lnTo>
                <a:lnTo>
                  <a:pt x="0" y="218186"/>
                </a:lnTo>
                <a:lnTo>
                  <a:pt x="38480" y="309372"/>
                </a:lnTo>
                <a:lnTo>
                  <a:pt x="45231" y="300609"/>
                </a:lnTo>
                <a:lnTo>
                  <a:pt x="44450" y="300609"/>
                </a:lnTo>
                <a:lnTo>
                  <a:pt x="35051" y="299338"/>
                </a:lnTo>
                <a:lnTo>
                  <a:pt x="37260" y="282055"/>
                </a:lnTo>
                <a:lnTo>
                  <a:pt x="8762" y="214503"/>
                </a:lnTo>
                <a:lnTo>
                  <a:pt x="5968" y="213360"/>
                </a:lnTo>
                <a:close/>
              </a:path>
              <a:path w="99060" h="309879">
                <a:moveTo>
                  <a:pt x="37260" y="282055"/>
                </a:moveTo>
                <a:lnTo>
                  <a:pt x="35051" y="299338"/>
                </a:lnTo>
                <a:lnTo>
                  <a:pt x="44450" y="300609"/>
                </a:lnTo>
                <a:lnTo>
                  <a:pt x="44764" y="298196"/>
                </a:lnTo>
                <a:lnTo>
                  <a:pt x="44068" y="298196"/>
                </a:lnTo>
                <a:lnTo>
                  <a:pt x="35940" y="297053"/>
                </a:lnTo>
                <a:lnTo>
                  <a:pt x="40882" y="290642"/>
                </a:lnTo>
                <a:lnTo>
                  <a:pt x="37260" y="282055"/>
                </a:lnTo>
                <a:close/>
              </a:path>
              <a:path w="99060" h="309879">
                <a:moveTo>
                  <a:pt x="94361" y="224662"/>
                </a:moveTo>
                <a:lnTo>
                  <a:pt x="91439" y="225171"/>
                </a:lnTo>
                <a:lnTo>
                  <a:pt x="89788" y="227203"/>
                </a:lnTo>
                <a:lnTo>
                  <a:pt x="46741" y="283043"/>
                </a:lnTo>
                <a:lnTo>
                  <a:pt x="44450" y="300609"/>
                </a:lnTo>
                <a:lnTo>
                  <a:pt x="45231" y="300609"/>
                </a:lnTo>
                <a:lnTo>
                  <a:pt x="98932" y="230886"/>
                </a:lnTo>
                <a:lnTo>
                  <a:pt x="98551" y="227965"/>
                </a:lnTo>
                <a:lnTo>
                  <a:pt x="96519" y="226313"/>
                </a:lnTo>
                <a:lnTo>
                  <a:pt x="94361" y="224662"/>
                </a:lnTo>
                <a:close/>
              </a:path>
              <a:path w="99060" h="309879">
                <a:moveTo>
                  <a:pt x="40882" y="290642"/>
                </a:moveTo>
                <a:lnTo>
                  <a:pt x="35940" y="297053"/>
                </a:lnTo>
                <a:lnTo>
                  <a:pt x="44068" y="298196"/>
                </a:lnTo>
                <a:lnTo>
                  <a:pt x="40882" y="290642"/>
                </a:lnTo>
                <a:close/>
              </a:path>
              <a:path w="99060" h="309879">
                <a:moveTo>
                  <a:pt x="46741" y="283043"/>
                </a:moveTo>
                <a:lnTo>
                  <a:pt x="40882" y="290642"/>
                </a:lnTo>
                <a:lnTo>
                  <a:pt x="44068" y="298196"/>
                </a:lnTo>
                <a:lnTo>
                  <a:pt x="44764" y="298196"/>
                </a:lnTo>
                <a:lnTo>
                  <a:pt x="46741" y="283043"/>
                </a:lnTo>
                <a:close/>
              </a:path>
              <a:path w="99060" h="309879">
                <a:moveTo>
                  <a:pt x="54609" y="0"/>
                </a:moveTo>
                <a:lnTo>
                  <a:pt x="45084" y="508"/>
                </a:lnTo>
                <a:lnTo>
                  <a:pt x="47243" y="39243"/>
                </a:lnTo>
                <a:lnTo>
                  <a:pt x="48379" y="77597"/>
                </a:lnTo>
                <a:lnTo>
                  <a:pt x="48387" y="116332"/>
                </a:lnTo>
                <a:lnTo>
                  <a:pt x="47618" y="155194"/>
                </a:lnTo>
                <a:lnTo>
                  <a:pt x="45719" y="193548"/>
                </a:lnTo>
                <a:lnTo>
                  <a:pt x="42671" y="232029"/>
                </a:lnTo>
                <a:lnTo>
                  <a:pt x="38734" y="270510"/>
                </a:lnTo>
                <a:lnTo>
                  <a:pt x="37260" y="282055"/>
                </a:lnTo>
                <a:lnTo>
                  <a:pt x="40882" y="290642"/>
                </a:lnTo>
                <a:lnTo>
                  <a:pt x="52171" y="233045"/>
                </a:lnTo>
                <a:lnTo>
                  <a:pt x="55117" y="194056"/>
                </a:lnTo>
                <a:lnTo>
                  <a:pt x="57025" y="155067"/>
                </a:lnTo>
                <a:lnTo>
                  <a:pt x="57912" y="116332"/>
                </a:lnTo>
                <a:lnTo>
                  <a:pt x="57784" y="77597"/>
                </a:lnTo>
                <a:lnTo>
                  <a:pt x="56641" y="38608"/>
                </a:lnTo>
                <a:lnTo>
                  <a:pt x="54609" y="0"/>
                </a:lnTo>
                <a:close/>
              </a:path>
            </a:pathLst>
          </a:custGeom>
          <a:solidFill>
            <a:srgbClr val="4F81B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1" i="1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97E9D050-6D01-4B8F-8D80-A83CECBAE77B}"/>
              </a:ext>
            </a:extLst>
          </p:cNvPr>
          <p:cNvSpPr/>
          <p:nvPr/>
        </p:nvSpPr>
        <p:spPr>
          <a:xfrm>
            <a:off x="9709219" y="3869126"/>
            <a:ext cx="1511745" cy="623570"/>
          </a:xfrm>
          <a:custGeom>
            <a:avLst/>
            <a:gdLst/>
            <a:ahLst/>
            <a:cxnLst/>
            <a:rect l="l" t="t" r="r" b="b"/>
            <a:pathLst>
              <a:path w="959485" h="623570">
                <a:moveTo>
                  <a:pt x="0" y="103886"/>
                </a:moveTo>
                <a:lnTo>
                  <a:pt x="8177" y="63436"/>
                </a:lnTo>
                <a:lnTo>
                  <a:pt x="30464" y="30416"/>
                </a:lnTo>
                <a:lnTo>
                  <a:pt x="63490" y="8159"/>
                </a:lnTo>
                <a:lnTo>
                  <a:pt x="103886" y="0"/>
                </a:lnTo>
                <a:lnTo>
                  <a:pt x="855217" y="0"/>
                </a:lnTo>
                <a:lnTo>
                  <a:pt x="895667" y="8159"/>
                </a:lnTo>
                <a:lnTo>
                  <a:pt x="928687" y="30416"/>
                </a:lnTo>
                <a:lnTo>
                  <a:pt x="950944" y="63436"/>
                </a:lnTo>
                <a:lnTo>
                  <a:pt x="959103" y="103886"/>
                </a:lnTo>
                <a:lnTo>
                  <a:pt x="959103" y="519557"/>
                </a:lnTo>
                <a:lnTo>
                  <a:pt x="950944" y="559952"/>
                </a:lnTo>
                <a:lnTo>
                  <a:pt x="928687" y="592978"/>
                </a:lnTo>
                <a:lnTo>
                  <a:pt x="895667" y="615265"/>
                </a:lnTo>
                <a:lnTo>
                  <a:pt x="855217" y="623442"/>
                </a:lnTo>
                <a:lnTo>
                  <a:pt x="103886" y="623442"/>
                </a:lnTo>
                <a:lnTo>
                  <a:pt x="63490" y="615265"/>
                </a:lnTo>
                <a:lnTo>
                  <a:pt x="30464" y="592978"/>
                </a:lnTo>
                <a:lnTo>
                  <a:pt x="8177" y="559952"/>
                </a:lnTo>
                <a:lnTo>
                  <a:pt x="0" y="519557"/>
                </a:lnTo>
                <a:lnTo>
                  <a:pt x="0" y="103886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4674A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D5EEC6A5-2A60-47AC-9E28-3E5A1DC30D32}"/>
              </a:ext>
            </a:extLst>
          </p:cNvPr>
          <p:cNvSpPr txBox="1"/>
          <p:nvPr/>
        </p:nvSpPr>
        <p:spPr>
          <a:xfrm>
            <a:off x="9905561" y="3991046"/>
            <a:ext cx="1068053" cy="35259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26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REALIZACE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" marR="0" lvl="0" indent="0" algn="ctr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OPATŘENÍ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780976A4-8356-435B-B64C-338244F31A50}"/>
              </a:ext>
            </a:extLst>
          </p:cNvPr>
          <p:cNvSpPr/>
          <p:nvPr/>
        </p:nvSpPr>
        <p:spPr>
          <a:xfrm>
            <a:off x="10030692" y="4583156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63372" y="111125"/>
                </a:moveTo>
                <a:lnTo>
                  <a:pt x="60325" y="111506"/>
                </a:lnTo>
                <a:lnTo>
                  <a:pt x="58800" y="113537"/>
                </a:lnTo>
                <a:lnTo>
                  <a:pt x="0" y="189992"/>
                </a:lnTo>
                <a:lnTo>
                  <a:pt x="98043" y="203835"/>
                </a:lnTo>
                <a:lnTo>
                  <a:pt x="100456" y="202057"/>
                </a:lnTo>
                <a:lnTo>
                  <a:pt x="101218" y="196850"/>
                </a:lnTo>
                <a:lnTo>
                  <a:pt x="99313" y="194437"/>
                </a:lnTo>
                <a:lnTo>
                  <a:pt x="73353" y="190754"/>
                </a:lnTo>
                <a:lnTo>
                  <a:pt x="10540" y="190754"/>
                </a:lnTo>
                <a:lnTo>
                  <a:pt x="6984" y="181991"/>
                </a:lnTo>
                <a:lnTo>
                  <a:pt x="23177" y="175410"/>
                </a:lnTo>
                <a:lnTo>
                  <a:pt x="66293" y="119380"/>
                </a:lnTo>
                <a:lnTo>
                  <a:pt x="67944" y="117348"/>
                </a:lnTo>
                <a:lnTo>
                  <a:pt x="67563" y="114300"/>
                </a:lnTo>
                <a:lnTo>
                  <a:pt x="63372" y="111125"/>
                </a:lnTo>
                <a:close/>
              </a:path>
              <a:path w="340995" h="203835">
                <a:moveTo>
                  <a:pt x="23177" y="175410"/>
                </a:moveTo>
                <a:lnTo>
                  <a:pt x="6984" y="181991"/>
                </a:lnTo>
                <a:lnTo>
                  <a:pt x="10540" y="190754"/>
                </a:lnTo>
                <a:lnTo>
                  <a:pt x="13985" y="189357"/>
                </a:lnTo>
                <a:lnTo>
                  <a:pt x="12445" y="189357"/>
                </a:lnTo>
                <a:lnTo>
                  <a:pt x="9397" y="181737"/>
                </a:lnTo>
                <a:lnTo>
                  <a:pt x="18309" y="181737"/>
                </a:lnTo>
                <a:lnTo>
                  <a:pt x="23177" y="175410"/>
                </a:lnTo>
                <a:close/>
              </a:path>
              <a:path w="340995" h="203835">
                <a:moveTo>
                  <a:pt x="26743" y="184182"/>
                </a:moveTo>
                <a:lnTo>
                  <a:pt x="10540" y="190754"/>
                </a:lnTo>
                <a:lnTo>
                  <a:pt x="73353" y="190754"/>
                </a:lnTo>
                <a:lnTo>
                  <a:pt x="26743" y="184182"/>
                </a:lnTo>
                <a:close/>
              </a:path>
              <a:path w="340995" h="203835">
                <a:moveTo>
                  <a:pt x="9397" y="181737"/>
                </a:moveTo>
                <a:lnTo>
                  <a:pt x="12445" y="189357"/>
                </a:lnTo>
                <a:lnTo>
                  <a:pt x="17437" y="182870"/>
                </a:lnTo>
                <a:lnTo>
                  <a:pt x="9397" y="181737"/>
                </a:lnTo>
                <a:close/>
              </a:path>
              <a:path w="340995" h="203835">
                <a:moveTo>
                  <a:pt x="17437" y="182870"/>
                </a:moveTo>
                <a:lnTo>
                  <a:pt x="12445" y="189357"/>
                </a:lnTo>
                <a:lnTo>
                  <a:pt x="13985" y="189357"/>
                </a:lnTo>
                <a:lnTo>
                  <a:pt x="26743" y="184182"/>
                </a:lnTo>
                <a:lnTo>
                  <a:pt x="17437" y="182870"/>
                </a:lnTo>
                <a:close/>
              </a:path>
              <a:path w="340995" h="203835">
                <a:moveTo>
                  <a:pt x="335406" y="0"/>
                </a:moveTo>
                <a:lnTo>
                  <a:pt x="295909" y="28067"/>
                </a:lnTo>
                <a:lnTo>
                  <a:pt x="255777" y="54737"/>
                </a:lnTo>
                <a:lnTo>
                  <a:pt x="214629" y="80010"/>
                </a:lnTo>
                <a:lnTo>
                  <a:pt x="172846" y="103886"/>
                </a:lnTo>
                <a:lnTo>
                  <a:pt x="130301" y="126492"/>
                </a:lnTo>
                <a:lnTo>
                  <a:pt x="86994" y="147574"/>
                </a:lnTo>
                <a:lnTo>
                  <a:pt x="42925" y="167386"/>
                </a:lnTo>
                <a:lnTo>
                  <a:pt x="23177" y="175410"/>
                </a:lnTo>
                <a:lnTo>
                  <a:pt x="17437" y="182870"/>
                </a:lnTo>
                <a:lnTo>
                  <a:pt x="91186" y="156083"/>
                </a:lnTo>
                <a:lnTo>
                  <a:pt x="134746" y="134874"/>
                </a:lnTo>
                <a:lnTo>
                  <a:pt x="177672" y="112141"/>
                </a:lnTo>
                <a:lnTo>
                  <a:pt x="219709" y="88137"/>
                </a:lnTo>
                <a:lnTo>
                  <a:pt x="260984" y="62611"/>
                </a:lnTo>
                <a:lnTo>
                  <a:pt x="301497" y="35813"/>
                </a:lnTo>
                <a:lnTo>
                  <a:pt x="340867" y="7747"/>
                </a:lnTo>
                <a:lnTo>
                  <a:pt x="335406" y="0"/>
                </a:lnTo>
                <a:close/>
              </a:path>
              <a:path w="340995" h="203835">
                <a:moveTo>
                  <a:pt x="18309" y="181737"/>
                </a:moveTo>
                <a:lnTo>
                  <a:pt x="9397" y="181737"/>
                </a:lnTo>
                <a:lnTo>
                  <a:pt x="17437" y="182870"/>
                </a:lnTo>
                <a:lnTo>
                  <a:pt x="18309" y="181737"/>
                </a:lnTo>
                <a:close/>
              </a:path>
            </a:pathLst>
          </a:custGeom>
          <a:solidFill>
            <a:srgbClr val="4F81B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1" i="1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5" name="object 12">
            <a:extLst>
              <a:ext uri="{FF2B5EF4-FFF2-40B4-BE49-F238E27FC236}">
                <a16:creationId xmlns:a16="http://schemas.microsoft.com/office/drawing/2014/main" id="{704BA45E-C25D-4A94-9366-3937E2A50A3A}"/>
              </a:ext>
            </a:extLst>
          </p:cNvPr>
          <p:cNvSpPr/>
          <p:nvPr/>
        </p:nvSpPr>
        <p:spPr>
          <a:xfrm>
            <a:off x="8084507" y="4828736"/>
            <a:ext cx="1853990" cy="763462"/>
          </a:xfrm>
          <a:custGeom>
            <a:avLst/>
            <a:gdLst/>
            <a:ahLst/>
            <a:cxnLst/>
            <a:rect l="l" t="t" r="r" b="b"/>
            <a:pathLst>
              <a:path w="1506854" h="623570">
                <a:moveTo>
                  <a:pt x="0" y="103886"/>
                </a:moveTo>
                <a:lnTo>
                  <a:pt x="8177" y="63490"/>
                </a:lnTo>
                <a:lnTo>
                  <a:pt x="30464" y="30464"/>
                </a:lnTo>
                <a:lnTo>
                  <a:pt x="63490" y="8177"/>
                </a:lnTo>
                <a:lnTo>
                  <a:pt x="103886" y="0"/>
                </a:lnTo>
                <a:lnTo>
                  <a:pt x="1402461" y="0"/>
                </a:lnTo>
                <a:lnTo>
                  <a:pt x="1442910" y="8177"/>
                </a:lnTo>
                <a:lnTo>
                  <a:pt x="1475930" y="30464"/>
                </a:lnTo>
                <a:lnTo>
                  <a:pt x="1498187" y="63490"/>
                </a:lnTo>
                <a:lnTo>
                  <a:pt x="1506347" y="103886"/>
                </a:lnTo>
                <a:lnTo>
                  <a:pt x="1506347" y="519556"/>
                </a:lnTo>
                <a:lnTo>
                  <a:pt x="1498187" y="560006"/>
                </a:lnTo>
                <a:lnTo>
                  <a:pt x="1475930" y="593026"/>
                </a:lnTo>
                <a:lnTo>
                  <a:pt x="1442910" y="615283"/>
                </a:lnTo>
                <a:lnTo>
                  <a:pt x="1402461" y="623442"/>
                </a:lnTo>
                <a:lnTo>
                  <a:pt x="103886" y="623442"/>
                </a:lnTo>
                <a:lnTo>
                  <a:pt x="63490" y="615283"/>
                </a:lnTo>
                <a:lnTo>
                  <a:pt x="30464" y="593026"/>
                </a:lnTo>
                <a:lnTo>
                  <a:pt x="8177" y="560006"/>
                </a:lnTo>
                <a:lnTo>
                  <a:pt x="0" y="519556"/>
                </a:lnTo>
                <a:lnTo>
                  <a:pt x="0" y="103886"/>
                </a:lnTo>
                <a:close/>
              </a:path>
            </a:pathLst>
          </a:custGeom>
          <a:solidFill>
            <a:srgbClr val="00B0F0"/>
          </a:solidFill>
          <a:ln w="25399">
            <a:solidFill>
              <a:srgbClr val="4674A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1" u="none" strike="noStrike" kern="1200" cap="none" spc="0" normalizeH="0" baseline="0" noProof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6" name="object 13">
            <a:extLst>
              <a:ext uri="{FF2B5EF4-FFF2-40B4-BE49-F238E27FC236}">
                <a16:creationId xmlns:a16="http://schemas.microsoft.com/office/drawing/2014/main" id="{E1ED2257-63B3-4730-9770-A30E7A1694A9}"/>
              </a:ext>
            </a:extLst>
          </p:cNvPr>
          <p:cNvSpPr txBox="1"/>
          <p:nvPr/>
        </p:nvSpPr>
        <p:spPr>
          <a:xfrm>
            <a:off x="8242039" y="5027517"/>
            <a:ext cx="1476628" cy="34682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29845" rIns="0" bIns="0" rtlCol="0">
            <a:spAutoFit/>
          </a:bodyPr>
          <a:lstStyle/>
          <a:p>
            <a:pPr marL="12700" marR="5080" lvl="0" indent="40640" algn="ctr" defTabSz="914400" rtl="0" eaLnBrk="1" fontAlgn="auto" latinLnBrk="0" hangingPunct="1">
              <a:lnSpc>
                <a:spcPts val="121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VYHODNOCOVÁNÍ </a:t>
            </a:r>
            <a:r>
              <a:rPr kumimoji="0" lang="cs-CZ" sz="13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SPOTŘEBY</a:t>
            </a:r>
            <a:r>
              <a:rPr kumimoji="0" lang="cs-CZ" sz="1300" b="1" i="1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ENERGIE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object 14">
            <a:extLst>
              <a:ext uri="{FF2B5EF4-FFF2-40B4-BE49-F238E27FC236}">
                <a16:creationId xmlns:a16="http://schemas.microsoft.com/office/drawing/2014/main" id="{45252938-7CEB-45E3-B352-9C7D292DF06B}"/>
              </a:ext>
            </a:extLst>
          </p:cNvPr>
          <p:cNvSpPr/>
          <p:nvPr/>
        </p:nvSpPr>
        <p:spPr>
          <a:xfrm>
            <a:off x="7620576" y="4626535"/>
            <a:ext cx="344170" cy="193040"/>
          </a:xfrm>
          <a:custGeom>
            <a:avLst/>
            <a:gdLst/>
            <a:ahLst/>
            <a:cxnLst/>
            <a:rect l="l" t="t" r="r" b="b"/>
            <a:pathLst>
              <a:path w="344169" h="193039">
                <a:moveTo>
                  <a:pt x="15426" y="11033"/>
                </a:moveTo>
                <a:lnTo>
                  <a:pt x="78231" y="59690"/>
                </a:lnTo>
                <a:lnTo>
                  <a:pt x="120015" y="85471"/>
                </a:lnTo>
                <a:lnTo>
                  <a:pt x="162560" y="109855"/>
                </a:lnTo>
                <a:lnTo>
                  <a:pt x="205867" y="132842"/>
                </a:lnTo>
                <a:lnTo>
                  <a:pt x="250062" y="154305"/>
                </a:lnTo>
                <a:lnTo>
                  <a:pt x="294894" y="174371"/>
                </a:lnTo>
                <a:lnTo>
                  <a:pt x="340360" y="192912"/>
                </a:lnTo>
                <a:lnTo>
                  <a:pt x="343916" y="184023"/>
                </a:lnTo>
                <a:lnTo>
                  <a:pt x="298450" y="165608"/>
                </a:lnTo>
                <a:lnTo>
                  <a:pt x="254000" y="145669"/>
                </a:lnTo>
                <a:lnTo>
                  <a:pt x="210057" y="124333"/>
                </a:lnTo>
                <a:lnTo>
                  <a:pt x="167131" y="101473"/>
                </a:lnTo>
                <a:lnTo>
                  <a:pt x="124713" y="77216"/>
                </a:lnTo>
                <a:lnTo>
                  <a:pt x="83185" y="51562"/>
                </a:lnTo>
                <a:lnTo>
                  <a:pt x="42544" y="24511"/>
                </a:lnTo>
                <a:lnTo>
                  <a:pt x="24905" y="11911"/>
                </a:lnTo>
                <a:lnTo>
                  <a:pt x="15426" y="11033"/>
                </a:lnTo>
                <a:close/>
              </a:path>
              <a:path w="344169" h="193039">
                <a:moveTo>
                  <a:pt x="0" y="0"/>
                </a:moveTo>
                <a:lnTo>
                  <a:pt x="39624" y="87884"/>
                </a:lnTo>
                <a:lnTo>
                  <a:pt x="40640" y="90297"/>
                </a:lnTo>
                <a:lnTo>
                  <a:pt x="43561" y="91440"/>
                </a:lnTo>
                <a:lnTo>
                  <a:pt x="45847" y="90297"/>
                </a:lnTo>
                <a:lnTo>
                  <a:pt x="48260" y="89281"/>
                </a:lnTo>
                <a:lnTo>
                  <a:pt x="49403" y="86487"/>
                </a:lnTo>
                <a:lnTo>
                  <a:pt x="48260" y="84074"/>
                </a:lnTo>
                <a:lnTo>
                  <a:pt x="19291" y="19631"/>
                </a:lnTo>
                <a:lnTo>
                  <a:pt x="4953" y="9398"/>
                </a:lnTo>
                <a:lnTo>
                  <a:pt x="10541" y="1650"/>
                </a:lnTo>
                <a:lnTo>
                  <a:pt x="17817" y="1650"/>
                </a:lnTo>
                <a:lnTo>
                  <a:pt x="0" y="0"/>
                </a:lnTo>
                <a:close/>
              </a:path>
              <a:path w="344169" h="193039">
                <a:moveTo>
                  <a:pt x="10541" y="1650"/>
                </a:moveTo>
                <a:lnTo>
                  <a:pt x="4953" y="9398"/>
                </a:lnTo>
                <a:lnTo>
                  <a:pt x="19291" y="19631"/>
                </a:lnTo>
                <a:lnTo>
                  <a:pt x="15426" y="11033"/>
                </a:lnTo>
                <a:lnTo>
                  <a:pt x="7366" y="10287"/>
                </a:lnTo>
                <a:lnTo>
                  <a:pt x="12065" y="3556"/>
                </a:lnTo>
                <a:lnTo>
                  <a:pt x="13208" y="3556"/>
                </a:lnTo>
                <a:lnTo>
                  <a:pt x="10541" y="1650"/>
                </a:lnTo>
                <a:close/>
              </a:path>
              <a:path w="344169" h="193039">
                <a:moveTo>
                  <a:pt x="17817" y="1650"/>
                </a:moveTo>
                <a:lnTo>
                  <a:pt x="10541" y="1650"/>
                </a:lnTo>
                <a:lnTo>
                  <a:pt x="24905" y="11911"/>
                </a:lnTo>
                <a:lnTo>
                  <a:pt x="95123" y="18415"/>
                </a:lnTo>
                <a:lnTo>
                  <a:pt x="97790" y="18542"/>
                </a:lnTo>
                <a:lnTo>
                  <a:pt x="100075" y="16637"/>
                </a:lnTo>
                <a:lnTo>
                  <a:pt x="100584" y="11430"/>
                </a:lnTo>
                <a:lnTo>
                  <a:pt x="98679" y="9144"/>
                </a:lnTo>
                <a:lnTo>
                  <a:pt x="17817" y="1650"/>
                </a:lnTo>
                <a:close/>
              </a:path>
              <a:path w="344169" h="193039">
                <a:moveTo>
                  <a:pt x="13208" y="3556"/>
                </a:moveTo>
                <a:lnTo>
                  <a:pt x="12065" y="3556"/>
                </a:lnTo>
                <a:lnTo>
                  <a:pt x="15426" y="11033"/>
                </a:lnTo>
                <a:lnTo>
                  <a:pt x="24905" y="11911"/>
                </a:lnTo>
                <a:lnTo>
                  <a:pt x="13208" y="3556"/>
                </a:lnTo>
                <a:close/>
              </a:path>
              <a:path w="344169" h="193039">
                <a:moveTo>
                  <a:pt x="12065" y="3556"/>
                </a:moveTo>
                <a:lnTo>
                  <a:pt x="7366" y="10287"/>
                </a:lnTo>
                <a:lnTo>
                  <a:pt x="15426" y="11033"/>
                </a:lnTo>
                <a:lnTo>
                  <a:pt x="12065" y="3556"/>
                </a:lnTo>
                <a:close/>
              </a:path>
            </a:pathLst>
          </a:custGeom>
          <a:solidFill>
            <a:srgbClr val="4F81B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1" i="1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8" name="object 15">
            <a:extLst>
              <a:ext uri="{FF2B5EF4-FFF2-40B4-BE49-F238E27FC236}">
                <a16:creationId xmlns:a16="http://schemas.microsoft.com/office/drawing/2014/main" id="{3DE9797D-FC1B-4975-85F3-6628259F8209}"/>
              </a:ext>
            </a:extLst>
          </p:cNvPr>
          <p:cNvSpPr/>
          <p:nvPr/>
        </p:nvSpPr>
        <p:spPr>
          <a:xfrm>
            <a:off x="6440628" y="3922193"/>
            <a:ext cx="1577332" cy="623570"/>
          </a:xfrm>
          <a:custGeom>
            <a:avLst/>
            <a:gdLst/>
            <a:ahLst/>
            <a:cxnLst/>
            <a:rect l="l" t="t" r="r" b="b"/>
            <a:pathLst>
              <a:path w="1284605" h="623570">
                <a:moveTo>
                  <a:pt x="0" y="103886"/>
                </a:moveTo>
                <a:lnTo>
                  <a:pt x="8159" y="63436"/>
                </a:lnTo>
                <a:lnTo>
                  <a:pt x="30416" y="30416"/>
                </a:lnTo>
                <a:lnTo>
                  <a:pt x="63436" y="8159"/>
                </a:lnTo>
                <a:lnTo>
                  <a:pt x="103885" y="0"/>
                </a:lnTo>
                <a:lnTo>
                  <a:pt x="1180338" y="0"/>
                </a:lnTo>
                <a:lnTo>
                  <a:pt x="1220787" y="8159"/>
                </a:lnTo>
                <a:lnTo>
                  <a:pt x="1253807" y="30416"/>
                </a:lnTo>
                <a:lnTo>
                  <a:pt x="1276064" y="63436"/>
                </a:lnTo>
                <a:lnTo>
                  <a:pt x="1284223" y="103886"/>
                </a:lnTo>
                <a:lnTo>
                  <a:pt x="1284223" y="519557"/>
                </a:lnTo>
                <a:lnTo>
                  <a:pt x="1276064" y="559952"/>
                </a:lnTo>
                <a:lnTo>
                  <a:pt x="1253807" y="592978"/>
                </a:lnTo>
                <a:lnTo>
                  <a:pt x="1220787" y="615265"/>
                </a:lnTo>
                <a:lnTo>
                  <a:pt x="1180338" y="623442"/>
                </a:lnTo>
                <a:lnTo>
                  <a:pt x="103885" y="623442"/>
                </a:lnTo>
                <a:lnTo>
                  <a:pt x="63436" y="615265"/>
                </a:lnTo>
                <a:lnTo>
                  <a:pt x="30416" y="592978"/>
                </a:lnTo>
                <a:lnTo>
                  <a:pt x="8159" y="559952"/>
                </a:lnTo>
                <a:lnTo>
                  <a:pt x="0" y="519557"/>
                </a:lnTo>
                <a:lnTo>
                  <a:pt x="0" y="1038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4674A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9" name="object 16">
            <a:extLst>
              <a:ext uri="{FF2B5EF4-FFF2-40B4-BE49-F238E27FC236}">
                <a16:creationId xmlns:a16="http://schemas.microsoft.com/office/drawing/2014/main" id="{EF8ADD7B-6F0B-4F1B-B72B-28C11EBAE63D}"/>
              </a:ext>
            </a:extLst>
          </p:cNvPr>
          <p:cNvSpPr txBox="1"/>
          <p:nvPr/>
        </p:nvSpPr>
        <p:spPr>
          <a:xfrm>
            <a:off x="6556741" y="4000444"/>
            <a:ext cx="1211173" cy="34342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29845" rIns="0" bIns="0" rtlCol="0">
            <a:spAutoFit/>
          </a:bodyPr>
          <a:lstStyle/>
          <a:p>
            <a:pPr marL="12700" marR="5080" lvl="0" indent="57785" algn="ctr" defTabSz="914400" rtl="0" eaLnBrk="1" fontAlgn="auto" latinLnBrk="0" hangingPunct="1">
              <a:lnSpc>
                <a:spcPts val="121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POROVNÁVÁNÍ </a:t>
            </a:r>
            <a:r>
              <a:rPr kumimoji="0" lang="cs-CZ" sz="13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VELIKOSTI</a:t>
            </a:r>
            <a:r>
              <a:rPr kumimoji="0" lang="cs-CZ" sz="1300" b="1" i="1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ÚSPOR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0" name="object 17">
            <a:extLst>
              <a:ext uri="{FF2B5EF4-FFF2-40B4-BE49-F238E27FC236}">
                <a16:creationId xmlns:a16="http://schemas.microsoft.com/office/drawing/2014/main" id="{F6875818-72FA-4FB1-96F8-0C418B80BC2C}"/>
              </a:ext>
            </a:extLst>
          </p:cNvPr>
          <p:cNvSpPr/>
          <p:nvPr/>
        </p:nvSpPr>
        <p:spPr>
          <a:xfrm>
            <a:off x="7107751" y="3526660"/>
            <a:ext cx="99695" cy="321945"/>
          </a:xfrm>
          <a:custGeom>
            <a:avLst/>
            <a:gdLst/>
            <a:ahLst/>
            <a:cxnLst/>
            <a:rect l="l" t="t" r="r" b="b"/>
            <a:pathLst>
              <a:path w="99694" h="321945">
                <a:moveTo>
                  <a:pt x="51584" y="18880"/>
                </a:moveTo>
                <a:lnTo>
                  <a:pt x="46610" y="26921"/>
                </a:lnTo>
                <a:lnTo>
                  <a:pt x="46227" y="40259"/>
                </a:lnTo>
                <a:lnTo>
                  <a:pt x="46354" y="80390"/>
                </a:lnTo>
                <a:lnTo>
                  <a:pt x="47370" y="121031"/>
                </a:lnTo>
                <a:lnTo>
                  <a:pt x="49656" y="161289"/>
                </a:lnTo>
                <a:lnTo>
                  <a:pt x="52958" y="201549"/>
                </a:lnTo>
                <a:lnTo>
                  <a:pt x="57404" y="241681"/>
                </a:lnTo>
                <a:lnTo>
                  <a:pt x="62992" y="281686"/>
                </a:lnTo>
                <a:lnTo>
                  <a:pt x="69468" y="321437"/>
                </a:lnTo>
                <a:lnTo>
                  <a:pt x="78867" y="319913"/>
                </a:lnTo>
                <a:lnTo>
                  <a:pt x="72262" y="280162"/>
                </a:lnTo>
                <a:lnTo>
                  <a:pt x="66801" y="240411"/>
                </a:lnTo>
                <a:lnTo>
                  <a:pt x="62483" y="200533"/>
                </a:lnTo>
                <a:lnTo>
                  <a:pt x="59181" y="160527"/>
                </a:lnTo>
                <a:lnTo>
                  <a:pt x="56895" y="120523"/>
                </a:lnTo>
                <a:lnTo>
                  <a:pt x="55752" y="40259"/>
                </a:lnTo>
                <a:lnTo>
                  <a:pt x="56132" y="27145"/>
                </a:lnTo>
                <a:lnTo>
                  <a:pt x="51584" y="18880"/>
                </a:lnTo>
                <a:close/>
              </a:path>
              <a:path w="99694" h="321945">
                <a:moveTo>
                  <a:pt x="57158" y="9271"/>
                </a:moveTo>
                <a:lnTo>
                  <a:pt x="47117" y="9271"/>
                </a:lnTo>
                <a:lnTo>
                  <a:pt x="56642" y="9525"/>
                </a:lnTo>
                <a:lnTo>
                  <a:pt x="56132" y="27145"/>
                </a:lnTo>
                <a:lnTo>
                  <a:pt x="91439" y="91312"/>
                </a:lnTo>
                <a:lnTo>
                  <a:pt x="94233" y="92201"/>
                </a:lnTo>
                <a:lnTo>
                  <a:pt x="96646" y="90932"/>
                </a:lnTo>
                <a:lnTo>
                  <a:pt x="98932" y="89662"/>
                </a:lnTo>
                <a:lnTo>
                  <a:pt x="99694" y="86740"/>
                </a:lnTo>
                <a:lnTo>
                  <a:pt x="57158" y="9271"/>
                </a:lnTo>
                <a:close/>
              </a:path>
              <a:path w="99694" h="321945">
                <a:moveTo>
                  <a:pt x="52069" y="0"/>
                </a:moveTo>
                <a:lnTo>
                  <a:pt x="1396" y="81914"/>
                </a:lnTo>
                <a:lnTo>
                  <a:pt x="0" y="84200"/>
                </a:lnTo>
                <a:lnTo>
                  <a:pt x="635" y="87122"/>
                </a:lnTo>
                <a:lnTo>
                  <a:pt x="2920" y="88519"/>
                </a:lnTo>
                <a:lnTo>
                  <a:pt x="5206" y="89788"/>
                </a:lnTo>
                <a:lnTo>
                  <a:pt x="8127" y="89153"/>
                </a:lnTo>
                <a:lnTo>
                  <a:pt x="46610" y="26921"/>
                </a:lnTo>
                <a:lnTo>
                  <a:pt x="47117" y="9271"/>
                </a:lnTo>
                <a:lnTo>
                  <a:pt x="57158" y="9271"/>
                </a:lnTo>
                <a:lnTo>
                  <a:pt x="52069" y="0"/>
                </a:lnTo>
                <a:close/>
              </a:path>
              <a:path w="99694" h="321945">
                <a:moveTo>
                  <a:pt x="56579" y="11684"/>
                </a:moveTo>
                <a:lnTo>
                  <a:pt x="47625" y="11684"/>
                </a:lnTo>
                <a:lnTo>
                  <a:pt x="55880" y="11937"/>
                </a:lnTo>
                <a:lnTo>
                  <a:pt x="51584" y="18880"/>
                </a:lnTo>
                <a:lnTo>
                  <a:pt x="56132" y="27145"/>
                </a:lnTo>
                <a:lnTo>
                  <a:pt x="56579" y="11684"/>
                </a:lnTo>
                <a:close/>
              </a:path>
              <a:path w="99694" h="321945">
                <a:moveTo>
                  <a:pt x="47117" y="9271"/>
                </a:moveTo>
                <a:lnTo>
                  <a:pt x="46610" y="26921"/>
                </a:lnTo>
                <a:lnTo>
                  <a:pt x="51584" y="18880"/>
                </a:lnTo>
                <a:lnTo>
                  <a:pt x="47625" y="11684"/>
                </a:lnTo>
                <a:lnTo>
                  <a:pt x="56579" y="11684"/>
                </a:lnTo>
                <a:lnTo>
                  <a:pt x="56642" y="9525"/>
                </a:lnTo>
                <a:lnTo>
                  <a:pt x="47117" y="9271"/>
                </a:lnTo>
                <a:close/>
              </a:path>
              <a:path w="99694" h="321945">
                <a:moveTo>
                  <a:pt x="47625" y="11684"/>
                </a:moveTo>
                <a:lnTo>
                  <a:pt x="51584" y="18880"/>
                </a:lnTo>
                <a:lnTo>
                  <a:pt x="55880" y="11937"/>
                </a:lnTo>
                <a:lnTo>
                  <a:pt x="47625" y="11684"/>
                </a:lnTo>
                <a:close/>
              </a:path>
            </a:pathLst>
          </a:custGeom>
          <a:solidFill>
            <a:srgbClr val="4F81B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1" i="1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object 18">
            <a:extLst>
              <a:ext uri="{FF2B5EF4-FFF2-40B4-BE49-F238E27FC236}">
                <a16:creationId xmlns:a16="http://schemas.microsoft.com/office/drawing/2014/main" id="{C8A84896-64F5-4B0D-AC0C-B19B7200AE55}"/>
              </a:ext>
            </a:extLst>
          </p:cNvPr>
          <p:cNvSpPr/>
          <p:nvPr/>
        </p:nvSpPr>
        <p:spPr>
          <a:xfrm>
            <a:off x="5953099" y="2724674"/>
            <a:ext cx="2060415" cy="716083"/>
          </a:xfrm>
          <a:custGeom>
            <a:avLst/>
            <a:gdLst/>
            <a:ahLst/>
            <a:cxnLst/>
            <a:rect l="l" t="t" r="r" b="b"/>
            <a:pathLst>
              <a:path w="1275714" h="623570">
                <a:moveTo>
                  <a:pt x="0" y="103886"/>
                </a:moveTo>
                <a:lnTo>
                  <a:pt x="8159" y="63436"/>
                </a:lnTo>
                <a:lnTo>
                  <a:pt x="30416" y="30416"/>
                </a:lnTo>
                <a:lnTo>
                  <a:pt x="63436" y="8159"/>
                </a:lnTo>
                <a:lnTo>
                  <a:pt x="103886" y="0"/>
                </a:lnTo>
                <a:lnTo>
                  <a:pt x="1171575" y="0"/>
                </a:lnTo>
                <a:lnTo>
                  <a:pt x="1211970" y="8159"/>
                </a:lnTo>
                <a:lnTo>
                  <a:pt x="1244996" y="30416"/>
                </a:lnTo>
                <a:lnTo>
                  <a:pt x="1267283" y="63436"/>
                </a:lnTo>
                <a:lnTo>
                  <a:pt x="1275461" y="103886"/>
                </a:lnTo>
                <a:lnTo>
                  <a:pt x="1275461" y="519429"/>
                </a:lnTo>
                <a:lnTo>
                  <a:pt x="1267283" y="559879"/>
                </a:lnTo>
                <a:lnTo>
                  <a:pt x="1244996" y="592899"/>
                </a:lnTo>
                <a:lnTo>
                  <a:pt x="1211970" y="615156"/>
                </a:lnTo>
                <a:lnTo>
                  <a:pt x="1171575" y="623315"/>
                </a:lnTo>
                <a:lnTo>
                  <a:pt x="103886" y="623315"/>
                </a:lnTo>
                <a:lnTo>
                  <a:pt x="63436" y="615156"/>
                </a:lnTo>
                <a:lnTo>
                  <a:pt x="30416" y="592899"/>
                </a:lnTo>
                <a:lnTo>
                  <a:pt x="8159" y="559879"/>
                </a:lnTo>
                <a:lnTo>
                  <a:pt x="0" y="519429"/>
                </a:lnTo>
                <a:lnTo>
                  <a:pt x="0" y="10388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4674A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object 19">
            <a:extLst>
              <a:ext uri="{FF2B5EF4-FFF2-40B4-BE49-F238E27FC236}">
                <a16:creationId xmlns:a16="http://schemas.microsoft.com/office/drawing/2014/main" id="{E821A66B-38FE-41B6-876E-4566FD5C1971}"/>
              </a:ext>
            </a:extLst>
          </p:cNvPr>
          <p:cNvSpPr txBox="1"/>
          <p:nvPr/>
        </p:nvSpPr>
        <p:spPr>
          <a:xfrm>
            <a:off x="6063257" y="2838109"/>
            <a:ext cx="1843434" cy="49731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29845" rIns="0" bIns="0" rtlCol="0">
            <a:spAutoFit/>
          </a:bodyPr>
          <a:lstStyle/>
          <a:p>
            <a:pPr marL="93345" marR="84455" lvl="0" indent="-1270" algn="ctr" defTabSz="914400" rtl="0" eaLnBrk="1" fontAlgn="auto" latinLnBrk="0" hangingPunct="1">
              <a:lnSpc>
                <a:spcPts val="121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TVORBA</a:t>
            </a:r>
            <a:r>
              <a:rPr kumimoji="0" lang="es-ES" sz="1300" b="1" i="1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300" b="1" i="1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AKTUALIZACE ENERG</a:t>
            </a: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lang="es-ES" sz="13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KONCEPCÍ</a:t>
            </a:r>
            <a:r>
              <a:rPr kumimoji="0" lang="es-ES" sz="1300" b="1" i="1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13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PLÁNŮ</a:t>
            </a:r>
            <a:endParaRPr kumimoji="0" lang="es-ES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873893F0-CD56-445E-A183-B8E70C0029C5}"/>
              </a:ext>
            </a:extLst>
          </p:cNvPr>
          <p:cNvSpPr/>
          <p:nvPr/>
        </p:nvSpPr>
        <p:spPr>
          <a:xfrm>
            <a:off x="7523061" y="2391356"/>
            <a:ext cx="353060" cy="170815"/>
          </a:xfrm>
          <a:custGeom>
            <a:avLst/>
            <a:gdLst/>
            <a:ahLst/>
            <a:cxnLst/>
            <a:rect l="l" t="t" r="r" b="b"/>
            <a:pathLst>
              <a:path w="353060" h="170814">
                <a:moveTo>
                  <a:pt x="325035" y="27975"/>
                </a:moveTo>
                <a:lnTo>
                  <a:pt x="260095" y="47497"/>
                </a:lnTo>
                <a:lnTo>
                  <a:pt x="215265" y="62991"/>
                </a:lnTo>
                <a:lnTo>
                  <a:pt x="170942" y="80009"/>
                </a:lnTo>
                <a:lnTo>
                  <a:pt x="127254" y="98424"/>
                </a:lnTo>
                <a:lnTo>
                  <a:pt x="84074" y="118236"/>
                </a:lnTo>
                <a:lnTo>
                  <a:pt x="41656" y="139445"/>
                </a:lnTo>
                <a:lnTo>
                  <a:pt x="0" y="161924"/>
                </a:lnTo>
                <a:lnTo>
                  <a:pt x="4572" y="170306"/>
                </a:lnTo>
                <a:lnTo>
                  <a:pt x="46228" y="147827"/>
                </a:lnTo>
                <a:lnTo>
                  <a:pt x="88392" y="126745"/>
                </a:lnTo>
                <a:lnTo>
                  <a:pt x="131191" y="107187"/>
                </a:lnTo>
                <a:lnTo>
                  <a:pt x="174751" y="88772"/>
                </a:lnTo>
                <a:lnTo>
                  <a:pt x="218694" y="71881"/>
                </a:lnTo>
                <a:lnTo>
                  <a:pt x="263144" y="56514"/>
                </a:lnTo>
                <a:lnTo>
                  <a:pt x="308229" y="42544"/>
                </a:lnTo>
                <a:lnTo>
                  <a:pt x="327577" y="37219"/>
                </a:lnTo>
                <a:lnTo>
                  <a:pt x="334220" y="30411"/>
                </a:lnTo>
                <a:lnTo>
                  <a:pt x="325035" y="27975"/>
                </a:lnTo>
                <a:close/>
              </a:path>
              <a:path w="353060" h="170814">
                <a:moveTo>
                  <a:pt x="344425" y="23240"/>
                </a:moveTo>
                <a:lnTo>
                  <a:pt x="342138" y="23240"/>
                </a:lnTo>
                <a:lnTo>
                  <a:pt x="344678" y="32511"/>
                </a:lnTo>
                <a:lnTo>
                  <a:pt x="327577" y="37219"/>
                </a:lnTo>
                <a:lnTo>
                  <a:pt x="278384" y="87629"/>
                </a:lnTo>
                <a:lnTo>
                  <a:pt x="276479" y="89534"/>
                </a:lnTo>
                <a:lnTo>
                  <a:pt x="276479" y="92582"/>
                </a:lnTo>
                <a:lnTo>
                  <a:pt x="278384" y="94360"/>
                </a:lnTo>
                <a:lnTo>
                  <a:pt x="280288" y="96265"/>
                </a:lnTo>
                <a:lnTo>
                  <a:pt x="283337" y="96138"/>
                </a:lnTo>
                <a:lnTo>
                  <a:pt x="285115" y="94360"/>
                </a:lnTo>
                <a:lnTo>
                  <a:pt x="352551" y="25399"/>
                </a:lnTo>
                <a:lnTo>
                  <a:pt x="344425" y="23240"/>
                </a:lnTo>
                <a:close/>
              </a:path>
              <a:path w="353060" h="170814">
                <a:moveTo>
                  <a:pt x="334220" y="30411"/>
                </a:moveTo>
                <a:lnTo>
                  <a:pt x="327577" y="37219"/>
                </a:lnTo>
                <a:lnTo>
                  <a:pt x="344678" y="32511"/>
                </a:lnTo>
                <a:lnTo>
                  <a:pt x="342138" y="32511"/>
                </a:lnTo>
                <a:lnTo>
                  <a:pt x="334220" y="30411"/>
                </a:lnTo>
                <a:close/>
              </a:path>
              <a:path w="353060" h="170814">
                <a:moveTo>
                  <a:pt x="339979" y="24510"/>
                </a:moveTo>
                <a:lnTo>
                  <a:pt x="334220" y="30411"/>
                </a:lnTo>
                <a:lnTo>
                  <a:pt x="342138" y="32511"/>
                </a:lnTo>
                <a:lnTo>
                  <a:pt x="339979" y="24510"/>
                </a:lnTo>
                <a:close/>
              </a:path>
              <a:path w="353060" h="170814">
                <a:moveTo>
                  <a:pt x="342485" y="24510"/>
                </a:moveTo>
                <a:lnTo>
                  <a:pt x="339979" y="24510"/>
                </a:lnTo>
                <a:lnTo>
                  <a:pt x="342138" y="32511"/>
                </a:lnTo>
                <a:lnTo>
                  <a:pt x="344678" y="32511"/>
                </a:lnTo>
                <a:lnTo>
                  <a:pt x="342485" y="24510"/>
                </a:lnTo>
                <a:close/>
              </a:path>
              <a:path w="353060" h="170814">
                <a:moveTo>
                  <a:pt x="342138" y="23240"/>
                </a:moveTo>
                <a:lnTo>
                  <a:pt x="325035" y="27975"/>
                </a:lnTo>
                <a:lnTo>
                  <a:pt x="334220" y="30411"/>
                </a:lnTo>
                <a:lnTo>
                  <a:pt x="339979" y="24510"/>
                </a:lnTo>
                <a:lnTo>
                  <a:pt x="342485" y="24510"/>
                </a:lnTo>
                <a:lnTo>
                  <a:pt x="342138" y="23240"/>
                </a:lnTo>
                <a:close/>
              </a:path>
              <a:path w="353060" h="170814">
                <a:moveTo>
                  <a:pt x="256794" y="0"/>
                </a:moveTo>
                <a:lnTo>
                  <a:pt x="254254" y="1524"/>
                </a:lnTo>
                <a:lnTo>
                  <a:pt x="253492" y="4063"/>
                </a:lnTo>
                <a:lnTo>
                  <a:pt x="252856" y="6603"/>
                </a:lnTo>
                <a:lnTo>
                  <a:pt x="254381" y="9143"/>
                </a:lnTo>
                <a:lnTo>
                  <a:pt x="256920" y="9905"/>
                </a:lnTo>
                <a:lnTo>
                  <a:pt x="325035" y="27975"/>
                </a:lnTo>
                <a:lnTo>
                  <a:pt x="342138" y="23240"/>
                </a:lnTo>
                <a:lnTo>
                  <a:pt x="344425" y="23240"/>
                </a:lnTo>
                <a:lnTo>
                  <a:pt x="259334" y="634"/>
                </a:lnTo>
                <a:lnTo>
                  <a:pt x="256794" y="0"/>
                </a:lnTo>
                <a:close/>
              </a:path>
            </a:pathLst>
          </a:custGeom>
          <a:solidFill>
            <a:srgbClr val="4F81B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1" i="1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4" name="object 19">
            <a:extLst>
              <a:ext uri="{FF2B5EF4-FFF2-40B4-BE49-F238E27FC236}">
                <a16:creationId xmlns:a16="http://schemas.microsoft.com/office/drawing/2014/main" id="{144F76AC-A4F1-4A11-8E56-37FF7CFB08CC}"/>
              </a:ext>
            </a:extLst>
          </p:cNvPr>
          <p:cNvSpPr txBox="1"/>
          <p:nvPr/>
        </p:nvSpPr>
        <p:spPr>
          <a:xfrm>
            <a:off x="8383094" y="2017096"/>
            <a:ext cx="1224814" cy="53457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29845" rIns="0" bIns="0" rtlCol="0">
            <a:spAutoFit/>
          </a:bodyPr>
          <a:lstStyle/>
          <a:p>
            <a:pPr marL="0" marR="277495" lvl="0" indent="0" algn="ctr" defTabSz="914400" rtl="0" eaLnBrk="1" fontAlgn="auto" latinLnBrk="0" hangingPunct="1">
              <a:lnSpc>
                <a:spcPts val="126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MĚŘENÍ</a:t>
            </a:r>
            <a:r>
              <a:rPr kumimoji="0" lang="cs-CZ" sz="1300" b="1" i="1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SPOTŘEBY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274955" lvl="0" indent="0" algn="ctr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1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ENERGIE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FAE5B71-0E1E-4A2A-B096-D89A16C4DE00}"/>
              </a:ext>
            </a:extLst>
          </p:cNvPr>
          <p:cNvSpPr/>
          <p:nvPr/>
        </p:nvSpPr>
        <p:spPr>
          <a:xfrm>
            <a:off x="529694" y="1895607"/>
            <a:ext cx="4789281" cy="4016484"/>
          </a:xfrm>
          <a:prstGeom prst="rect">
            <a:avLst/>
          </a:prstGeom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 základě energetického managementu je možno pro každou budovu nastavit individuální systém dosahování úspor energie.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 optimální nastavení je možno využít: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asistenci při přípravě projektu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konzultaci projektové dokumentace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účast na stavebním dozoru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asistenci při provozu budovy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regulaci otopné soustavy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přizpůsobení provozu technologických zařízení novému stavu budov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proškolení uživatelů budov, zpracování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dodržování provozních řádů apod.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A68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A1AF3E-0E0B-6744-8839-6C2FB119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888" y="647554"/>
            <a:ext cx="8460644" cy="669324"/>
          </a:xfrm>
        </p:spPr>
        <p:txBody>
          <a:bodyPr>
            <a:noAutofit/>
          </a:bodyPr>
          <a:lstStyle/>
          <a:p>
            <a:r>
              <a:rPr lang="cs-CZ" sz="2800" b="1" dirty="0"/>
              <a:t>ÚSPORY ENERGIE/OZE V OPŽP – aktuální výzvy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DED9C40-0319-D540-B4A7-57CD3725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5" y="1303869"/>
            <a:ext cx="10443924" cy="4704665"/>
          </a:xfrm>
        </p:spPr>
        <p:txBody>
          <a:bodyPr>
            <a:noAutofit/>
          </a:bodyPr>
          <a:lstStyle/>
          <a:p>
            <a:pPr lvl="0" algn="just"/>
            <a:endParaRPr lang="cs-CZ" sz="1600" dirty="0"/>
          </a:p>
          <a:p>
            <a:pPr marL="457189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/>
              <a:t>Výzva č. 101 - Snížení energetické náročnosti veřejných budov pro MRR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Předpokládaný příjem žádostí 29. 4. 2026 – 25. 9. 2026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Plánovaná alokace 750 mil. Kč</a:t>
            </a:r>
          </a:p>
          <a:p>
            <a:pPr marL="457189" lvl="1" indent="0" algn="just">
              <a:lnSpc>
                <a:spcPct val="100000"/>
              </a:lnSpc>
              <a:buNone/>
            </a:pPr>
            <a:endParaRPr lang="cs-CZ" sz="1600" dirty="0"/>
          </a:p>
          <a:p>
            <a:pPr marL="457189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/>
              <a:t>Výzva č. 102 - Snížení energetické náročnosti veřejných budov pro PR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Předpokládaný příjem žádostí 29. 4. 2026 – 25. 9. 2026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Plánovaná alokace 750 mil. Kč</a:t>
            </a:r>
          </a:p>
          <a:p>
            <a:pPr marL="457189" lvl="1" indent="0" algn="just">
              <a:lnSpc>
                <a:spcPct val="100000"/>
              </a:lnSpc>
              <a:buNone/>
            </a:pPr>
            <a:endParaRPr lang="cs-CZ" sz="1600" dirty="0"/>
          </a:p>
          <a:p>
            <a:pPr marL="457189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/>
              <a:t>Výzva č. 103 - </a:t>
            </a:r>
            <a:r>
              <a:rPr lang="de-DE" sz="1600" b="1" dirty="0" err="1"/>
              <a:t>Obnovitelné</a:t>
            </a:r>
            <a:r>
              <a:rPr lang="de-DE" sz="1600" b="1" dirty="0"/>
              <a:t> zdroje energie pro veřejné budovy </a:t>
            </a:r>
            <a:r>
              <a:rPr lang="cs-CZ" sz="1600" b="1" dirty="0"/>
              <a:t>pro celou ČR, mimo hl. m. Prahu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Předpokládaný příjem žádostí 29. 4. 2026 – 25. 9. 2026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Plánovaná alokace 200 mil. Kč</a:t>
            </a:r>
          </a:p>
          <a:p>
            <a:pPr marL="457189" lvl="1" indent="0" algn="just">
              <a:lnSpc>
                <a:spcPct val="100000"/>
              </a:lnSpc>
              <a:buNone/>
            </a:pPr>
            <a:endParaRPr lang="cs-CZ" sz="1600" dirty="0"/>
          </a:p>
          <a:p>
            <a:pPr lvl="0" algn="just"/>
            <a:endParaRPr lang="cs-CZ" sz="1600" dirty="0"/>
          </a:p>
          <a:p>
            <a:pPr lvl="0" algn="just"/>
            <a:endParaRPr lang="cs-CZ" sz="16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CFF96-9EC3-7647-B7EE-7E5236E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9A31E6-64AE-4C35-97A9-D9379A28A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95275"/>
            <a:ext cx="1209675" cy="1209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0611B1B-7675-471F-89D6-4918674B5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6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17ACA17-15C5-970F-C097-2B8D7306CDB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2535509" name="Zástupný symbol pro obsah 2">
            <a:extLst>
              <a:ext uri="{FF2B5EF4-FFF2-40B4-BE49-F238E27FC236}">
                <a16:creationId xmlns:a16="http://schemas.microsoft.com/office/drawing/2014/main" id="{013F346C-BD6D-94E6-8CBC-75F1B3F4A0E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17839" y="1771166"/>
            <a:ext cx="10511480" cy="4959046"/>
          </a:xfrm>
          <a:prstGeom prst="rect">
            <a:avLst/>
          </a:prstGeom>
          <a:ln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lvl="1" indent="0" algn="just" defTabSz="914377" rtl="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None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(Nadpisy)"/>
              </a:rPr>
              <a:t>SC 1.1, výzvy č. 101 </a:t>
            </a:r>
            <a:r>
              <a:rPr lang="cs-CZ" sz="1600" b="1" kern="1200" dirty="0">
                <a:latin typeface="Segoe UI (Nadpisy)"/>
              </a:rPr>
              <a:t>a 102 - Snížení energetické náročnosti VB </a:t>
            </a:r>
            <a:endParaRPr lang="cs-CZ" sz="1600" b="1" dirty="0">
              <a:latin typeface="Segoe UI (Nadpisy)"/>
            </a:endParaRPr>
          </a:p>
          <a:p>
            <a:pPr marL="0" lvl="1" indent="0" algn="just" defTabSz="914377" rtl="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None/>
              <a:defRPr/>
            </a:pPr>
            <a:r>
              <a:rPr lang="cs-CZ" sz="1600" kern="1200" dirty="0">
                <a:latin typeface="Segoe UI (Nadpisy)"/>
              </a:rPr>
              <a:t>S ohledem na maximální využití posledních finančních zdrojů a podporu co nejvíce projektů v této oblasti dochází </a:t>
            </a:r>
            <a:br>
              <a:rPr lang="cs-CZ" sz="1600" kern="1200" dirty="0">
                <a:latin typeface="Segoe UI (Nadpisy)"/>
              </a:rPr>
            </a:br>
            <a:r>
              <a:rPr lang="cs-CZ" sz="1600" kern="1200" dirty="0">
                <a:latin typeface="Segoe UI (Nadpisy)"/>
              </a:rPr>
              <a:t>k výraznému snížení celkové míry podpory</a:t>
            </a:r>
            <a:r>
              <a:rPr lang="cs-CZ" sz="1600" dirty="0">
                <a:latin typeface="Segoe UI (Nadpisy)"/>
              </a:rPr>
              <a:t> a to s ohledem na</a:t>
            </a:r>
            <a:r>
              <a:rPr lang="cs-CZ" sz="1600" kern="1200" dirty="0">
                <a:latin typeface="Segoe UI (Nadpisy)"/>
              </a:rPr>
              <a:t> typ opatření a hloubku renovace. </a:t>
            </a:r>
          </a:p>
          <a:p>
            <a:pPr marL="685783" lvl="1" indent="-228594" algn="just" defTabSz="914377" rtl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kern="1200" dirty="0">
                <a:latin typeface="Segoe UI (Nadpisy)"/>
              </a:rPr>
              <a:t>U podmínky minimální úspory 30 % primární neobnovitelné energie za projekt dojde k následující změně:</a:t>
            </a:r>
          </a:p>
          <a:p>
            <a:pPr marL="1200139" lvl="2" indent="-285750" algn="just" defTabSz="914377" rtl="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b="1" u="sng" kern="1200" dirty="0">
                <a:latin typeface="Segoe UI (Nadpisy)"/>
              </a:rPr>
              <a:t>žádosti bude nutné podávat po jednotlivých budovách </a:t>
            </a:r>
            <a:r>
              <a:rPr lang="cs-CZ" sz="1600" kern="1200" dirty="0">
                <a:latin typeface="Segoe UI (Nadpisy)"/>
              </a:rPr>
              <a:t>= projekt, kde každá budova bude muset plnit definované podmínky programu na 30 % úsporu primární energie z neobnovitelných zdrojů </a:t>
            </a:r>
            <a:br>
              <a:rPr lang="cs-CZ" sz="1600" kern="1200" dirty="0">
                <a:latin typeface="Segoe UI (Nadpisy)"/>
              </a:rPr>
            </a:br>
            <a:r>
              <a:rPr lang="cs-CZ" sz="1600" kern="1200" dirty="0">
                <a:latin typeface="Segoe UI (Nadpisy)"/>
              </a:rPr>
              <a:t>a další technické parametr</a:t>
            </a:r>
            <a:r>
              <a:rPr lang="cs-CZ" sz="1600" dirty="0">
                <a:latin typeface="Segoe UI (Nadpisy)"/>
              </a:rPr>
              <a:t>y</a:t>
            </a:r>
            <a:r>
              <a:rPr lang="cs-CZ" sz="1600" kern="1200" dirty="0">
                <a:latin typeface="Segoe UI (Nadpisy)"/>
              </a:rPr>
              <a:t>, </a:t>
            </a:r>
            <a:r>
              <a:rPr lang="cs-CZ" sz="1600" u="sng" kern="1200" dirty="0">
                <a:latin typeface="Segoe UI (Nadpisy)"/>
              </a:rPr>
              <a:t>výjimku budou tvořit areálové komplexy budov škol a nemocnic jednoho žadatele</a:t>
            </a:r>
            <a:r>
              <a:rPr lang="cs-CZ" sz="1600" kern="1200" dirty="0">
                <a:latin typeface="Segoe UI (Nadpisy)"/>
              </a:rPr>
              <a:t> = projekt, kde je 30 % úspora primární energie z neobnovitelných zdrojů vykazována za celý areál/komplex</a:t>
            </a:r>
          </a:p>
          <a:p>
            <a:pPr marL="457189" lvl="1" indent="0" algn="just" defTabSz="914377" rtl="0"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(Nadpisy)"/>
            </a:endParaRPr>
          </a:p>
          <a:p>
            <a:pPr marL="720000" marR="0" indent="0" algn="just">
              <a:lnSpc>
                <a:spcPct val="88000"/>
              </a:lnSpc>
              <a:spcBef>
                <a:spcPts val="999"/>
              </a:spcBef>
              <a:spcAft>
                <a:spcPts val="0"/>
              </a:spcAft>
              <a:buFont typeface="Arial"/>
              <a:buNone/>
              <a:defRPr/>
            </a:pPr>
            <a:endParaRPr lang="cs-CZ" sz="1600" b="1" i="0" u="none" strike="noStrike" cap="none" spc="0" dirty="0">
              <a:solidFill>
                <a:schemeClr val="tx1"/>
              </a:solidFill>
              <a:latin typeface="Barlow"/>
              <a:ea typeface="Barlow"/>
              <a:cs typeface="Barlow"/>
            </a:endParaRPr>
          </a:p>
        </p:txBody>
      </p:sp>
      <p:pic>
        <p:nvPicPr>
          <p:cNvPr id="1651108880" name="Obrázek 14">
            <a:extLst>
              <a:ext uri="{FF2B5EF4-FFF2-40B4-BE49-F238E27FC236}">
                <a16:creationId xmlns:a16="http://schemas.microsoft.com/office/drawing/2014/main" id="{37E041B3-4EA5-2DAD-8C20-2A2D21F9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22088" y="5859554"/>
            <a:ext cx="1369907" cy="1369907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98B0C6A-06C9-2B18-CCDE-60346AA340F9}"/>
              </a:ext>
            </a:extLst>
          </p:cNvPr>
          <p:cNvSpPr>
            <a:spLocks noGrp="1"/>
          </p:cNvSpPr>
          <p:nvPr/>
        </p:nvSpPr>
        <p:spPr bwMode="auto">
          <a:xfrm>
            <a:off x="2081219" y="545984"/>
            <a:ext cx="8655641" cy="689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cs-CZ" sz="2800" b="1" dirty="0"/>
              <a:t>ZMĚNY OPROTI PŘEDCHOZÍM VÝZVÁM 1/2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bold"/>
              <a:cs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10DCCC-22E0-4F3C-0971-8B35C510B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95275"/>
            <a:ext cx="1209675" cy="12096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61E724F-52B8-3040-B6BB-A3B82BD5B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50C96FD-9F66-2C6C-0E5C-D36252B250E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2535509" name="Zástupný symbol pro obsah 2">
            <a:extLst>
              <a:ext uri="{FF2B5EF4-FFF2-40B4-BE49-F238E27FC236}">
                <a16:creationId xmlns:a16="http://schemas.microsoft.com/office/drawing/2014/main" id="{076364FA-2E43-9358-3C7D-86019A0335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17838" y="1812350"/>
            <a:ext cx="9811265" cy="4959046"/>
          </a:xfrm>
          <a:prstGeom prst="rect">
            <a:avLst/>
          </a:prstGeom>
          <a:ln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lvl="1" indent="0" algn="just" defTabSz="914377" rtl="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None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(Nadpisy)"/>
              </a:rPr>
              <a:t>SC 1.1, výzvy č. 101 </a:t>
            </a:r>
            <a:r>
              <a:rPr lang="cs-CZ" sz="1600" b="1" kern="1200" dirty="0">
                <a:latin typeface="Segoe UI (Nadpisy)"/>
              </a:rPr>
              <a:t>a 102 - Snížení energetické náročnosti VB </a:t>
            </a:r>
            <a:endParaRPr lang="cs-CZ" sz="1600" kern="1200" dirty="0">
              <a:latin typeface="Segoe UI (Nadpisy)"/>
            </a:endParaRPr>
          </a:p>
          <a:p>
            <a:pPr lvl="1"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1600" kern="1200" dirty="0">
                <a:latin typeface="Segoe UI (Nadpisy)"/>
              </a:rPr>
              <a:t>Dále dojde k omezení v rámci výzev, kde nově hodnota průměrného součinitele prostupu tepla řešené budovy po realizaci projektu</a:t>
            </a:r>
            <a:r>
              <a:rPr lang="cs-CZ" sz="1600" dirty="0">
                <a:latin typeface="Segoe UI (Nadpisy)"/>
              </a:rPr>
              <a:t> nebude moci</a:t>
            </a:r>
            <a:r>
              <a:rPr lang="cs-CZ" sz="1600" kern="1200" dirty="0">
                <a:latin typeface="Segoe UI (Nadpisy)"/>
              </a:rPr>
              <a:t> být vyšší než referenční hodnota dle vyhlášky </a:t>
            </a:r>
            <a:br>
              <a:rPr lang="cs-CZ" sz="1600" kern="1200" dirty="0">
                <a:latin typeface="Segoe UI (Nadpisy)"/>
              </a:rPr>
            </a:br>
            <a:r>
              <a:rPr lang="cs-CZ" sz="1600" kern="1200" dirty="0">
                <a:latin typeface="Segoe UI (Nadpisy)"/>
              </a:rPr>
              <a:t>č. 264/2020 Sb., o energetické náročnosti budov</a:t>
            </a:r>
          </a:p>
          <a:p>
            <a:pPr marL="457189" lvl="1" indent="0" algn="just" defTabSz="914377" rtl="0"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(Nadpisy)"/>
            </a:endParaRPr>
          </a:p>
          <a:p>
            <a:pPr marL="0" lvl="1" indent="0" algn="just" defTabSz="914377" rtl="0">
              <a:spcBef>
                <a:spcPts val="1000"/>
              </a:spcBef>
              <a:spcAft>
                <a:spcPts val="600"/>
              </a:spcAft>
              <a:buNone/>
              <a:defRPr/>
            </a:pPr>
            <a:r>
              <a:rPr lang="cs-CZ" sz="1600" b="1" kern="1200" dirty="0">
                <a:latin typeface="Segoe UI (Nadpisy)"/>
              </a:rPr>
              <a:t>SC 1.2, výzva č. 103 - Výstavba a rekonstrukce OZE pro veřejné budovy</a:t>
            </a:r>
          </a:p>
          <a:p>
            <a:pPr marL="685783" marR="0" lvl="1" indent="-228594" algn="just" defTabSz="914377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600" kern="1200" dirty="0">
                <a:latin typeface="Segoe UI (Nadpisy)"/>
              </a:rPr>
              <a:t>V této výzvě nebudou podporována opatření na FVE a bateriová úložiště vzhledem k </a:t>
            </a:r>
            <a:r>
              <a:rPr lang="cs-CZ" sz="1600" dirty="0">
                <a:latin typeface="Segoe UI (Nadpisy)"/>
              </a:rPr>
              <a:t>omezené alokaci výzvy a skutečnosti, že na tato opatření bylo např. v rámci Modernizačního fondu vynaloženo velké množství finančních prostředků.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(Nadpisy)"/>
            </a:endParaRPr>
          </a:p>
          <a:p>
            <a:pPr marL="720000" marR="0" indent="0" algn="just">
              <a:lnSpc>
                <a:spcPct val="88000"/>
              </a:lnSpc>
              <a:spcBef>
                <a:spcPts val="999"/>
              </a:spcBef>
              <a:spcAft>
                <a:spcPts val="0"/>
              </a:spcAft>
              <a:buFont typeface="Arial"/>
              <a:buNone/>
              <a:defRPr/>
            </a:pPr>
            <a:endParaRPr lang="cs-CZ" sz="1600" b="1" i="0" u="none" strike="noStrike" cap="none" spc="0" dirty="0">
              <a:solidFill>
                <a:schemeClr val="tx1"/>
              </a:solidFill>
              <a:latin typeface="Barlow"/>
              <a:ea typeface="Barlow"/>
              <a:cs typeface="Barlow"/>
            </a:endParaRPr>
          </a:p>
        </p:txBody>
      </p:sp>
      <p:pic>
        <p:nvPicPr>
          <p:cNvPr id="1651108880" name="Obrázek 14">
            <a:extLst>
              <a:ext uri="{FF2B5EF4-FFF2-40B4-BE49-F238E27FC236}">
                <a16:creationId xmlns:a16="http://schemas.microsoft.com/office/drawing/2014/main" id="{6BC4E5AF-D7DF-ECD2-0080-C2BCA3C6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22088" y="5859554"/>
            <a:ext cx="1369907" cy="1369907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B9EBC29-327C-CC42-6F55-DCD8118654F4}"/>
              </a:ext>
            </a:extLst>
          </p:cNvPr>
          <p:cNvSpPr>
            <a:spLocks noGrp="1"/>
          </p:cNvSpPr>
          <p:nvPr/>
        </p:nvSpPr>
        <p:spPr bwMode="auto">
          <a:xfrm>
            <a:off x="2127690" y="532499"/>
            <a:ext cx="8655641" cy="689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cs-CZ" sz="2800" b="1" dirty="0"/>
              <a:t>ZMĚNY OPROTI PŘEDCHOZÍM VÝZVÁM 2/2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bold"/>
              <a:cs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7DBC664-770F-4D18-D0AA-D2371079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95275"/>
            <a:ext cx="1209675" cy="12096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891C85E-2DC1-BF59-D6F4-FFD7C86CF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64EC-2C74-144D-9260-A03582295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54A6"/>
                </a:solidFill>
              </a:rPr>
              <a:t>Děkuji za pozornost.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381528B-6E60-44CC-860D-3925CB4FD141}"/>
              </a:ext>
            </a:extLst>
          </p:cNvPr>
          <p:cNvSpPr/>
          <p:nvPr/>
        </p:nvSpPr>
        <p:spPr>
          <a:xfrm>
            <a:off x="1609969" y="4345354"/>
            <a:ext cx="3540369" cy="221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4A2FC1E-87C6-4F12-A3C5-982D39D59CC4}"/>
              </a:ext>
            </a:extLst>
          </p:cNvPr>
          <p:cNvSpPr/>
          <p:nvPr/>
        </p:nvSpPr>
        <p:spPr>
          <a:xfrm>
            <a:off x="10300677" y="4235938"/>
            <a:ext cx="1680308" cy="2383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AEB3AE5-2589-4967-8956-B588A34F4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964" r="21443" b="3797"/>
          <a:stretch/>
        </p:blipFill>
        <p:spPr>
          <a:xfrm>
            <a:off x="8143631" y="3380431"/>
            <a:ext cx="3450367" cy="32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A1AF3E-0E0B-6744-8839-6C2FB119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84" y="427412"/>
            <a:ext cx="11134112" cy="849600"/>
          </a:xfrm>
        </p:spPr>
        <p:txBody>
          <a:bodyPr>
            <a:noAutofit/>
          </a:bodyPr>
          <a:lstStyle/>
          <a:p>
            <a:r>
              <a:rPr lang="cs-CZ" sz="2800" b="1" dirty="0"/>
              <a:t>OPERAČNÍ PROGRAM ŽIVOTNÍ PROSTŘEDÍ 2021–2027 (OPŽP)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DED9C40-0319-D540-B4A7-57CD3725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4" y="1268295"/>
            <a:ext cx="11205534" cy="49014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cs-CZ" dirty="0"/>
              <a:t>OPŽP má alokaci cca </a:t>
            </a:r>
            <a:r>
              <a:rPr lang="cs-CZ" b="1" dirty="0"/>
              <a:t>61,8 mld. Kč</a:t>
            </a:r>
            <a:r>
              <a:rPr lang="cs-CZ" dirty="0"/>
              <a:t>. Je členěn na šest hlavních oblastí, tzv. specifických cílů (SC), které se dále dělí na jednotlivá opatření. Níže jsou znázorněny jednotlivé SC společně s alokacemi.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CFF96-9EC3-7647-B7EE-7E5236E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ED849EA6-AEEF-9E42-A9CB-11D1C1A366AE}" type="slidenum">
              <a:rPr lang="cs-CZ" smtClean="0"/>
              <a:pPr/>
              <a:t>2</a:t>
            </a:fld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E37B3D8-9648-4C91-8843-17DDF9DD4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149821"/>
              </p:ext>
            </p:extLst>
          </p:nvPr>
        </p:nvGraphicFramePr>
        <p:xfrm>
          <a:off x="861806" y="1978844"/>
          <a:ext cx="10197619" cy="419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402A506A-F120-4FAD-BD4A-198CB498114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97489" y="3973359"/>
            <a:ext cx="505772" cy="4414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87B0C1-C8B0-4AE5-BCE3-29A63D924AE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18" y="4920103"/>
            <a:ext cx="533268" cy="47511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FF0A529-1873-4217-8AAE-435EA5D8DD7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83268" y="5010673"/>
            <a:ext cx="575239" cy="5020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9EDBC96-CE3C-480D-99D1-8504EBB11BD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22" y="3750192"/>
            <a:ext cx="551985" cy="4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5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5D08-81F3-B4DB-2A67-EEB04C36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9949F7-4C63-7D74-DBF2-5587A232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888" y="647554"/>
            <a:ext cx="9072962" cy="669324"/>
          </a:xfrm>
        </p:spPr>
        <p:txBody>
          <a:bodyPr>
            <a:noAutofit/>
          </a:bodyPr>
          <a:lstStyle/>
          <a:p>
            <a:r>
              <a:rPr lang="cs-CZ" sz="2800" b="1" dirty="0"/>
              <a:t>ÚSPORY ENERGIE/OZE V </a:t>
            </a:r>
            <a:r>
              <a:rPr lang="cs-CZ" sz="2800" b="1" dirty="0" err="1"/>
              <a:t>OPŽP</a:t>
            </a:r>
            <a:r>
              <a:rPr lang="cs-CZ" sz="2800" b="1" dirty="0"/>
              <a:t> – komplexní projekty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303CB34-DB32-AF85-9E72-2B51D1693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4" y="1303869"/>
            <a:ext cx="11073530" cy="4704665"/>
          </a:xfrm>
        </p:spPr>
        <p:txBody>
          <a:bodyPr>
            <a:noAutofit/>
          </a:bodyPr>
          <a:lstStyle/>
          <a:p>
            <a:pPr lvl="0" algn="just"/>
            <a:endParaRPr lang="cs-CZ" sz="16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>
                <a:solidFill>
                  <a:schemeClr val="accent1"/>
                </a:solidFill>
              </a:rPr>
              <a:t>Využití mixu tzv. komplexních projektů, které usilují o co nejkvalitnější energeticky úsporné renovace např. pomocí následujících kombinací opatření:</a:t>
            </a:r>
          </a:p>
          <a:p>
            <a:pPr marL="0" indent="0">
              <a:lnSpc>
                <a:spcPct val="40000"/>
              </a:lnSpc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latin typeface="+mj-lt"/>
              </a:rPr>
              <a:t>realizace zateplení obálky budovy, včetně výměny oken,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latin typeface="+mj-lt"/>
              </a:rPr>
              <a:t>instalace vnějších stínících prvků eliminujících letní přehřívání budovy,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latin typeface="+mj-lt"/>
              </a:rPr>
              <a:t>technologie pro akumulaci, úpravu a rozvod šedých a srážkových vod, 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latin typeface="+mj-lt"/>
              </a:rPr>
              <a:t>instalace účinných technologií snižujících spotřebu energie či zajišťujících efektivní výrobu elektřiny  a tepla, primárně s využitím </a:t>
            </a:r>
            <a:r>
              <a:rPr lang="cs-CZ" sz="1800" dirty="0" err="1">
                <a:latin typeface="+mj-lt"/>
              </a:rPr>
              <a:t>OZE</a:t>
            </a:r>
            <a:r>
              <a:rPr lang="cs-CZ" sz="1800" dirty="0">
                <a:latin typeface="+mj-lt"/>
              </a:rPr>
              <a:t>. </a:t>
            </a:r>
          </a:p>
          <a:p>
            <a:pPr marL="457189" lvl="1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1600" dirty="0">
              <a:latin typeface="+mj-lt"/>
            </a:endParaRPr>
          </a:p>
          <a:p>
            <a:pPr algn="just"/>
            <a:endParaRPr lang="cs-CZ" sz="1600" dirty="0"/>
          </a:p>
          <a:p>
            <a:pPr lvl="0" algn="just"/>
            <a:endParaRPr lang="cs-CZ" sz="1600" dirty="0"/>
          </a:p>
          <a:p>
            <a:pPr lvl="0" algn="just"/>
            <a:endParaRPr lang="cs-CZ" sz="16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FA05AC-9E05-A0B9-223C-DE8F440C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EE5AD1-1291-20E0-C682-713C2C764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95275"/>
            <a:ext cx="1209675" cy="1209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91F241-C5B6-395B-3D7B-1468A3BFD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2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A1AF3E-0E0B-6744-8839-6C2FB119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794" y="556936"/>
            <a:ext cx="9670206" cy="669324"/>
          </a:xfrm>
        </p:spPr>
        <p:txBody>
          <a:bodyPr>
            <a:noAutofit/>
          </a:bodyPr>
          <a:lstStyle/>
          <a:p>
            <a:r>
              <a:rPr lang="cs-CZ" sz="2800" b="1" dirty="0"/>
              <a:t>ÚSPORY ENERGIE/OZE V OPŽP – zjednodušená administrativa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DED9C40-0319-D540-B4A7-57CD3725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4" y="1694508"/>
            <a:ext cx="10977043" cy="4704665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30000"/>
              </a:lnSpc>
              <a:spcBef>
                <a:spcPts val="1000"/>
              </a:spcBef>
              <a:spcAft>
                <a:spcPts val="1200"/>
              </a:spcAft>
              <a:buNone/>
              <a:tabLst>
                <a:tab pos="457200" algn="l"/>
              </a:tabLst>
              <a:defRPr/>
            </a:pPr>
            <a:r>
              <a:rPr lang="cs-CZ" sz="1700" b="1" dirty="0">
                <a:solidFill>
                  <a:schemeClr val="accent1"/>
                </a:solidFill>
                <a:latin typeface="+mj-lt"/>
              </a:rPr>
              <a:t>Inovativním řešením v této oblasti je použití tzv. zjednodušených metod vykazování, které výrazným způsobem snižuje náročnosti projektů. </a:t>
            </a:r>
          </a:p>
          <a:p>
            <a:pPr lv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1800" dirty="0">
                <a:latin typeface="+mj-lt"/>
              </a:rPr>
              <a:t>Na základě zkušeností s obdobnými projekty byly stanoveny přesné jednotkové náklady, které fixně určují výši způsobilých výdajů, </a:t>
            </a:r>
          </a:p>
          <a:p>
            <a:pPr lv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1800" dirty="0">
                <a:latin typeface="+mj-lt"/>
              </a:rPr>
              <a:t>pro konečný výpočet podpory se ještě využívají další údaje, jako je míra renovace, růst stavebních cen na základě dat ČSÚ a také možnosti bonifikace, výsledná podpora je vypočtena na základě těchto faktorů,</a:t>
            </a:r>
          </a:p>
          <a:p>
            <a:pPr lv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1800" dirty="0">
                <a:latin typeface="+mj-lt"/>
              </a:rPr>
              <a:t>žadatel způsob výpočtu neřeší a využije elektronický výpočetní nástroj, který se postará o určení konečné míry podpory.</a:t>
            </a:r>
          </a:p>
          <a:p>
            <a:pPr marL="228594" lvl="1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tabLst>
                <a:tab pos="914400" algn="l"/>
              </a:tabLst>
            </a:pPr>
            <a:endParaRPr lang="cs-CZ" sz="1700" dirty="0">
              <a:latin typeface="+mj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CFF96-9EC3-7647-B7EE-7E5236E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9A31E6-64AE-4C35-97A9-D9379A28A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95275"/>
            <a:ext cx="1209675" cy="1209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0611B1B-7675-471F-89D6-4918674B5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3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DB007-0559-5DCD-678E-05B1CD19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373D97-83C9-6388-8F5D-E9F045DB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42" y="781834"/>
            <a:ext cx="10179547" cy="600844"/>
          </a:xfrm>
        </p:spPr>
        <p:txBody>
          <a:bodyPr/>
          <a:lstStyle/>
          <a:p>
            <a:r>
              <a:rPr lang="cs-CZ" sz="2800" b="1" dirty="0"/>
              <a:t>SNÍŽENÍ ENERGETICKÉ NÁROČNOSTI 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C5315-257C-E807-4077-0F84F618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21ADC8-4ECE-8AC0-DF61-A966D0AC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504825"/>
            <a:ext cx="1038225" cy="10382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6E34DA-AE0F-F527-EE41-AAFC5774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96" y="1361123"/>
            <a:ext cx="8478130" cy="46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BAAB-592D-2F0C-C1C5-D379E5C0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E6F56BA-65DB-BF05-FEFF-6B984653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580" y="649319"/>
            <a:ext cx="8065791" cy="662537"/>
          </a:xfrm>
        </p:spPr>
        <p:txBody>
          <a:bodyPr/>
          <a:lstStyle/>
          <a:p>
            <a:r>
              <a:rPr lang="cs-CZ" sz="2700" b="1" dirty="0"/>
              <a:t>ZLEPŠENÍ KVALITY VNITŘNÍHO PROSTŘEDÍ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891F05-3E66-6B2D-D1EC-182CE840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2" y="1453945"/>
            <a:ext cx="10263637" cy="3635576"/>
          </a:xfrm>
        </p:spPr>
        <p:txBody>
          <a:bodyPr>
            <a:normAutofit/>
          </a:bodyPr>
          <a:lstStyle/>
          <a:p>
            <a:pPr lvl="0"/>
            <a:endParaRPr lang="cs-CZ" sz="4800" dirty="0"/>
          </a:p>
          <a:p>
            <a:pPr marL="57156" lvl="1" indent="0">
              <a:lnSpc>
                <a:spcPct val="110000"/>
              </a:lnSpc>
              <a:spcAft>
                <a:spcPts val="1200"/>
              </a:spcAft>
              <a:buNone/>
              <a:defRPr/>
            </a:pPr>
            <a:endParaRPr lang="cs-CZ" sz="4800" dirty="0">
              <a:latin typeface="+mj-lt"/>
            </a:endParaRPr>
          </a:p>
          <a:p>
            <a:pPr marL="285750" lvl="1">
              <a:defRPr/>
            </a:pPr>
            <a:endParaRPr lang="cs-CZ" sz="1600" dirty="0"/>
          </a:p>
          <a:p>
            <a:pPr marL="57156" lvl="1" indent="0">
              <a:buNone/>
              <a:defRPr/>
            </a:pPr>
            <a:endParaRPr lang="cs-CZ" sz="1600" dirty="0"/>
          </a:p>
          <a:p>
            <a:pPr marL="285750" lvl="1">
              <a:spcAft>
                <a:spcPts val="1200"/>
              </a:spcAft>
              <a:defRPr/>
            </a:pPr>
            <a:endParaRPr lang="cs-CZ" sz="16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6C1171-4662-B485-F54D-99024DCC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82E2C91-0915-8176-7EC3-9C72C49D3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9C4EFF-F6C9-47AA-FC49-D1E2EC54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90" y="1228727"/>
            <a:ext cx="8741229" cy="47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A1AF3E-0E0B-6744-8839-6C2FB119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827" y="601563"/>
            <a:ext cx="9898516" cy="699111"/>
          </a:xfrm>
        </p:spPr>
        <p:txBody>
          <a:bodyPr/>
          <a:lstStyle/>
          <a:p>
            <a:r>
              <a:rPr lang="cs-CZ" sz="2800" b="1" dirty="0"/>
              <a:t>ZVÝŠENÍ ADAPTABILITY NA ZMĚNU KLIMATU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CFF96-9EC3-7647-B7EE-7E5236E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FA2D3E-E8EC-4233-A490-7457DDC8F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038225" cy="10382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95B026-C804-4FAB-E2D4-F1478660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827" y="1246302"/>
            <a:ext cx="7996719" cy="43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50A1B-3CDF-F71D-C4B4-9F3E357C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8E057-4382-4F1D-A2F7-C96268E2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1" y="768427"/>
            <a:ext cx="10366959" cy="618722"/>
          </a:xfrm>
        </p:spPr>
        <p:txBody>
          <a:bodyPr/>
          <a:lstStyle/>
          <a:p>
            <a:r>
              <a:rPr lang="cs-CZ" sz="2800" b="1" dirty="0"/>
              <a:t>VÝSTAVBA A REKONSTRUKCE OZE  </a:t>
            </a:r>
            <a:br>
              <a:rPr lang="cs-CZ" sz="2800" dirty="0"/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DE1813-CF11-582D-B735-C7428CBE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872745D-1FE8-2AA6-0890-434BB7261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390525"/>
            <a:ext cx="1264757" cy="12647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A2B527-93C4-1BF0-A3DB-72414455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732" y="1377705"/>
            <a:ext cx="8495925" cy="46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CFF96-9EC3-7647-B7EE-7E5236E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Strana </a:t>
            </a:r>
            <a:fld id="{ED849EA6-AEEF-9E42-A9CB-11D1C1A366AE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5A68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5A68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3F3251F6-8535-42EB-B98E-8503935121FE}"/>
              </a:ext>
            </a:extLst>
          </p:cNvPr>
          <p:cNvSpPr txBox="1">
            <a:spLocks/>
          </p:cNvSpPr>
          <p:nvPr/>
        </p:nvSpPr>
        <p:spPr>
          <a:xfrm>
            <a:off x="1611027" y="137937"/>
            <a:ext cx="8882559" cy="7674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A686A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ZELENÉ STŘECHY V RÁMCI SC 1.3 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671C7BE-7E86-4353-91F6-77C86AE5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1" y="347414"/>
            <a:ext cx="894894" cy="89489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3D79E1F-D91B-6EBE-DCA1-546219AB0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763" y="1224522"/>
            <a:ext cx="8728842" cy="45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9334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PŽP">
      <a:dk1>
        <a:srgbClr val="5A686A"/>
      </a:dk1>
      <a:lt1>
        <a:srgbClr val="FFFFFF"/>
      </a:lt1>
      <a:dk2>
        <a:srgbClr val="000000"/>
      </a:dk2>
      <a:lt2>
        <a:srgbClr val="BACACC"/>
      </a:lt2>
      <a:accent1>
        <a:srgbClr val="D05B37"/>
      </a:accent1>
      <a:accent2>
        <a:srgbClr val="E4A427"/>
      </a:accent2>
      <a:accent3>
        <a:srgbClr val="0062AB"/>
      </a:accent3>
      <a:accent4>
        <a:srgbClr val="1DC1BC"/>
      </a:accent4>
      <a:accent5>
        <a:srgbClr val="99329C"/>
      </a:accent5>
      <a:accent6>
        <a:srgbClr val="56BD48"/>
      </a:accent6>
      <a:hlink>
        <a:srgbClr val="0062AB"/>
      </a:hlink>
      <a:folHlink>
        <a:srgbClr val="99329C"/>
      </a:folHlink>
    </a:clrScheme>
    <a:fontScheme name="ModF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iv Office">
  <a:themeElements>
    <a:clrScheme name="OPŽP">
      <a:dk1>
        <a:srgbClr val="5A686A"/>
      </a:dk1>
      <a:lt1>
        <a:srgbClr val="FFFFFF"/>
      </a:lt1>
      <a:dk2>
        <a:srgbClr val="000000"/>
      </a:dk2>
      <a:lt2>
        <a:srgbClr val="BACACC"/>
      </a:lt2>
      <a:accent1>
        <a:srgbClr val="D05B37"/>
      </a:accent1>
      <a:accent2>
        <a:srgbClr val="E4A427"/>
      </a:accent2>
      <a:accent3>
        <a:srgbClr val="0062AB"/>
      </a:accent3>
      <a:accent4>
        <a:srgbClr val="1DC1BC"/>
      </a:accent4>
      <a:accent5>
        <a:srgbClr val="99329C"/>
      </a:accent5>
      <a:accent6>
        <a:srgbClr val="56BD48"/>
      </a:accent6>
      <a:hlink>
        <a:srgbClr val="0062AB"/>
      </a:hlink>
      <a:folHlink>
        <a:srgbClr val="99329C"/>
      </a:folHlink>
    </a:clrScheme>
    <a:fontScheme name="ModF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810</Words>
  <Application>Microsoft Office PowerPoint</Application>
  <PresentationFormat>Širokoúhlá obrazovka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8" baseType="lpstr">
      <vt:lpstr>Aptos</vt:lpstr>
      <vt:lpstr>Aptos Display</vt:lpstr>
      <vt:lpstr>Arial</vt:lpstr>
      <vt:lpstr>Barlow</vt:lpstr>
      <vt:lpstr>Barlow bold</vt:lpstr>
      <vt:lpstr>Calibri</vt:lpstr>
      <vt:lpstr>Courier New</vt:lpstr>
      <vt:lpstr>JohnSans Text Pro</vt:lpstr>
      <vt:lpstr>Segoe UI</vt:lpstr>
      <vt:lpstr>Segoe UI (Nadpisy)</vt:lpstr>
      <vt:lpstr>Wingdings</vt:lpstr>
      <vt:lpstr>1_Motiv Office</vt:lpstr>
      <vt:lpstr>3_Motiv Office</vt:lpstr>
      <vt:lpstr>Motiv Office</vt:lpstr>
      <vt:lpstr>Operační program  Životní prostředí  2021 – 2027   ENERGETIKA </vt:lpstr>
      <vt:lpstr>OPERAČNÍ PROGRAM ŽIVOTNÍ PROSTŘEDÍ 2021–2027 (OPŽP)</vt:lpstr>
      <vt:lpstr>ÚSPORY ENERGIE/OZE V OPŽP – komplexní projekty</vt:lpstr>
      <vt:lpstr>ÚSPORY ENERGIE/OZE V OPŽP – zjednodušená administrativa </vt:lpstr>
      <vt:lpstr>SNÍŽENÍ ENERGETICKÉ NÁROČNOSTI  </vt:lpstr>
      <vt:lpstr>ZLEPŠENÍ KVALITY VNITŘNÍHO PROSTŘEDÍ </vt:lpstr>
      <vt:lpstr>ZVÝŠENÍ ADAPTABILITY NA ZMĚNU KLIMATU </vt:lpstr>
      <vt:lpstr>VÝSTAVBA A REKONSTRUKCE OZE    </vt:lpstr>
      <vt:lpstr>Prezentace aplikace PowerPoint</vt:lpstr>
      <vt:lpstr>ÚSPORY ENERGIE/OZE V OPŽP – energ.management</vt:lpstr>
      <vt:lpstr>ÚSPORY ENERGIE/OZE V OPŽP – aktuální výzvy</vt:lpstr>
      <vt:lpstr>Prezentace aplikace PowerPoint</vt:lpstr>
      <vt:lpstr>Prezentace aplikace PowerPoint</vt:lpstr>
      <vt:lpstr>Děkuji za pozornost.</vt:lpstr>
    </vt:vector>
  </TitlesOfParts>
  <Company>MZP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Miloš Cimbulka</dc:creator>
  <cp:lastModifiedBy>Bacovská Lenka</cp:lastModifiedBy>
  <cp:revision>62</cp:revision>
  <dcterms:created xsi:type="dcterms:W3CDTF">2026-02-25T14:32:25Z</dcterms:created>
  <dcterms:modified xsi:type="dcterms:W3CDTF">2026-05-04T13:26:05Z</dcterms:modified>
</cp:coreProperties>
</file>