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  <p:sldMasterId id="2147483662" r:id="rId2"/>
  </p:sldMasterIdLst>
  <p:notesMasterIdLst>
    <p:notesMasterId r:id="rId17"/>
  </p:notesMasterIdLst>
  <p:handoutMasterIdLst>
    <p:handoutMasterId r:id="rId18"/>
  </p:handoutMasterIdLst>
  <p:sldIdLst>
    <p:sldId id="420" r:id="rId3"/>
    <p:sldId id="419" r:id="rId4"/>
    <p:sldId id="442" r:id="rId5"/>
    <p:sldId id="438" r:id="rId6"/>
    <p:sldId id="443" r:id="rId7"/>
    <p:sldId id="440" r:id="rId8"/>
    <p:sldId id="441" r:id="rId9"/>
    <p:sldId id="444" r:id="rId10"/>
    <p:sldId id="445" r:id="rId11"/>
    <p:sldId id="446" r:id="rId12"/>
    <p:sldId id="447" r:id="rId13"/>
    <p:sldId id="448" r:id="rId14"/>
    <p:sldId id="449" r:id="rId15"/>
    <p:sldId id="416" r:id="rId16"/>
  </p:sldIdLst>
  <p:sldSz cx="12192000" cy="6858000"/>
  <p:notesSz cx="6735763" cy="9866313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8" userDrawn="1">
          <p15:clr>
            <a:srgbClr val="A4A3A4"/>
          </p15:clr>
        </p15:guide>
        <p15:guide id="2" pos="212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8000"/>
    <a:srgbClr val="FFCC99"/>
    <a:srgbClr val="009900"/>
    <a:srgbClr val="494949"/>
    <a:srgbClr val="22317F"/>
    <a:srgbClr val="0070C0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Estilo Claro 2 - Destaque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Estilo Médio 1 - Destaqu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784" autoAdjust="0"/>
    <p:restoredTop sz="95467" autoAdjust="0"/>
  </p:normalViewPr>
  <p:slideViewPr>
    <p:cSldViewPr>
      <p:cViewPr varScale="1">
        <p:scale>
          <a:sx n="104" d="100"/>
          <a:sy n="104" d="100"/>
        </p:scale>
        <p:origin x="570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9414"/>
    </p:cViewPr>
  </p:sorterViewPr>
  <p:notesViewPr>
    <p:cSldViewPr>
      <p:cViewPr varScale="1">
        <p:scale>
          <a:sx n="88" d="100"/>
          <a:sy n="88" d="100"/>
        </p:scale>
        <p:origin x="-2744" y="-120"/>
      </p:cViewPr>
      <p:guideLst>
        <p:guide orient="horz" pos="3108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0594" tIns="45296" rIns="90594" bIns="45296" rtlCol="0"/>
          <a:lstStyle>
            <a:lvl1pPr algn="l">
              <a:defRPr sz="11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15374" y="0"/>
            <a:ext cx="2918831" cy="493316"/>
          </a:xfrm>
          <a:prstGeom prst="rect">
            <a:avLst/>
          </a:prstGeom>
        </p:spPr>
        <p:txBody>
          <a:bodyPr vert="horz" lIns="90594" tIns="45296" rIns="90594" bIns="45296" rtlCol="0"/>
          <a:lstStyle>
            <a:lvl1pPr algn="r">
              <a:defRPr sz="1100"/>
            </a:lvl1pPr>
          </a:lstStyle>
          <a:p>
            <a:fld id="{0EABB0F5-5A43-4ECD-9300-C16D50BE4616}" type="datetimeFigureOut">
              <a:rPr lang="cs-CZ" smtClean="0"/>
              <a:pPr/>
              <a:t>04.05.2026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0594" tIns="45296" rIns="90594" bIns="45296" rtlCol="0" anchor="b"/>
          <a:lstStyle>
            <a:lvl1pPr algn="l">
              <a:defRPr sz="11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15374" y="9371285"/>
            <a:ext cx="2918831" cy="493316"/>
          </a:xfrm>
          <a:prstGeom prst="rect">
            <a:avLst/>
          </a:prstGeom>
        </p:spPr>
        <p:txBody>
          <a:bodyPr vert="horz" lIns="90594" tIns="45296" rIns="90594" bIns="45296" rtlCol="0" anchor="b"/>
          <a:lstStyle>
            <a:lvl1pPr algn="r">
              <a:defRPr sz="1100"/>
            </a:lvl1pPr>
          </a:lstStyle>
          <a:p>
            <a:fld id="{17C9A205-0C7A-4BB4-9EFE-5204967437C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273672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8831" cy="493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94" tIns="45296" rIns="90594" bIns="45296" numCol="1" anchor="t" anchorCtr="0" compatLnSpc="1">
            <a:prstTxWarp prst="textNoShape">
              <a:avLst/>
            </a:prstTxWarp>
          </a:bodyPr>
          <a:lstStyle>
            <a:lvl1pPr>
              <a:defRPr sz="1100" smtClean="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5374" y="0"/>
            <a:ext cx="2918831" cy="493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94" tIns="45296" rIns="90594" bIns="45296" numCol="1" anchor="t" anchorCtr="0" compatLnSpc="1">
            <a:prstTxWarp prst="textNoShape">
              <a:avLst/>
            </a:prstTxWarp>
          </a:bodyPr>
          <a:lstStyle>
            <a:lvl1pPr algn="r">
              <a:defRPr sz="1100" smtClean="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0963" y="741363"/>
            <a:ext cx="6573837" cy="36988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3577" y="4686499"/>
            <a:ext cx="5388610" cy="4439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94" tIns="45296" rIns="90594" bIns="4529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Textmasterformate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1285"/>
            <a:ext cx="2918831" cy="493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94" tIns="45296" rIns="90594" bIns="45296" numCol="1" anchor="b" anchorCtr="0" compatLnSpc="1">
            <a:prstTxWarp prst="textNoShape">
              <a:avLst/>
            </a:prstTxWarp>
          </a:bodyPr>
          <a:lstStyle>
            <a:lvl1pPr>
              <a:defRPr sz="1100" smtClean="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5374" y="9371285"/>
            <a:ext cx="2918831" cy="493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94" tIns="45296" rIns="90594" bIns="45296" numCol="1" anchor="b" anchorCtr="0" compatLnSpc="1">
            <a:prstTxWarp prst="textNoShape">
              <a:avLst/>
            </a:prstTxWarp>
          </a:bodyPr>
          <a:lstStyle>
            <a:lvl1pPr algn="r">
              <a:defRPr sz="1100" smtClean="0"/>
            </a:lvl1pPr>
          </a:lstStyle>
          <a:p>
            <a:pPr>
              <a:defRPr/>
            </a:pPr>
            <a:fld id="{CAC85CCC-EC53-4BB4-B681-1671A2137069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6331779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Relationship Id="rId6" Type="http://schemas.openxmlformats.org/officeDocument/2006/relationships/hyperlink" Target="mailto:office@apes.cz" TargetMode="External"/><Relationship Id="rId5" Type="http://schemas.openxmlformats.org/officeDocument/2006/relationships/image" Target="../media/image5.emf"/><Relationship Id="rId4" Type="http://schemas.openxmlformats.org/officeDocument/2006/relationships/image" Target="../media/image2.emf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PES_logo_zakladni_CMYK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027" y="476672"/>
            <a:ext cx="2212206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3086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 P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16531" y="-1746284"/>
            <a:ext cx="60959" cy="2520280"/>
          </a:xfrm>
          <a:prstGeom prst="rect">
            <a:avLst/>
          </a:prstGeom>
        </p:spPr>
      </p:pic>
      <p:sp>
        <p:nvSpPr>
          <p:cNvPr id="15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2448917" y="404665"/>
            <a:ext cx="8735649" cy="43125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lang="cs-CZ" sz="1800" b="0" i="0" kern="1200" baseline="0" dirty="0" smtClean="0">
                <a:solidFill>
                  <a:srgbClr val="EF8000"/>
                </a:solidFill>
                <a:latin typeface="Roboto Condensed Light"/>
                <a:ea typeface="+mn-ea"/>
                <a:cs typeface="Roboto Condensed Light"/>
              </a:defRPr>
            </a:lvl1pPr>
          </a:lstStyle>
          <a:p>
            <a:pPr lvl="0"/>
            <a:endParaRPr lang="cs-CZ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1"/>
          </p:nvPr>
        </p:nvSpPr>
        <p:spPr>
          <a:xfrm>
            <a:off x="2446867" y="981075"/>
            <a:ext cx="8737600" cy="4319588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120000"/>
              </a:lnSpc>
              <a:buNone/>
              <a:defRPr lang="cs-CZ" sz="1400" b="0" i="0" kern="1200" dirty="0" smtClean="0">
                <a:solidFill>
                  <a:schemeClr val="bg1">
                    <a:lumMod val="50000"/>
                  </a:schemeClr>
                </a:solidFill>
                <a:latin typeface="Roboto Condensed Light"/>
                <a:ea typeface="+mn-ea"/>
                <a:cs typeface="Roboto Condensed Light"/>
              </a:defRPr>
            </a:lvl1pPr>
          </a:lstStyle>
          <a:p>
            <a:pPr lvl="0"/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edit</a:t>
            </a:r>
            <a:r>
              <a:rPr lang="cs-CZ" dirty="0"/>
              <a:t> Master text </a:t>
            </a:r>
            <a:r>
              <a:rPr lang="cs-CZ" dirty="0" err="1"/>
              <a:t>styles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77941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1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476672"/>
            <a:ext cx="2351584" cy="48245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Calibri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dirty="0"/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2448917" y="404665"/>
            <a:ext cx="8735649" cy="43125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lang="cs-CZ" sz="1800" b="0" i="0" kern="1200" dirty="0" smtClean="0">
                <a:solidFill>
                  <a:srgbClr val="EF8000"/>
                </a:solidFill>
                <a:latin typeface="Roboto Condensed Light"/>
                <a:ea typeface="+mn-ea"/>
                <a:cs typeface="Roboto Condensed Light"/>
              </a:defRPr>
            </a:lvl1pPr>
          </a:lstStyle>
          <a:p>
            <a:pPr lvl="0"/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edit</a:t>
            </a:r>
            <a:r>
              <a:rPr lang="cs-CZ" dirty="0"/>
              <a:t> Master text </a:t>
            </a:r>
            <a:r>
              <a:rPr lang="cs-CZ" dirty="0" err="1"/>
              <a:t>styles</a:t>
            </a:r>
            <a:endParaRPr lang="cs-CZ" dirty="0"/>
          </a:p>
        </p:txBody>
      </p:sp>
      <p:sp>
        <p:nvSpPr>
          <p:cNvPr id="7" name="Text Placeholder 16"/>
          <p:cNvSpPr>
            <a:spLocks noGrp="1"/>
          </p:cNvSpPr>
          <p:nvPr>
            <p:ph type="body" sz="quarter" idx="11"/>
          </p:nvPr>
        </p:nvSpPr>
        <p:spPr>
          <a:xfrm>
            <a:off x="2446867" y="981075"/>
            <a:ext cx="8737600" cy="4319588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120000"/>
              </a:lnSpc>
              <a:buNone/>
              <a:defRPr lang="cs-CZ" sz="1400" b="0" i="0" kern="1200" dirty="0" smtClean="0">
                <a:solidFill>
                  <a:schemeClr val="bg1">
                    <a:lumMod val="50000"/>
                  </a:schemeClr>
                </a:solidFill>
                <a:latin typeface="Roboto Condensed Light"/>
                <a:ea typeface="+mn-ea"/>
                <a:cs typeface="Roboto Condensed Light"/>
              </a:defRPr>
            </a:lvl1pPr>
          </a:lstStyle>
          <a:p>
            <a:pPr lvl="0"/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edit</a:t>
            </a:r>
            <a:r>
              <a:rPr lang="cs-CZ" dirty="0"/>
              <a:t> Master text </a:t>
            </a:r>
            <a:r>
              <a:rPr lang="cs-CZ" dirty="0" err="1"/>
              <a:t>styles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13295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476672"/>
            <a:ext cx="2351584" cy="234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Calibri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2448917" y="404665"/>
            <a:ext cx="8735649" cy="43125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lang="cs-CZ" sz="1800" b="0" i="0" kern="1200" dirty="0" smtClean="0">
                <a:solidFill>
                  <a:srgbClr val="EF8000"/>
                </a:solidFill>
                <a:latin typeface="Roboto Condensed Light"/>
                <a:ea typeface="+mn-ea"/>
                <a:cs typeface="Roboto Condensed Light"/>
              </a:defRPr>
            </a:lvl1pPr>
          </a:lstStyle>
          <a:p>
            <a:pPr lvl="0"/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edit</a:t>
            </a:r>
            <a:r>
              <a:rPr lang="cs-CZ" dirty="0"/>
              <a:t> Master text </a:t>
            </a:r>
            <a:r>
              <a:rPr lang="cs-CZ" dirty="0" err="1"/>
              <a:t>styles</a:t>
            </a:r>
            <a:endParaRPr lang="cs-CZ" dirty="0"/>
          </a:p>
        </p:txBody>
      </p:sp>
      <p:sp>
        <p:nvSpPr>
          <p:cNvPr id="5" name="Text Placeholder 16"/>
          <p:cNvSpPr>
            <a:spLocks noGrp="1"/>
          </p:cNvSpPr>
          <p:nvPr>
            <p:ph type="body" sz="quarter" idx="11"/>
          </p:nvPr>
        </p:nvSpPr>
        <p:spPr>
          <a:xfrm>
            <a:off x="2446867" y="981075"/>
            <a:ext cx="8737600" cy="4319588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120000"/>
              </a:lnSpc>
              <a:buNone/>
              <a:defRPr lang="cs-CZ" sz="1400" b="0" i="0" kern="1200" dirty="0" smtClean="0">
                <a:solidFill>
                  <a:schemeClr val="bg1">
                    <a:lumMod val="50000"/>
                  </a:schemeClr>
                </a:solidFill>
                <a:latin typeface="Roboto Condensed Light"/>
                <a:ea typeface="+mn-ea"/>
                <a:cs typeface="Roboto Condensed Light"/>
              </a:defRPr>
            </a:lvl1pPr>
          </a:lstStyle>
          <a:p>
            <a:pPr lvl="0"/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edit</a:t>
            </a:r>
            <a:r>
              <a:rPr lang="cs-CZ" dirty="0"/>
              <a:t> Master text </a:t>
            </a:r>
            <a:r>
              <a:rPr lang="cs-CZ" dirty="0" err="1"/>
              <a:t>styles</a:t>
            </a:r>
            <a:endParaRPr lang="cs-CZ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2"/>
          </p:nvPr>
        </p:nvSpPr>
        <p:spPr>
          <a:xfrm>
            <a:off x="0" y="2960663"/>
            <a:ext cx="2351584" cy="234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Calibri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2757069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3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476672"/>
            <a:ext cx="2351584" cy="154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Calibri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2448917" y="404665"/>
            <a:ext cx="8735649" cy="43125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lang="cs-CZ" sz="1800" b="0" i="0" kern="1200" dirty="0" smtClean="0">
                <a:solidFill>
                  <a:srgbClr val="EF8000"/>
                </a:solidFill>
                <a:latin typeface="Roboto Condensed Light"/>
                <a:ea typeface="+mn-ea"/>
                <a:cs typeface="Roboto Condensed Light"/>
              </a:defRPr>
            </a:lvl1pPr>
          </a:lstStyle>
          <a:p>
            <a:pPr lvl="0"/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edit</a:t>
            </a:r>
            <a:r>
              <a:rPr lang="cs-CZ" dirty="0"/>
              <a:t> Master text </a:t>
            </a:r>
            <a:r>
              <a:rPr lang="cs-CZ" dirty="0" err="1"/>
              <a:t>styles</a:t>
            </a:r>
            <a:endParaRPr lang="cs-CZ" dirty="0"/>
          </a:p>
        </p:txBody>
      </p:sp>
      <p:sp>
        <p:nvSpPr>
          <p:cNvPr id="5" name="Text Placeholder 16"/>
          <p:cNvSpPr>
            <a:spLocks noGrp="1"/>
          </p:cNvSpPr>
          <p:nvPr>
            <p:ph type="body" sz="quarter" idx="11"/>
          </p:nvPr>
        </p:nvSpPr>
        <p:spPr>
          <a:xfrm>
            <a:off x="2446867" y="981075"/>
            <a:ext cx="8737600" cy="4319588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120000"/>
              </a:lnSpc>
              <a:buNone/>
              <a:defRPr lang="cs-CZ" sz="1400" b="0" i="0" kern="1200" dirty="0" smtClean="0">
                <a:solidFill>
                  <a:schemeClr val="bg1">
                    <a:lumMod val="50000"/>
                  </a:schemeClr>
                </a:solidFill>
                <a:latin typeface="Roboto Condensed Light"/>
                <a:ea typeface="+mn-ea"/>
                <a:cs typeface="Roboto Condensed Light"/>
              </a:defRPr>
            </a:lvl1pPr>
          </a:lstStyle>
          <a:p>
            <a:pPr lvl="0"/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edit</a:t>
            </a:r>
            <a:r>
              <a:rPr lang="cs-CZ" dirty="0"/>
              <a:t> Master text </a:t>
            </a:r>
            <a:r>
              <a:rPr lang="cs-CZ" dirty="0" err="1"/>
              <a:t>styles</a:t>
            </a:r>
            <a:endParaRPr lang="cs-CZ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2"/>
          </p:nvPr>
        </p:nvSpPr>
        <p:spPr>
          <a:xfrm>
            <a:off x="0" y="3752663"/>
            <a:ext cx="2351584" cy="154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Calibri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3"/>
          </p:nvPr>
        </p:nvSpPr>
        <p:spPr>
          <a:xfrm>
            <a:off x="0" y="2114667"/>
            <a:ext cx="2351584" cy="154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Calibri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39331021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as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51803" y="1124745"/>
            <a:ext cx="2692069" cy="12239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00841" y="5949280"/>
            <a:ext cx="60959" cy="2520280"/>
          </a:xfrm>
          <a:prstGeom prst="rect">
            <a:avLst/>
          </a:prstGeom>
        </p:spPr>
      </p:pic>
      <p:pic>
        <p:nvPicPr>
          <p:cNvPr id="7" name="Picture 6" descr="APES_logo_CMYK.eps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7701" y="6042006"/>
            <a:ext cx="1536171" cy="48333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102211" y="2205352"/>
            <a:ext cx="4495178" cy="2697573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91A77838-BAE3-C043-82C7-8C350B719185}"/>
              </a:ext>
            </a:extLst>
          </p:cNvPr>
          <p:cNvSpPr txBox="1"/>
          <p:nvPr userDrawn="1"/>
        </p:nvSpPr>
        <p:spPr>
          <a:xfrm>
            <a:off x="5318769" y="5949280"/>
            <a:ext cx="613172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solidFill>
                  <a:schemeClr val="bg1">
                    <a:lumMod val="50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Asociace poskytovatelů energetických služeb z. s.</a:t>
            </a:r>
          </a:p>
          <a:p>
            <a:r>
              <a:rPr lang="cs-CZ" sz="1200" dirty="0">
                <a:solidFill>
                  <a:schemeClr val="bg1">
                    <a:lumMod val="50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Harfa Business Center B, Českomoravská 2532/19b, Praha 9 – Libeň</a:t>
            </a:r>
          </a:p>
          <a:p>
            <a:r>
              <a:rPr lang="cs-CZ" sz="1200" dirty="0">
                <a:solidFill>
                  <a:schemeClr val="bg1">
                    <a:lumMod val="50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Tel.: 603 894 354 l e-mail: </a:t>
            </a:r>
            <a:r>
              <a:rPr lang="cs-CZ" sz="1200" dirty="0">
                <a:solidFill>
                  <a:schemeClr val="bg1">
                    <a:lumMod val="50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office@apes.cz</a:t>
            </a:r>
            <a:r>
              <a:rPr lang="cs-CZ" sz="1200" dirty="0">
                <a:solidFill>
                  <a:schemeClr val="bg1">
                    <a:lumMod val="50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 l www.apes.cz</a:t>
            </a:r>
            <a:endParaRPr lang="cs-CZ" sz="1400" dirty="0">
              <a:solidFill>
                <a:schemeClr val="bg1">
                  <a:lumMod val="65000"/>
                </a:schemeClr>
              </a:solidFill>
            </a:endParaRPr>
          </a:p>
          <a:p>
            <a:endParaRPr lang="cs-CZ" sz="14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3530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Only (wholep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Calibri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7200634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with 1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476672"/>
            <a:ext cx="2351584" cy="48245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Calibri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dirty="0"/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2448917" y="404665"/>
            <a:ext cx="8735649" cy="43125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lang="cs-CZ" sz="1800" b="0" i="0" kern="1200" dirty="0" smtClean="0">
                <a:solidFill>
                  <a:srgbClr val="EF8000"/>
                </a:solidFill>
                <a:latin typeface="Roboto Condensed Light"/>
                <a:ea typeface="+mn-ea"/>
                <a:cs typeface="Roboto Condensed Light"/>
              </a:defRPr>
            </a:lvl1pPr>
          </a:lstStyle>
          <a:p>
            <a:pPr lvl="0"/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edit</a:t>
            </a:r>
            <a:r>
              <a:rPr lang="cs-CZ" dirty="0"/>
              <a:t> Master text </a:t>
            </a:r>
            <a:r>
              <a:rPr lang="cs-CZ" dirty="0" err="1"/>
              <a:t>styles</a:t>
            </a:r>
            <a:endParaRPr lang="cs-CZ" dirty="0"/>
          </a:p>
        </p:txBody>
      </p:sp>
      <p:sp>
        <p:nvSpPr>
          <p:cNvPr id="7" name="Text Placeholder 16"/>
          <p:cNvSpPr>
            <a:spLocks noGrp="1"/>
          </p:cNvSpPr>
          <p:nvPr>
            <p:ph type="body" sz="quarter" idx="11"/>
          </p:nvPr>
        </p:nvSpPr>
        <p:spPr>
          <a:xfrm>
            <a:off x="2446867" y="981075"/>
            <a:ext cx="8737600" cy="4319588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120000"/>
              </a:lnSpc>
              <a:buNone/>
              <a:defRPr lang="cs-CZ" sz="1400" b="0" i="0" kern="1200" dirty="0" smtClean="0">
                <a:solidFill>
                  <a:schemeClr val="bg1">
                    <a:lumMod val="50000"/>
                  </a:schemeClr>
                </a:solidFill>
                <a:latin typeface="Roboto Condensed Light"/>
                <a:ea typeface="+mn-ea"/>
                <a:cs typeface="Roboto Condensed Light"/>
              </a:defRPr>
            </a:lvl1pPr>
          </a:lstStyle>
          <a:p>
            <a:pPr lvl="0"/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edit</a:t>
            </a:r>
            <a:r>
              <a:rPr lang="cs-CZ" dirty="0"/>
              <a:t> Master text </a:t>
            </a:r>
            <a:r>
              <a:rPr lang="cs-CZ" dirty="0" err="1"/>
              <a:t>styles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28944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316531" y="5949280"/>
            <a:ext cx="60959" cy="2520280"/>
          </a:xfrm>
          <a:prstGeom prst="rect">
            <a:avLst/>
          </a:prstGeom>
        </p:spPr>
      </p:pic>
      <p:pic>
        <p:nvPicPr>
          <p:cNvPr id="15" name="Picture 14" descr="APES_logo_CMYK.eps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16" y="5962303"/>
            <a:ext cx="1248343" cy="437246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DC02D5A0-5679-153E-4A5E-1BE4661F23F2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84667" y="63500"/>
            <a:ext cx="865717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cs-CZ" sz="1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VEŘEJNÉ     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0" r:id="rId2"/>
    <p:sldLayoutId id="2147483653" r:id="rId3"/>
    <p:sldLayoutId id="2147483671" r:id="rId4"/>
    <p:sldLayoutId id="2147483672" r:id="rId5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 cap="all" spc="0" baseline="0">
          <a:ln w="1905"/>
          <a:solidFill>
            <a:schemeClr val="bg1"/>
          </a:solidFill>
          <a:effectLst/>
          <a:latin typeface="Calibri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23E067BD-A3CE-048A-806B-4D843EC7DA4B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84667" y="63500"/>
            <a:ext cx="865717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cs-CZ" sz="1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VEŘEJNÉ      </a:t>
            </a:r>
          </a:p>
        </p:txBody>
      </p:sp>
    </p:spTree>
    <p:extLst>
      <p:ext uri="{BB962C8B-B14F-4D97-AF65-F5344CB8AC3E}">
        <p14:creationId xmlns:p14="http://schemas.microsoft.com/office/powerpoint/2010/main" val="2792570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3" r:id="rId2"/>
    <p:sldLayoutId id="2147483674" r:id="rId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office@apes.cz" TargetMode="Externa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7" Type="http://schemas.openxmlformats.org/officeDocument/2006/relationships/image" Target="../media/image35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svg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0.svg"/><Relationship Id="rId7" Type="http://schemas.openxmlformats.org/officeDocument/2006/relationships/image" Target="../media/image29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37.svg"/><Relationship Id="rId5" Type="http://schemas.openxmlformats.org/officeDocument/2006/relationships/image" Target="../media/image14.svg"/><Relationship Id="rId10" Type="http://schemas.openxmlformats.org/officeDocument/2006/relationships/image" Target="../media/image36.png"/><Relationship Id="rId4" Type="http://schemas.openxmlformats.org/officeDocument/2006/relationships/image" Target="../media/image13.png"/><Relationship Id="rId9" Type="http://schemas.openxmlformats.org/officeDocument/2006/relationships/image" Target="../media/image27.sv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svg"/><Relationship Id="rId3" Type="http://schemas.openxmlformats.org/officeDocument/2006/relationships/image" Target="../media/image10.svg"/><Relationship Id="rId7" Type="http://schemas.openxmlformats.org/officeDocument/2006/relationships/image" Target="../media/image14.svg"/><Relationship Id="rId12" Type="http://schemas.openxmlformats.org/officeDocument/2006/relationships/image" Target="../media/image1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svg"/><Relationship Id="rId5" Type="http://schemas.openxmlformats.org/officeDocument/2006/relationships/image" Target="../media/image12.sv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sv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0.svg"/><Relationship Id="rId7" Type="http://schemas.openxmlformats.org/officeDocument/2006/relationships/image" Target="../media/image14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29.svg"/><Relationship Id="rId5" Type="http://schemas.openxmlformats.org/officeDocument/2006/relationships/image" Target="../media/image25.svg"/><Relationship Id="rId10" Type="http://schemas.openxmlformats.org/officeDocument/2006/relationships/image" Target="../media/image28.png"/><Relationship Id="rId4" Type="http://schemas.openxmlformats.org/officeDocument/2006/relationships/image" Target="../media/image24.png"/><Relationship Id="rId9" Type="http://schemas.openxmlformats.org/officeDocument/2006/relationships/image" Target="../media/image2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1399" y="2060848"/>
            <a:ext cx="45719" cy="25202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88909" y="1916832"/>
            <a:ext cx="8017955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pl-PL" sz="3200" b="1" spc="300" dirty="0">
                <a:solidFill>
                  <a:srgbClr val="EF8000"/>
                </a:solidFill>
                <a:latin typeface="Aptos" panose="020B0004020202020204" pitchFamily="34" charset="0"/>
                <a:ea typeface="Roboto Condensed Medium" panose="020F0502020204030204" pitchFamily="2" charset="0"/>
                <a:cs typeface="Roboto Condensed Medium" panose="020F0502020204030204" pitchFamily="2" charset="0"/>
              </a:rPr>
              <a:t>EPC pod lupou: Metoda, procesy a pravidla hry</a:t>
            </a:r>
            <a:r>
              <a:rPr lang="cs-CZ" sz="3200" b="1" spc="300" dirty="0">
                <a:solidFill>
                  <a:srgbClr val="EF8000"/>
                </a:solidFill>
                <a:latin typeface="Aptos" panose="020B0004020202020204" pitchFamily="34" charset="0"/>
                <a:ea typeface="Roboto Condensed Medium" panose="020F0502020204030204" pitchFamily="2" charset="0"/>
                <a:cs typeface="Roboto Condensed Medium" panose="020F0502020204030204" pitchFamily="2" charset="0"/>
              </a:rPr>
              <a:t> </a:t>
            </a:r>
            <a:endParaRPr lang="cs-CZ" spc="300" dirty="0">
              <a:solidFill>
                <a:srgbClr val="EF8000"/>
              </a:solidFill>
              <a:latin typeface="Roboto Condensed Medium" panose="020F0502020204030204" pitchFamily="2" charset="0"/>
              <a:ea typeface="Roboto Condensed Medium" panose="020F0502020204030204" pitchFamily="2" charset="0"/>
              <a:cs typeface="Roboto Condensed Medium" panose="020F0502020204030204" pitchFamily="2" charset="0"/>
            </a:endParaRPr>
          </a:p>
          <a:p>
            <a:pPr rtl="0"/>
            <a:endParaRPr lang="cs-CZ" spc="300" dirty="0">
              <a:solidFill>
                <a:srgbClr val="EF8000"/>
              </a:solidFill>
              <a:latin typeface="Aptos" panose="020B0004020202020204" pitchFamily="34" charset="0"/>
              <a:ea typeface="Roboto Condensed Medium" panose="020F0502020204030204" pitchFamily="2" charset="0"/>
              <a:cs typeface="Roboto Condensed Medium" panose="020F0502020204030204" pitchFamily="2" charset="0"/>
            </a:endParaRPr>
          </a:p>
          <a:p>
            <a:pPr rtl="0"/>
            <a:r>
              <a:rPr lang="cs-CZ" dirty="0">
                <a:solidFill>
                  <a:srgbClr val="EF8000"/>
                </a:solidFill>
                <a:latin typeface="Aptos" panose="020B0004020202020204" pitchFamily="34" charset="0"/>
                <a:ea typeface="Roboto Condensed Medium" panose="020F0502020204030204" pitchFamily="2" charset="0"/>
                <a:cs typeface="Roboto Condensed Medium" panose="020F0502020204030204" pitchFamily="2" charset="0"/>
              </a:rPr>
              <a:t>5. května 2026</a:t>
            </a:r>
          </a:p>
          <a:p>
            <a:pPr rtl="0"/>
            <a:endParaRPr lang="cs-CZ" dirty="0">
              <a:solidFill>
                <a:srgbClr val="EF8000"/>
              </a:solidFill>
              <a:latin typeface="Aptos" panose="020B0004020202020204" pitchFamily="34" charset="0"/>
              <a:ea typeface="Roboto Condensed Medium" panose="020F0502020204030204" pitchFamily="2" charset="0"/>
              <a:cs typeface="Roboto Condensed Medium" panose="020F0502020204030204" pitchFamily="2" charset="0"/>
            </a:endParaRPr>
          </a:p>
          <a:p>
            <a:pPr rtl="0"/>
            <a:r>
              <a:rPr lang="cs-CZ" dirty="0">
                <a:solidFill>
                  <a:schemeClr val="tx1">
                    <a:lumMod val="50000"/>
                    <a:lumOff val="50000"/>
                  </a:schemeClr>
                </a:solidFill>
                <a:latin typeface="Aptos" panose="020B0004020202020204" pitchFamily="34" charset="0"/>
                <a:ea typeface="Roboto Condensed Medium" panose="020F0502020204030204" pitchFamily="2" charset="0"/>
                <a:cs typeface="Roboto Condensed Medium" panose="020F0502020204030204" pitchFamily="2" charset="0"/>
              </a:rPr>
              <a:t>Miroslav Marada, předseda APES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91416905-9271-8187-3D9F-B3D9A985790A}"/>
              </a:ext>
            </a:extLst>
          </p:cNvPr>
          <p:cNvSpPr txBox="1"/>
          <p:nvPr/>
        </p:nvSpPr>
        <p:spPr>
          <a:xfrm>
            <a:off x="623392" y="5805264"/>
            <a:ext cx="4490785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Asociace poskytovatelů energetických služeb z. s.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Harfa Business Center B, Českomoravská 2532/19b, Praha 9 – Libeň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Tel.: 603 894 354 l e-mail: </a:t>
            </a:r>
            <a:r>
              <a: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office@apes.cz</a:t>
            </a:r>
            <a:r>
              <a: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 l www.apes.cz</a:t>
            </a:r>
            <a:endParaRPr kumimoji="0" lang="cs-CZ" sz="11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endParaRPr lang="cs-CZ" dirty="0"/>
          </a:p>
        </p:txBody>
      </p:sp>
      <p:pic>
        <p:nvPicPr>
          <p:cNvPr id="7" name="Obrázek 6" descr="Obsah obrázku Písmo, logo, Grafika, symbol&#10;&#10;Popis byl vytvořen automaticky">
            <a:extLst>
              <a:ext uri="{FF2B5EF4-FFF2-40B4-BE49-F238E27FC236}">
                <a16:creationId xmlns:a16="http://schemas.microsoft.com/office/drawing/2014/main" id="{EF2DA0C8-13CE-5269-FE86-079C68F372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0376" y="5625060"/>
            <a:ext cx="2214869" cy="82827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1">
            <a:extLst>
              <a:ext uri="{FF2B5EF4-FFF2-40B4-BE49-F238E27FC236}">
                <a16:creationId xmlns:a16="http://schemas.microsoft.com/office/drawing/2014/main" id="{4D3C1FB4-DEC9-CC18-7368-5A4BC728923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vert="horz"/>
          <a:lstStyle/>
          <a:p>
            <a:r>
              <a:rPr lang="cs-CZ" sz="2400" b="1" dirty="0">
                <a:latin typeface="Aptos" panose="020B0004020202020204" pitchFamily="34" charset="0"/>
              </a:rPr>
              <a:t>Limity klasického EPC</a:t>
            </a:r>
          </a:p>
          <a:p>
            <a:endParaRPr lang="cs-CZ" sz="2400" b="1" dirty="0">
              <a:latin typeface="Aptos" panose="020B0004020202020204" pitchFamily="34" charset="0"/>
            </a:endParaRPr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BFDFCB7C-A231-C825-E9CF-3F3F549BB826}"/>
              </a:ext>
            </a:extLst>
          </p:cNvPr>
          <p:cNvSpPr txBox="1">
            <a:spLocks/>
          </p:cNvSpPr>
          <p:nvPr/>
        </p:nvSpPr>
        <p:spPr>
          <a:xfrm>
            <a:off x="6070642" y="6003704"/>
            <a:ext cx="4792289" cy="6477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00C752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cs-CZ" altLang="cs-CZ" sz="1600" b="1" i="0" u="none" strike="noStrike" kern="0" cap="none" spc="0" normalizeH="0" baseline="0" noProof="0">
              <a:ln>
                <a:noFill/>
              </a:ln>
              <a:solidFill>
                <a:srgbClr val="36373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C752"/>
              </a:buClr>
              <a:buSzTx/>
              <a:buFontTx/>
              <a:buChar char="•"/>
              <a:tabLst/>
              <a:defRPr/>
            </a:pPr>
            <a:endParaRPr kumimoji="0" lang="cs-CZ" sz="1800" b="0" i="0" u="none" strike="noStrike" kern="0" cap="none" spc="0" normalizeH="0" baseline="0" noProof="0" dirty="0">
              <a:ln>
                <a:noFill/>
              </a:ln>
              <a:solidFill>
                <a:srgbClr val="36373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" name="Obdélník: se zakulacenými rohy 20">
            <a:extLst>
              <a:ext uri="{FF2B5EF4-FFF2-40B4-BE49-F238E27FC236}">
                <a16:creationId xmlns:a16="http://schemas.microsoft.com/office/drawing/2014/main" id="{A5023DEF-4904-DE39-30EE-3F63C15D9F9A}"/>
              </a:ext>
            </a:extLst>
          </p:cNvPr>
          <p:cNvSpPr/>
          <p:nvPr/>
        </p:nvSpPr>
        <p:spPr>
          <a:xfrm>
            <a:off x="1559496" y="980728"/>
            <a:ext cx="10103377" cy="976541"/>
          </a:xfrm>
          <a:prstGeom prst="roundRect">
            <a:avLst/>
          </a:prstGeom>
          <a:solidFill>
            <a:srgbClr val="FF9C3D">
              <a:lumMod val="20000"/>
              <a:lumOff val="80000"/>
            </a:srgbClr>
          </a:solidFill>
          <a:ln w="25400" cap="flat" cmpd="sng" algn="ctr">
            <a:solidFill>
              <a:srgbClr val="FF9C3D">
                <a:lumMod val="60000"/>
                <a:lumOff val="40000"/>
              </a:srgbClr>
            </a:solidFill>
            <a:prstDash val="soli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 dirty="0">
              <a:ln>
                <a:noFill/>
              </a:ln>
              <a:solidFill>
                <a:srgbClr val="36373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6BE463B9-81C4-48C3-2818-E4D2D9E299AF}"/>
              </a:ext>
            </a:extLst>
          </p:cNvPr>
          <p:cNvSpPr txBox="1"/>
          <p:nvPr/>
        </p:nvSpPr>
        <p:spPr>
          <a:xfrm>
            <a:off x="2434402" y="1237173"/>
            <a:ext cx="3924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cs-CZ" b="1" dirty="0">
                <a:solidFill>
                  <a:srgbClr val="363738"/>
                </a:solidFill>
                <a:latin typeface="Arial"/>
                <a:cs typeface="+mn-cs"/>
              </a:rPr>
              <a:t>Vhodné hlavně pro velké projekty</a:t>
            </a:r>
          </a:p>
        </p:txBody>
      </p:sp>
      <p:sp>
        <p:nvSpPr>
          <p:cNvPr id="23" name="TextovéPole 22">
            <a:extLst>
              <a:ext uri="{FF2B5EF4-FFF2-40B4-BE49-F238E27FC236}">
                <a16:creationId xmlns:a16="http://schemas.microsoft.com/office/drawing/2014/main" id="{E05C9B21-5614-C17E-1D4E-B6D5A712A5DC}"/>
              </a:ext>
            </a:extLst>
          </p:cNvPr>
          <p:cNvSpPr txBox="1"/>
          <p:nvPr/>
        </p:nvSpPr>
        <p:spPr>
          <a:xfrm>
            <a:off x="6960738" y="1267950"/>
            <a:ext cx="4572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cs-CZ" sz="1400" dirty="0">
                <a:solidFill>
                  <a:srgbClr val="363738"/>
                </a:solidFill>
                <a:latin typeface="Arial"/>
                <a:cs typeface="+mn-cs"/>
              </a:rPr>
              <a:t>Více areálů; složitější energetická hospodářství (např. nemocnice) </a:t>
            </a:r>
          </a:p>
        </p:txBody>
      </p:sp>
      <p:sp>
        <p:nvSpPr>
          <p:cNvPr id="24" name="Obdélník: se zakulacenými rohy 23">
            <a:extLst>
              <a:ext uri="{FF2B5EF4-FFF2-40B4-BE49-F238E27FC236}">
                <a16:creationId xmlns:a16="http://schemas.microsoft.com/office/drawing/2014/main" id="{0BCE0230-23CF-3A08-605B-E76C6548759E}"/>
              </a:ext>
            </a:extLst>
          </p:cNvPr>
          <p:cNvSpPr/>
          <p:nvPr/>
        </p:nvSpPr>
        <p:spPr>
          <a:xfrm>
            <a:off x="1583888" y="2291826"/>
            <a:ext cx="10103376" cy="976542"/>
          </a:xfrm>
          <a:prstGeom prst="roundRect">
            <a:avLst/>
          </a:prstGeom>
          <a:solidFill>
            <a:srgbClr val="FF9C3D">
              <a:lumMod val="20000"/>
              <a:lumOff val="80000"/>
            </a:srgbClr>
          </a:solidFill>
          <a:ln w="25400" cap="flat" cmpd="sng" algn="ctr">
            <a:solidFill>
              <a:srgbClr val="FF9C3D">
                <a:lumMod val="60000"/>
                <a:lumOff val="40000"/>
              </a:srgbClr>
            </a:solidFill>
            <a:prstDash val="soli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 dirty="0">
              <a:ln>
                <a:noFill/>
              </a:ln>
              <a:solidFill>
                <a:srgbClr val="36373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" name="Obdélník: se zakulacenými rohy 24">
            <a:extLst>
              <a:ext uri="{FF2B5EF4-FFF2-40B4-BE49-F238E27FC236}">
                <a16:creationId xmlns:a16="http://schemas.microsoft.com/office/drawing/2014/main" id="{04720A34-B7DF-96A2-56FC-7549274BCA07}"/>
              </a:ext>
            </a:extLst>
          </p:cNvPr>
          <p:cNvSpPr/>
          <p:nvPr/>
        </p:nvSpPr>
        <p:spPr>
          <a:xfrm>
            <a:off x="1559496" y="3587434"/>
            <a:ext cx="10103376" cy="976541"/>
          </a:xfrm>
          <a:prstGeom prst="roundRect">
            <a:avLst/>
          </a:prstGeom>
          <a:solidFill>
            <a:srgbClr val="FF9C3D">
              <a:lumMod val="20000"/>
              <a:lumOff val="80000"/>
            </a:srgbClr>
          </a:solidFill>
          <a:ln w="25400" cap="flat" cmpd="sng" algn="ctr">
            <a:solidFill>
              <a:srgbClr val="FF9C3D">
                <a:lumMod val="60000"/>
                <a:lumOff val="40000"/>
              </a:srgbClr>
            </a:solidFill>
            <a:prstDash val="soli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 dirty="0">
              <a:ln>
                <a:noFill/>
              </a:ln>
              <a:solidFill>
                <a:srgbClr val="36373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6" name="TextovéPole 25">
            <a:extLst>
              <a:ext uri="{FF2B5EF4-FFF2-40B4-BE49-F238E27FC236}">
                <a16:creationId xmlns:a16="http://schemas.microsoft.com/office/drawing/2014/main" id="{ADB2AC52-1253-4177-BC5F-BD205C7E46BC}"/>
              </a:ext>
            </a:extLst>
          </p:cNvPr>
          <p:cNvSpPr txBox="1"/>
          <p:nvPr/>
        </p:nvSpPr>
        <p:spPr>
          <a:xfrm>
            <a:off x="2434402" y="2611209"/>
            <a:ext cx="37043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cs-CZ" b="1" dirty="0">
                <a:solidFill>
                  <a:srgbClr val="363738"/>
                </a:solidFill>
                <a:latin typeface="Arial"/>
                <a:cs typeface="+mn-cs"/>
              </a:rPr>
              <a:t>Náročnější výběr dodavatele</a:t>
            </a:r>
          </a:p>
        </p:txBody>
      </p:sp>
      <p:sp>
        <p:nvSpPr>
          <p:cNvPr id="27" name="TextovéPole 26">
            <a:extLst>
              <a:ext uri="{FF2B5EF4-FFF2-40B4-BE49-F238E27FC236}">
                <a16:creationId xmlns:a16="http://schemas.microsoft.com/office/drawing/2014/main" id="{1635C91E-3E5D-DA85-0CB9-6E423BF095B7}"/>
              </a:ext>
            </a:extLst>
          </p:cNvPr>
          <p:cNvSpPr txBox="1"/>
          <p:nvPr/>
        </p:nvSpPr>
        <p:spPr>
          <a:xfrm>
            <a:off x="6960738" y="2672764"/>
            <a:ext cx="42484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cs-CZ" sz="1400" dirty="0">
                <a:solidFill>
                  <a:srgbClr val="363738"/>
                </a:solidFill>
                <a:latin typeface="Arial"/>
                <a:cs typeface="+mn-cs"/>
              </a:rPr>
              <a:t>Nákladný a časově delší proces</a:t>
            </a:r>
          </a:p>
        </p:txBody>
      </p:sp>
      <p:sp>
        <p:nvSpPr>
          <p:cNvPr id="28" name="TextovéPole 27">
            <a:extLst>
              <a:ext uri="{FF2B5EF4-FFF2-40B4-BE49-F238E27FC236}">
                <a16:creationId xmlns:a16="http://schemas.microsoft.com/office/drawing/2014/main" id="{6049B372-AFA6-5724-D9B4-6E9FF0513A81}"/>
              </a:ext>
            </a:extLst>
          </p:cNvPr>
          <p:cNvSpPr txBox="1"/>
          <p:nvPr/>
        </p:nvSpPr>
        <p:spPr>
          <a:xfrm>
            <a:off x="2480410" y="3927263"/>
            <a:ext cx="33563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cs-CZ" b="1" dirty="0">
                <a:solidFill>
                  <a:srgbClr val="363738"/>
                </a:solidFill>
                <a:latin typeface="Arial"/>
                <a:cs typeface="+mn-cs"/>
              </a:rPr>
              <a:t>Administrativní složitost</a:t>
            </a:r>
          </a:p>
        </p:txBody>
      </p:sp>
      <p:sp>
        <p:nvSpPr>
          <p:cNvPr id="29" name="TextovéPole 28">
            <a:extLst>
              <a:ext uri="{FF2B5EF4-FFF2-40B4-BE49-F238E27FC236}">
                <a16:creationId xmlns:a16="http://schemas.microsoft.com/office/drawing/2014/main" id="{ED24C2B5-B25F-7FB6-C91E-7CE203BB741B}"/>
              </a:ext>
            </a:extLst>
          </p:cNvPr>
          <p:cNvSpPr txBox="1"/>
          <p:nvPr/>
        </p:nvSpPr>
        <p:spPr>
          <a:xfrm>
            <a:off x="6960738" y="3850319"/>
            <a:ext cx="44365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cs-CZ" sz="1400" dirty="0">
                <a:solidFill>
                  <a:srgbClr val="363738"/>
                </a:solidFill>
                <a:latin typeface="Arial"/>
                <a:cs typeface="+mn-cs"/>
              </a:rPr>
              <a:t>Rozsáhlá dokumentace; více jednacích kol; nutnost zajistit srovnání nabídek</a:t>
            </a:r>
          </a:p>
        </p:txBody>
      </p:sp>
      <p:sp>
        <p:nvSpPr>
          <p:cNvPr id="30" name="Šipka: dolů 29">
            <a:extLst>
              <a:ext uri="{FF2B5EF4-FFF2-40B4-BE49-F238E27FC236}">
                <a16:creationId xmlns:a16="http://schemas.microsoft.com/office/drawing/2014/main" id="{688F192A-7CA4-5C6F-AE3B-D316F0287326}"/>
              </a:ext>
            </a:extLst>
          </p:cNvPr>
          <p:cNvSpPr/>
          <p:nvPr/>
        </p:nvSpPr>
        <p:spPr>
          <a:xfrm>
            <a:off x="6262804" y="4727128"/>
            <a:ext cx="386421" cy="411637"/>
          </a:xfrm>
          <a:prstGeom prst="downArrow">
            <a:avLst/>
          </a:prstGeom>
          <a:solidFill>
            <a:srgbClr val="FFFFFF"/>
          </a:solidFill>
          <a:ln w="25400" cap="flat" cmpd="sng" algn="ctr">
            <a:solidFill>
              <a:srgbClr val="00C752">
                <a:shade val="1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 dirty="0">
              <a:ln>
                <a:noFill/>
              </a:ln>
              <a:solidFill>
                <a:srgbClr val="36373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1" name="Ovál 30">
            <a:extLst>
              <a:ext uri="{FF2B5EF4-FFF2-40B4-BE49-F238E27FC236}">
                <a16:creationId xmlns:a16="http://schemas.microsoft.com/office/drawing/2014/main" id="{C367191D-E02F-FD7B-03C2-E9710F3AC645}"/>
              </a:ext>
            </a:extLst>
          </p:cNvPr>
          <p:cNvSpPr/>
          <p:nvPr/>
        </p:nvSpPr>
        <p:spPr>
          <a:xfrm>
            <a:off x="4547802" y="5250481"/>
            <a:ext cx="3816424" cy="1080120"/>
          </a:xfrm>
          <a:prstGeom prst="ellipse">
            <a:avLst/>
          </a:prstGeom>
          <a:solidFill>
            <a:srgbClr val="FFDA9C">
              <a:lumMod val="90000"/>
            </a:srgbClr>
          </a:solidFill>
          <a:ln w="25400" cap="flat" cmpd="sng" algn="ctr">
            <a:solidFill>
              <a:srgbClr val="FF9C3D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>
              <a:ln>
                <a:noFill/>
              </a:ln>
              <a:solidFill>
                <a:srgbClr val="36373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2" name="TextovéPole 31">
            <a:extLst>
              <a:ext uri="{FF2B5EF4-FFF2-40B4-BE49-F238E27FC236}">
                <a16:creationId xmlns:a16="http://schemas.microsoft.com/office/drawing/2014/main" id="{3195443D-9A28-85AC-B5D5-358F444B8D28}"/>
              </a:ext>
            </a:extLst>
          </p:cNvPr>
          <p:cNvSpPr txBox="1"/>
          <p:nvPr/>
        </p:nvSpPr>
        <p:spPr>
          <a:xfrm>
            <a:off x="5531065" y="5485965"/>
            <a:ext cx="2160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cs-CZ" sz="3200" dirty="0">
                <a:solidFill>
                  <a:srgbClr val="363738"/>
                </a:solidFill>
                <a:latin typeface="Arial"/>
                <a:cs typeface="+mn-cs"/>
              </a:rPr>
              <a:t>EPC Lite</a:t>
            </a:r>
          </a:p>
        </p:txBody>
      </p:sp>
      <p:pic>
        <p:nvPicPr>
          <p:cNvPr id="33" name="Grafický objekt 32" descr="Zaškrtnutí v odznáčku 1 obrys">
            <a:extLst>
              <a:ext uri="{FF2B5EF4-FFF2-40B4-BE49-F238E27FC236}">
                <a16:creationId xmlns:a16="http://schemas.microsoft.com/office/drawing/2014/main" id="{4AAC3592-308D-282A-880F-191A4C12FC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91411" y="1090749"/>
            <a:ext cx="789032" cy="789032"/>
          </a:xfrm>
          <a:prstGeom prst="rect">
            <a:avLst/>
          </a:prstGeom>
        </p:spPr>
      </p:pic>
      <p:pic>
        <p:nvPicPr>
          <p:cNvPr id="34" name="Grafický objekt 33" descr="Kontrolní seznam obrys">
            <a:extLst>
              <a:ext uri="{FF2B5EF4-FFF2-40B4-BE49-F238E27FC236}">
                <a16:creationId xmlns:a16="http://schemas.microsoft.com/office/drawing/2014/main" id="{DCD827F3-931E-FECA-EB08-FE53DFA0CE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642314" y="2399831"/>
            <a:ext cx="792088" cy="792088"/>
          </a:xfrm>
          <a:prstGeom prst="rect">
            <a:avLst/>
          </a:prstGeom>
        </p:spPr>
      </p:pic>
      <p:pic>
        <p:nvPicPr>
          <p:cNvPr id="35" name="Grafický objekt 34" descr="Knihy obrys">
            <a:extLst>
              <a:ext uri="{FF2B5EF4-FFF2-40B4-BE49-F238E27FC236}">
                <a16:creationId xmlns:a16="http://schemas.microsoft.com/office/drawing/2014/main" id="{293F1F19-150B-D550-F17E-D14F7433E4B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668578" y="3679054"/>
            <a:ext cx="709211" cy="709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368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1">
            <a:extLst>
              <a:ext uri="{FF2B5EF4-FFF2-40B4-BE49-F238E27FC236}">
                <a16:creationId xmlns:a16="http://schemas.microsoft.com/office/drawing/2014/main" id="{1B29B513-09A9-B01E-1456-6B9D9762AA9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47440" y="189285"/>
            <a:ext cx="8735649" cy="431253"/>
          </a:xfrm>
        </p:spPr>
        <p:txBody>
          <a:bodyPr vert="horz"/>
          <a:lstStyle/>
          <a:p>
            <a:r>
              <a:rPr lang="cs-CZ" sz="2400" b="1" dirty="0">
                <a:latin typeface="Aptos" panose="020B0004020202020204" pitchFamily="34" charset="0"/>
              </a:rPr>
              <a:t>EPC Lite</a:t>
            </a:r>
          </a:p>
          <a:p>
            <a:endParaRPr lang="cs-CZ" sz="2400" b="1" dirty="0">
              <a:latin typeface="Aptos" panose="020B0004020202020204" pitchFamily="34" charset="0"/>
            </a:endParaRPr>
          </a:p>
        </p:txBody>
      </p:sp>
      <p:sp>
        <p:nvSpPr>
          <p:cNvPr id="26" name="Obdélník: se zakulacenými rohy 25">
            <a:extLst>
              <a:ext uri="{FF2B5EF4-FFF2-40B4-BE49-F238E27FC236}">
                <a16:creationId xmlns:a16="http://schemas.microsoft.com/office/drawing/2014/main" id="{27CA06D4-F8AF-29D9-3D85-747128CA4AAC}"/>
              </a:ext>
            </a:extLst>
          </p:cNvPr>
          <p:cNvSpPr/>
          <p:nvPr/>
        </p:nvSpPr>
        <p:spPr>
          <a:xfrm>
            <a:off x="1487489" y="696287"/>
            <a:ext cx="10103377" cy="842901"/>
          </a:xfrm>
          <a:prstGeom prst="roundRect">
            <a:avLst/>
          </a:prstGeom>
          <a:solidFill>
            <a:srgbClr val="FF9C3D">
              <a:lumMod val="20000"/>
              <a:lumOff val="80000"/>
            </a:srgbClr>
          </a:solidFill>
          <a:ln w="25400" cap="flat" cmpd="sng" algn="ctr">
            <a:solidFill>
              <a:srgbClr val="FF9C3D">
                <a:lumMod val="60000"/>
                <a:lumOff val="40000"/>
              </a:srgbClr>
            </a:solidFill>
            <a:prstDash val="soli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 dirty="0">
              <a:ln>
                <a:noFill/>
              </a:ln>
              <a:solidFill>
                <a:srgbClr val="36373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7" name="Grafický objekt 26" descr="Mince obrys">
            <a:extLst>
              <a:ext uri="{FF2B5EF4-FFF2-40B4-BE49-F238E27FC236}">
                <a16:creationId xmlns:a16="http://schemas.microsoft.com/office/drawing/2014/main" id="{E9238A6A-ACC3-C337-A8DA-A60BFFCD79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76511" y="792298"/>
            <a:ext cx="601216" cy="601216"/>
          </a:xfrm>
          <a:prstGeom prst="rect">
            <a:avLst/>
          </a:prstGeom>
        </p:spPr>
      </p:pic>
      <p:sp>
        <p:nvSpPr>
          <p:cNvPr id="28" name="TextovéPole 27">
            <a:extLst>
              <a:ext uri="{FF2B5EF4-FFF2-40B4-BE49-F238E27FC236}">
                <a16:creationId xmlns:a16="http://schemas.microsoft.com/office/drawing/2014/main" id="{9EDCFA8C-63ED-B759-AF99-4BF1C8707FA9}"/>
              </a:ext>
            </a:extLst>
          </p:cNvPr>
          <p:cNvSpPr txBox="1"/>
          <p:nvPr/>
        </p:nvSpPr>
        <p:spPr>
          <a:xfrm>
            <a:off x="2618488" y="937573"/>
            <a:ext cx="35797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cs-CZ" b="1" dirty="0">
                <a:solidFill>
                  <a:srgbClr val="363738"/>
                </a:solidFill>
                <a:latin typeface="Arial"/>
                <a:cs typeface="+mn-cs"/>
              </a:rPr>
              <a:t>Hlavní výhody jsou zachovány</a:t>
            </a:r>
          </a:p>
        </p:txBody>
      </p:sp>
      <p:sp>
        <p:nvSpPr>
          <p:cNvPr id="29" name="TextovéPole 28">
            <a:extLst>
              <a:ext uri="{FF2B5EF4-FFF2-40B4-BE49-F238E27FC236}">
                <a16:creationId xmlns:a16="http://schemas.microsoft.com/office/drawing/2014/main" id="{56C8E43A-06F9-ADAB-F1DD-1ECF64345EE5}"/>
              </a:ext>
            </a:extLst>
          </p:cNvPr>
          <p:cNvSpPr txBox="1"/>
          <p:nvPr/>
        </p:nvSpPr>
        <p:spPr>
          <a:xfrm>
            <a:off x="6829086" y="949250"/>
            <a:ext cx="43540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cs-CZ" sz="1600" dirty="0">
                <a:solidFill>
                  <a:srgbClr val="363738"/>
                </a:solidFill>
                <a:latin typeface="Arial"/>
                <a:cs typeface="+mn-cs"/>
              </a:rPr>
              <a:t>Garance; jeden partner; komplexnost …</a:t>
            </a:r>
          </a:p>
        </p:txBody>
      </p:sp>
      <p:sp>
        <p:nvSpPr>
          <p:cNvPr id="30" name="Obdélník: se zakulacenými rohy 29">
            <a:extLst>
              <a:ext uri="{FF2B5EF4-FFF2-40B4-BE49-F238E27FC236}">
                <a16:creationId xmlns:a16="http://schemas.microsoft.com/office/drawing/2014/main" id="{A52C16BE-F3F7-2F26-3353-DE579EB34A57}"/>
              </a:ext>
            </a:extLst>
          </p:cNvPr>
          <p:cNvSpPr/>
          <p:nvPr/>
        </p:nvSpPr>
        <p:spPr>
          <a:xfrm>
            <a:off x="1487488" y="1772816"/>
            <a:ext cx="10103377" cy="842901"/>
          </a:xfrm>
          <a:prstGeom prst="roundRect">
            <a:avLst/>
          </a:prstGeom>
          <a:solidFill>
            <a:srgbClr val="FF9C3D">
              <a:lumMod val="20000"/>
              <a:lumOff val="80000"/>
            </a:srgbClr>
          </a:solidFill>
          <a:ln w="25400" cap="flat" cmpd="sng" algn="ctr">
            <a:solidFill>
              <a:srgbClr val="FF9C3D">
                <a:lumMod val="60000"/>
                <a:lumOff val="40000"/>
              </a:srgbClr>
            </a:solidFill>
            <a:prstDash val="soli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 dirty="0">
              <a:ln>
                <a:noFill/>
              </a:ln>
              <a:solidFill>
                <a:srgbClr val="36373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1" name="TextovéPole 30">
            <a:extLst>
              <a:ext uri="{FF2B5EF4-FFF2-40B4-BE49-F238E27FC236}">
                <a16:creationId xmlns:a16="http://schemas.microsoft.com/office/drawing/2014/main" id="{7E7BE905-D104-760C-0DCD-C7C2ECD73FF8}"/>
              </a:ext>
            </a:extLst>
          </p:cNvPr>
          <p:cNvSpPr txBox="1"/>
          <p:nvPr/>
        </p:nvSpPr>
        <p:spPr>
          <a:xfrm>
            <a:off x="2610914" y="2006161"/>
            <a:ext cx="4083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cs-CZ" b="1" dirty="0">
                <a:solidFill>
                  <a:srgbClr val="363738"/>
                </a:solidFill>
                <a:latin typeface="Arial"/>
                <a:cs typeface="+mn-cs"/>
              </a:rPr>
              <a:t>Zjednodušená metodika</a:t>
            </a:r>
          </a:p>
        </p:txBody>
      </p:sp>
      <p:sp>
        <p:nvSpPr>
          <p:cNvPr id="32" name="TextovéPole 31">
            <a:extLst>
              <a:ext uri="{FF2B5EF4-FFF2-40B4-BE49-F238E27FC236}">
                <a16:creationId xmlns:a16="http://schemas.microsoft.com/office/drawing/2014/main" id="{66C29646-C739-9D4F-23C3-5E78760E2B47}"/>
              </a:ext>
            </a:extLst>
          </p:cNvPr>
          <p:cNvSpPr txBox="1"/>
          <p:nvPr/>
        </p:nvSpPr>
        <p:spPr>
          <a:xfrm>
            <a:off x="6829086" y="1933341"/>
            <a:ext cx="44980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cs-CZ" sz="1600" dirty="0">
                <a:solidFill>
                  <a:srgbClr val="363738"/>
                </a:solidFill>
                <a:latin typeface="Arial"/>
                <a:cs typeface="+mn-cs"/>
              </a:rPr>
              <a:t>Jednodušší výběrové řízení i smluvní dokumentace          rychlejší a levnější proces</a:t>
            </a:r>
          </a:p>
        </p:txBody>
      </p:sp>
      <p:sp>
        <p:nvSpPr>
          <p:cNvPr id="33" name="Obdélník: se zakulacenými rohy 32">
            <a:extLst>
              <a:ext uri="{FF2B5EF4-FFF2-40B4-BE49-F238E27FC236}">
                <a16:creationId xmlns:a16="http://schemas.microsoft.com/office/drawing/2014/main" id="{D61F002E-28D4-89A5-1958-5767BBF81441}"/>
              </a:ext>
            </a:extLst>
          </p:cNvPr>
          <p:cNvSpPr/>
          <p:nvPr/>
        </p:nvSpPr>
        <p:spPr>
          <a:xfrm>
            <a:off x="1496458" y="2847388"/>
            <a:ext cx="10103377" cy="842901"/>
          </a:xfrm>
          <a:prstGeom prst="roundRect">
            <a:avLst/>
          </a:prstGeom>
          <a:solidFill>
            <a:srgbClr val="FF9C3D">
              <a:lumMod val="20000"/>
              <a:lumOff val="80000"/>
            </a:srgbClr>
          </a:solidFill>
          <a:ln w="25400" cap="flat" cmpd="sng" algn="ctr">
            <a:solidFill>
              <a:srgbClr val="FF9C3D">
                <a:lumMod val="60000"/>
                <a:lumOff val="40000"/>
              </a:srgbClr>
            </a:solidFill>
            <a:prstDash val="soli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 dirty="0">
              <a:ln>
                <a:noFill/>
              </a:ln>
              <a:solidFill>
                <a:srgbClr val="36373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4" name="TextovéPole 33">
            <a:extLst>
              <a:ext uri="{FF2B5EF4-FFF2-40B4-BE49-F238E27FC236}">
                <a16:creationId xmlns:a16="http://schemas.microsoft.com/office/drawing/2014/main" id="{C2A41F83-C5DB-920C-6135-C7414ACEDE8F}"/>
              </a:ext>
            </a:extLst>
          </p:cNvPr>
          <p:cNvSpPr txBox="1"/>
          <p:nvPr/>
        </p:nvSpPr>
        <p:spPr>
          <a:xfrm>
            <a:off x="2618488" y="3086129"/>
            <a:ext cx="32197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cs-CZ" b="1" dirty="0">
                <a:solidFill>
                  <a:srgbClr val="363738"/>
                </a:solidFill>
                <a:latin typeface="Arial"/>
                <a:cs typeface="+mn-cs"/>
              </a:rPr>
              <a:t>Jasný rozsah a pravidla</a:t>
            </a:r>
          </a:p>
        </p:txBody>
      </p:sp>
      <p:sp>
        <p:nvSpPr>
          <p:cNvPr id="35" name="TextovéPole 34">
            <a:extLst>
              <a:ext uri="{FF2B5EF4-FFF2-40B4-BE49-F238E27FC236}">
                <a16:creationId xmlns:a16="http://schemas.microsoft.com/office/drawing/2014/main" id="{D7DC625E-8969-B6A8-92F5-625D87BD40DB}"/>
              </a:ext>
            </a:extLst>
          </p:cNvPr>
          <p:cNvSpPr txBox="1"/>
          <p:nvPr/>
        </p:nvSpPr>
        <p:spPr>
          <a:xfrm>
            <a:off x="6816076" y="2959028"/>
            <a:ext cx="44980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cs-CZ" sz="1600" dirty="0">
                <a:solidFill>
                  <a:srgbClr val="363738"/>
                </a:solidFill>
                <a:latin typeface="Arial"/>
                <a:cs typeface="+mn-cs"/>
              </a:rPr>
              <a:t>Jasně nastavený rozsah opatření i úspor od začátku projektu</a:t>
            </a:r>
          </a:p>
        </p:txBody>
      </p:sp>
      <p:sp>
        <p:nvSpPr>
          <p:cNvPr id="36" name="Obdélník: se zakulacenými rohy 35">
            <a:extLst>
              <a:ext uri="{FF2B5EF4-FFF2-40B4-BE49-F238E27FC236}">
                <a16:creationId xmlns:a16="http://schemas.microsoft.com/office/drawing/2014/main" id="{7B7A2FC7-A106-0985-D929-D7DB4522BA5A}"/>
              </a:ext>
            </a:extLst>
          </p:cNvPr>
          <p:cNvSpPr/>
          <p:nvPr/>
        </p:nvSpPr>
        <p:spPr>
          <a:xfrm>
            <a:off x="1510923" y="3925874"/>
            <a:ext cx="10103377" cy="842901"/>
          </a:xfrm>
          <a:prstGeom prst="roundRect">
            <a:avLst/>
          </a:prstGeom>
          <a:solidFill>
            <a:srgbClr val="FF9C3D">
              <a:lumMod val="20000"/>
              <a:lumOff val="80000"/>
            </a:srgbClr>
          </a:solidFill>
          <a:ln w="25400" cap="flat" cmpd="sng" algn="ctr">
            <a:solidFill>
              <a:srgbClr val="FF9C3D">
                <a:lumMod val="60000"/>
                <a:lumOff val="40000"/>
              </a:srgbClr>
            </a:solidFill>
            <a:prstDash val="soli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 dirty="0">
              <a:ln>
                <a:noFill/>
              </a:ln>
              <a:solidFill>
                <a:srgbClr val="36373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7" name="Obdélník: se zakulacenými rohy 36">
            <a:extLst>
              <a:ext uri="{FF2B5EF4-FFF2-40B4-BE49-F238E27FC236}">
                <a16:creationId xmlns:a16="http://schemas.microsoft.com/office/drawing/2014/main" id="{E666AEC6-C90C-46FE-2278-80528E700712}"/>
              </a:ext>
            </a:extLst>
          </p:cNvPr>
          <p:cNvSpPr/>
          <p:nvPr/>
        </p:nvSpPr>
        <p:spPr>
          <a:xfrm>
            <a:off x="1500754" y="5002403"/>
            <a:ext cx="10103377" cy="842901"/>
          </a:xfrm>
          <a:prstGeom prst="roundRect">
            <a:avLst/>
          </a:prstGeom>
          <a:solidFill>
            <a:srgbClr val="FF9C3D">
              <a:lumMod val="20000"/>
              <a:lumOff val="80000"/>
            </a:srgbClr>
          </a:solidFill>
          <a:ln w="25400" cap="flat" cmpd="sng" algn="ctr">
            <a:solidFill>
              <a:srgbClr val="FF9C3D">
                <a:lumMod val="60000"/>
                <a:lumOff val="40000"/>
              </a:srgbClr>
            </a:solidFill>
            <a:prstDash val="soli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 dirty="0">
              <a:ln>
                <a:noFill/>
              </a:ln>
              <a:solidFill>
                <a:srgbClr val="36373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8" name="TextovéPole 37">
            <a:extLst>
              <a:ext uri="{FF2B5EF4-FFF2-40B4-BE49-F238E27FC236}">
                <a16:creationId xmlns:a16="http://schemas.microsoft.com/office/drawing/2014/main" id="{3F10870F-4808-0C4E-A6F0-BF8BE1AC31E1}"/>
              </a:ext>
            </a:extLst>
          </p:cNvPr>
          <p:cNvSpPr txBox="1"/>
          <p:nvPr/>
        </p:nvSpPr>
        <p:spPr>
          <a:xfrm>
            <a:off x="2675083" y="4162658"/>
            <a:ext cx="32197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cs-CZ" b="1" dirty="0">
                <a:solidFill>
                  <a:srgbClr val="363738"/>
                </a:solidFill>
                <a:latin typeface="Arial"/>
                <a:cs typeface="+mn-cs"/>
              </a:rPr>
              <a:t>Silná role facilitátora</a:t>
            </a:r>
          </a:p>
        </p:txBody>
      </p:sp>
      <p:pic>
        <p:nvPicPr>
          <p:cNvPr id="39" name="Grafický objekt 38" descr="Kousky puzzle obrys">
            <a:extLst>
              <a:ext uri="{FF2B5EF4-FFF2-40B4-BE49-F238E27FC236}">
                <a16:creationId xmlns:a16="http://schemas.microsoft.com/office/drawing/2014/main" id="{3E935C6D-59F5-3758-8578-68BCCC5546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674204" y="3877992"/>
            <a:ext cx="808352" cy="808352"/>
          </a:xfrm>
          <a:prstGeom prst="rect">
            <a:avLst/>
          </a:prstGeom>
        </p:spPr>
      </p:pic>
      <p:sp>
        <p:nvSpPr>
          <p:cNvPr id="40" name="TextovéPole 39">
            <a:extLst>
              <a:ext uri="{FF2B5EF4-FFF2-40B4-BE49-F238E27FC236}">
                <a16:creationId xmlns:a16="http://schemas.microsoft.com/office/drawing/2014/main" id="{CF7BA432-0D9C-206C-F542-73582AC383A7}"/>
              </a:ext>
            </a:extLst>
          </p:cNvPr>
          <p:cNvSpPr txBox="1"/>
          <p:nvPr/>
        </p:nvSpPr>
        <p:spPr>
          <a:xfrm>
            <a:off x="6829086" y="4056577"/>
            <a:ext cx="44980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cs-CZ" sz="1600" dirty="0">
                <a:solidFill>
                  <a:srgbClr val="363738"/>
                </a:solidFill>
                <a:latin typeface="Arial"/>
                <a:cs typeface="+mn-cs"/>
              </a:rPr>
              <a:t>Jasné technologické řešení již v rámci soutěže; nutnost vysoké odbornosti (APES)</a:t>
            </a:r>
          </a:p>
        </p:txBody>
      </p:sp>
      <p:sp>
        <p:nvSpPr>
          <p:cNvPr id="41" name="TextovéPole 40">
            <a:extLst>
              <a:ext uri="{FF2B5EF4-FFF2-40B4-BE49-F238E27FC236}">
                <a16:creationId xmlns:a16="http://schemas.microsoft.com/office/drawing/2014/main" id="{C27C61C5-3514-F965-FD3D-CA18FF44872B}"/>
              </a:ext>
            </a:extLst>
          </p:cNvPr>
          <p:cNvSpPr txBox="1"/>
          <p:nvPr/>
        </p:nvSpPr>
        <p:spPr>
          <a:xfrm>
            <a:off x="2675083" y="5267981"/>
            <a:ext cx="40272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cs-CZ" b="1" dirty="0">
                <a:solidFill>
                  <a:srgbClr val="363738"/>
                </a:solidFill>
                <a:latin typeface="Arial"/>
                <a:cs typeface="+mn-cs"/>
              </a:rPr>
              <a:t>Pro menší projekty</a:t>
            </a:r>
          </a:p>
        </p:txBody>
      </p:sp>
      <p:sp>
        <p:nvSpPr>
          <p:cNvPr id="42" name="TextovéPole 41">
            <a:extLst>
              <a:ext uri="{FF2B5EF4-FFF2-40B4-BE49-F238E27FC236}">
                <a16:creationId xmlns:a16="http://schemas.microsoft.com/office/drawing/2014/main" id="{BEF00DC7-57AA-CBF1-2ABF-305186134916}"/>
              </a:ext>
            </a:extLst>
          </p:cNvPr>
          <p:cNvSpPr txBox="1"/>
          <p:nvPr/>
        </p:nvSpPr>
        <p:spPr>
          <a:xfrm>
            <a:off x="6872830" y="5131465"/>
            <a:ext cx="44980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cs-CZ" sz="1600" dirty="0">
                <a:solidFill>
                  <a:srgbClr val="363738"/>
                </a:solidFill>
                <a:latin typeface="Arial"/>
                <a:cs typeface="+mn-cs"/>
              </a:rPr>
              <a:t>Vhodné pro jednotlivé budovy, veřejné osvětlení nebo menší areály</a:t>
            </a:r>
          </a:p>
        </p:txBody>
      </p:sp>
      <p:pic>
        <p:nvPicPr>
          <p:cNvPr id="43" name="Grafický objekt 42" descr="Smlouva obrys">
            <a:extLst>
              <a:ext uri="{FF2B5EF4-FFF2-40B4-BE49-F238E27FC236}">
                <a16:creationId xmlns:a16="http://schemas.microsoft.com/office/drawing/2014/main" id="{85B030C6-ABD0-2B4A-B632-6EABE5CB4B0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605705" y="2940112"/>
            <a:ext cx="743034" cy="743034"/>
          </a:xfrm>
          <a:prstGeom prst="rect">
            <a:avLst/>
          </a:prstGeom>
        </p:spPr>
      </p:pic>
      <p:cxnSp>
        <p:nvCxnSpPr>
          <p:cNvPr id="44" name="Přímá spojnice se šipkou 43">
            <a:extLst>
              <a:ext uri="{FF2B5EF4-FFF2-40B4-BE49-F238E27FC236}">
                <a16:creationId xmlns:a16="http://schemas.microsoft.com/office/drawing/2014/main" id="{D9F90097-4EE4-EC22-76B8-1256B2BFA5AC}"/>
              </a:ext>
            </a:extLst>
          </p:cNvPr>
          <p:cNvCxnSpPr/>
          <p:nvPr/>
        </p:nvCxnSpPr>
        <p:spPr>
          <a:xfrm>
            <a:off x="8306380" y="2375493"/>
            <a:ext cx="268152" cy="0"/>
          </a:xfrm>
          <a:prstGeom prst="straightConnector1">
            <a:avLst/>
          </a:prstGeom>
          <a:noFill/>
          <a:ln w="9525" cap="flat" cmpd="sng" algn="ctr">
            <a:solidFill>
              <a:srgbClr val="00C752">
                <a:shade val="95000"/>
                <a:satMod val="105000"/>
              </a:srgbClr>
            </a:solidFill>
            <a:prstDash val="solid"/>
            <a:tailEnd type="triangle"/>
          </a:ln>
          <a:effectLst/>
        </p:spPr>
      </p:cxnSp>
      <p:pic>
        <p:nvPicPr>
          <p:cNvPr id="45" name="Grafický objekt 44" descr="Ozubená kola obrys">
            <a:extLst>
              <a:ext uri="{FF2B5EF4-FFF2-40B4-BE49-F238E27FC236}">
                <a16:creationId xmlns:a16="http://schemas.microsoft.com/office/drawing/2014/main" id="{8061FC2E-B479-0754-749A-5CB126A9AFC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583588" y="1814254"/>
            <a:ext cx="790193" cy="790193"/>
          </a:xfrm>
          <a:prstGeom prst="rect">
            <a:avLst/>
          </a:prstGeom>
        </p:spPr>
      </p:pic>
      <p:pic>
        <p:nvPicPr>
          <p:cNvPr id="47" name="Grafický objekt 46" descr="Domov obrys">
            <a:extLst>
              <a:ext uri="{FF2B5EF4-FFF2-40B4-BE49-F238E27FC236}">
                <a16:creationId xmlns:a16="http://schemas.microsoft.com/office/drawing/2014/main" id="{C473A880-DE04-49A4-CB56-DDDA426EB00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632704" y="5002403"/>
            <a:ext cx="741077" cy="741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0781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1">
            <a:extLst>
              <a:ext uri="{FF2B5EF4-FFF2-40B4-BE49-F238E27FC236}">
                <a16:creationId xmlns:a16="http://schemas.microsoft.com/office/drawing/2014/main" id="{A6A74D7C-1EB8-A027-49D8-CBE18E9DA30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vert="horz"/>
          <a:lstStyle/>
          <a:p>
            <a:r>
              <a:rPr lang="cs-CZ" sz="2400" b="1" dirty="0">
                <a:latin typeface="Aptos" panose="020B0004020202020204" pitchFamily="34" charset="0"/>
              </a:rPr>
              <a:t>EPC Klasické vs Lite</a:t>
            </a:r>
          </a:p>
          <a:p>
            <a:endParaRPr lang="cs-CZ" sz="2400" b="1" dirty="0">
              <a:latin typeface="Aptos" panose="020B0004020202020204" pitchFamily="34" charset="0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8B5074E-B9A7-355F-A339-1F3367C6B2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0991" y="980728"/>
            <a:ext cx="8191500" cy="5318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7648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1">
            <a:extLst>
              <a:ext uri="{FF2B5EF4-FFF2-40B4-BE49-F238E27FC236}">
                <a16:creationId xmlns:a16="http://schemas.microsoft.com/office/drawing/2014/main" id="{5B113DC7-0DB7-1B68-2516-971D7F2537B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vert="horz"/>
          <a:lstStyle/>
          <a:p>
            <a:r>
              <a:rPr lang="cs-CZ" sz="2400" b="1" dirty="0">
                <a:latin typeface="Aptos" panose="020B0004020202020204" pitchFamily="34" charset="0"/>
              </a:rPr>
              <a:t>Jak EPC Lite funguje?</a:t>
            </a:r>
          </a:p>
        </p:txBody>
      </p:sp>
      <p:sp>
        <p:nvSpPr>
          <p:cNvPr id="24" name="Šipka: doprava se zářezem 23">
            <a:extLst>
              <a:ext uri="{FF2B5EF4-FFF2-40B4-BE49-F238E27FC236}">
                <a16:creationId xmlns:a16="http://schemas.microsoft.com/office/drawing/2014/main" id="{F5BE13B2-AB33-5F9A-5F00-BBFF5013EB96}"/>
              </a:ext>
            </a:extLst>
          </p:cNvPr>
          <p:cNvSpPr/>
          <p:nvPr/>
        </p:nvSpPr>
        <p:spPr>
          <a:xfrm>
            <a:off x="764152" y="2554791"/>
            <a:ext cx="2461186" cy="1152128"/>
          </a:xfrm>
          <a:prstGeom prst="notchedRightArrow">
            <a:avLst/>
          </a:prstGeom>
          <a:solidFill>
            <a:srgbClr val="FFFFFF">
              <a:lumMod val="85000"/>
            </a:srgbClr>
          </a:solidFill>
          <a:ln w="25400" cap="flat" cmpd="sng" algn="ctr">
            <a:solidFill>
              <a:srgbClr val="FFFFFF">
                <a:lumMod val="95000"/>
              </a:srgbClr>
            </a:solidFill>
            <a:prstDash val="soli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0" cap="none" spc="0" normalizeH="0" baseline="0" noProof="0" dirty="0">
                <a:ln>
                  <a:noFill/>
                </a:ln>
                <a:solidFill>
                  <a:srgbClr val="36373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Identifikace potenciálu</a:t>
            </a:r>
          </a:p>
        </p:txBody>
      </p:sp>
      <p:sp>
        <p:nvSpPr>
          <p:cNvPr id="25" name="Vývojový diagram: příprava 24">
            <a:extLst>
              <a:ext uri="{FF2B5EF4-FFF2-40B4-BE49-F238E27FC236}">
                <a16:creationId xmlns:a16="http://schemas.microsoft.com/office/drawing/2014/main" id="{DF5FA7A7-8968-FE5F-2B83-62A7731DC1E1}"/>
              </a:ext>
            </a:extLst>
          </p:cNvPr>
          <p:cNvSpPr/>
          <p:nvPr/>
        </p:nvSpPr>
        <p:spPr>
          <a:xfrm rot="16200000">
            <a:off x="413858" y="4131727"/>
            <a:ext cx="1584176" cy="589042"/>
          </a:xfrm>
          <a:prstGeom prst="flowChartPreparation">
            <a:avLst/>
          </a:prstGeom>
          <a:solidFill>
            <a:srgbClr val="FF9C3D">
              <a:lumMod val="75000"/>
            </a:srgbClr>
          </a:solidFill>
          <a:ln w="25400" cap="flat" cmpd="sng" algn="ctr">
            <a:solidFill>
              <a:srgbClr val="FF9C3D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ESCO</a:t>
            </a:r>
          </a:p>
        </p:txBody>
      </p:sp>
      <p:sp>
        <p:nvSpPr>
          <p:cNvPr id="26" name="Vývojový diagram: příprava 25">
            <a:extLst>
              <a:ext uri="{FF2B5EF4-FFF2-40B4-BE49-F238E27FC236}">
                <a16:creationId xmlns:a16="http://schemas.microsoft.com/office/drawing/2014/main" id="{07C79EAD-398C-D80D-35E7-83BC0786B33D}"/>
              </a:ext>
            </a:extLst>
          </p:cNvPr>
          <p:cNvSpPr/>
          <p:nvPr/>
        </p:nvSpPr>
        <p:spPr>
          <a:xfrm rot="16200000">
            <a:off x="413857" y="1526193"/>
            <a:ext cx="1584176" cy="589042"/>
          </a:xfrm>
          <a:prstGeom prst="flowChartPreparation">
            <a:avLst/>
          </a:prstGeom>
          <a:solidFill>
            <a:srgbClr val="FFFFFF"/>
          </a:solidFill>
          <a:ln w="25400" cap="flat" cmpd="sng" algn="ctr">
            <a:solidFill>
              <a:srgbClr val="00C752">
                <a:shade val="1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0" cap="none" spc="0" normalizeH="0" baseline="0" noProof="0" dirty="0">
                <a:ln>
                  <a:noFill/>
                </a:ln>
                <a:solidFill>
                  <a:srgbClr val="363738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Klient</a:t>
            </a:r>
          </a:p>
        </p:txBody>
      </p:sp>
      <p:sp>
        <p:nvSpPr>
          <p:cNvPr id="27" name="Šipka: doprava se zářezem 26">
            <a:extLst>
              <a:ext uri="{FF2B5EF4-FFF2-40B4-BE49-F238E27FC236}">
                <a16:creationId xmlns:a16="http://schemas.microsoft.com/office/drawing/2014/main" id="{C81ABB96-3018-DBA5-3188-0F0031AC67C3}"/>
              </a:ext>
            </a:extLst>
          </p:cNvPr>
          <p:cNvSpPr/>
          <p:nvPr/>
        </p:nvSpPr>
        <p:spPr>
          <a:xfrm>
            <a:off x="3147921" y="2554791"/>
            <a:ext cx="2335195" cy="1152128"/>
          </a:xfrm>
          <a:prstGeom prst="notchedRightArrow">
            <a:avLst/>
          </a:prstGeom>
          <a:solidFill>
            <a:srgbClr val="FFFFFF">
              <a:lumMod val="85000"/>
            </a:srgbClr>
          </a:solidFill>
          <a:ln w="25400" cap="flat" cmpd="sng" algn="ctr">
            <a:solidFill>
              <a:srgbClr val="FFFFFF">
                <a:lumMod val="95000"/>
              </a:srgbClr>
            </a:solidFill>
            <a:prstDash val="soli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0" cap="none" spc="0" normalizeH="0" baseline="0" noProof="0" dirty="0">
                <a:ln>
                  <a:noFill/>
                </a:ln>
                <a:solidFill>
                  <a:srgbClr val="36373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Zjednodušená soutěž</a:t>
            </a:r>
          </a:p>
        </p:txBody>
      </p:sp>
      <p:sp>
        <p:nvSpPr>
          <p:cNvPr id="28" name="Bublinový popisek: se šipkou dolů 27">
            <a:extLst>
              <a:ext uri="{FF2B5EF4-FFF2-40B4-BE49-F238E27FC236}">
                <a16:creationId xmlns:a16="http://schemas.microsoft.com/office/drawing/2014/main" id="{57626BA2-4CB3-5171-080A-BA2D7F05F76B}"/>
              </a:ext>
            </a:extLst>
          </p:cNvPr>
          <p:cNvSpPr/>
          <p:nvPr/>
        </p:nvSpPr>
        <p:spPr>
          <a:xfrm>
            <a:off x="1706027" y="1386629"/>
            <a:ext cx="1384387" cy="1256453"/>
          </a:xfrm>
          <a:prstGeom prst="downArrowCallout">
            <a:avLst/>
          </a:prstGeom>
          <a:solidFill>
            <a:srgbClr val="FFFFFF"/>
          </a:solidFill>
          <a:ln w="25400" cap="flat" cmpd="sng" algn="ctr">
            <a:solidFill>
              <a:srgbClr val="00C752">
                <a:shade val="1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0" cap="none" spc="0" normalizeH="0" baseline="0" noProof="0" dirty="0">
                <a:ln>
                  <a:noFill/>
                </a:ln>
                <a:solidFill>
                  <a:srgbClr val="FF9C3D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Facilitátor zmapuje budovy/VO</a:t>
            </a:r>
          </a:p>
        </p:txBody>
      </p:sp>
      <p:sp>
        <p:nvSpPr>
          <p:cNvPr id="29" name="Bublinový popisek: se šipkou dolů 28">
            <a:extLst>
              <a:ext uri="{FF2B5EF4-FFF2-40B4-BE49-F238E27FC236}">
                <a16:creationId xmlns:a16="http://schemas.microsoft.com/office/drawing/2014/main" id="{1F1E5EE6-73E7-7D9C-BA5A-4DEA4F61A164}"/>
              </a:ext>
            </a:extLst>
          </p:cNvPr>
          <p:cNvSpPr/>
          <p:nvPr/>
        </p:nvSpPr>
        <p:spPr>
          <a:xfrm>
            <a:off x="3248475" y="1386629"/>
            <a:ext cx="1384387" cy="1256453"/>
          </a:xfrm>
          <a:prstGeom prst="downArrowCallout">
            <a:avLst/>
          </a:prstGeom>
          <a:solidFill>
            <a:srgbClr val="FFFFFF"/>
          </a:solidFill>
          <a:ln w="25400" cap="flat" cmpd="sng" algn="ctr">
            <a:solidFill>
              <a:srgbClr val="00C752">
                <a:shade val="1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0" cap="none" spc="0" normalizeH="0" baseline="0" noProof="0" dirty="0">
                <a:ln>
                  <a:noFill/>
                </a:ln>
                <a:solidFill>
                  <a:srgbClr val="FF9C3D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Výběr ESCO firmy s jasně definovaným rozsahem</a:t>
            </a:r>
          </a:p>
        </p:txBody>
      </p:sp>
      <p:sp>
        <p:nvSpPr>
          <p:cNvPr id="30" name="Šipka: doprava 29">
            <a:extLst>
              <a:ext uri="{FF2B5EF4-FFF2-40B4-BE49-F238E27FC236}">
                <a16:creationId xmlns:a16="http://schemas.microsoft.com/office/drawing/2014/main" id="{114CE9E0-FA53-E396-A73E-88381B5BEDC2}"/>
              </a:ext>
            </a:extLst>
          </p:cNvPr>
          <p:cNvSpPr/>
          <p:nvPr/>
        </p:nvSpPr>
        <p:spPr>
          <a:xfrm>
            <a:off x="1647739" y="791346"/>
            <a:ext cx="3835376" cy="504056"/>
          </a:xfrm>
          <a:prstGeom prst="rightArrow">
            <a:avLst/>
          </a:prstGeom>
          <a:solidFill>
            <a:srgbClr val="FFFFFF">
              <a:lumMod val="85000"/>
            </a:srgbClr>
          </a:solidFill>
          <a:ln w="25400" cap="flat" cmpd="sng" algn="ctr">
            <a:solidFill>
              <a:srgbClr val="FFFFFF">
                <a:lumMod val="9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0" cap="none" spc="0" normalizeH="0" baseline="0" noProof="0" dirty="0">
                <a:ln>
                  <a:noFill/>
                </a:ln>
                <a:solidFill>
                  <a:srgbClr val="36373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Asistence facilitátora</a:t>
            </a:r>
          </a:p>
        </p:txBody>
      </p:sp>
      <p:sp>
        <p:nvSpPr>
          <p:cNvPr id="31" name="Šipka: doprava 30">
            <a:extLst>
              <a:ext uri="{FF2B5EF4-FFF2-40B4-BE49-F238E27FC236}">
                <a16:creationId xmlns:a16="http://schemas.microsoft.com/office/drawing/2014/main" id="{C4C3D40E-9B70-C87A-1B2E-80C1AD0FAEB6}"/>
              </a:ext>
            </a:extLst>
          </p:cNvPr>
          <p:cNvSpPr/>
          <p:nvPr/>
        </p:nvSpPr>
        <p:spPr>
          <a:xfrm>
            <a:off x="1071776" y="5359229"/>
            <a:ext cx="4411339" cy="750993"/>
          </a:xfrm>
          <a:prstGeom prst="rightArrow">
            <a:avLst/>
          </a:prstGeom>
          <a:solidFill>
            <a:srgbClr val="FFFFFF">
              <a:lumMod val="85000"/>
            </a:srgbClr>
          </a:solidFill>
          <a:ln w="25400" cap="flat" cmpd="sng" algn="ctr">
            <a:solidFill>
              <a:srgbClr val="FFFFFF">
                <a:lumMod val="9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0" cap="none" spc="0" normalizeH="0" baseline="0" noProof="0" dirty="0">
                <a:ln>
                  <a:noFill/>
                </a:ln>
                <a:solidFill>
                  <a:srgbClr val="36373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 – 6 měsíců</a:t>
            </a:r>
          </a:p>
        </p:txBody>
      </p:sp>
      <p:sp>
        <p:nvSpPr>
          <p:cNvPr id="32" name="Bublinový popisek: se šipkou dolů 31">
            <a:extLst>
              <a:ext uri="{FF2B5EF4-FFF2-40B4-BE49-F238E27FC236}">
                <a16:creationId xmlns:a16="http://schemas.microsoft.com/office/drawing/2014/main" id="{B82F1080-E275-5CA1-8B21-62E6CFBA0F4B}"/>
              </a:ext>
            </a:extLst>
          </p:cNvPr>
          <p:cNvSpPr/>
          <p:nvPr/>
        </p:nvSpPr>
        <p:spPr>
          <a:xfrm>
            <a:off x="4790923" y="1386628"/>
            <a:ext cx="1384387" cy="1256453"/>
          </a:xfrm>
          <a:prstGeom prst="downArrowCallout">
            <a:avLst/>
          </a:prstGeom>
          <a:solidFill>
            <a:srgbClr val="FFFFFF"/>
          </a:solidFill>
          <a:ln w="25400" cap="flat" cmpd="sng" algn="ctr">
            <a:solidFill>
              <a:srgbClr val="00C752">
                <a:shade val="1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0" cap="none" spc="0" normalizeH="0" baseline="0" noProof="0" dirty="0">
                <a:ln>
                  <a:noFill/>
                </a:ln>
                <a:solidFill>
                  <a:srgbClr val="FF9C3D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Podpis smlouvy</a:t>
            </a:r>
          </a:p>
        </p:txBody>
      </p:sp>
      <p:sp>
        <p:nvSpPr>
          <p:cNvPr id="33" name="Bublinový popisek: se šipkou nahoru 32">
            <a:extLst>
              <a:ext uri="{FF2B5EF4-FFF2-40B4-BE49-F238E27FC236}">
                <a16:creationId xmlns:a16="http://schemas.microsoft.com/office/drawing/2014/main" id="{FA473C94-F800-B190-C01D-2F7DE33027BA}"/>
              </a:ext>
            </a:extLst>
          </p:cNvPr>
          <p:cNvSpPr/>
          <p:nvPr/>
        </p:nvSpPr>
        <p:spPr>
          <a:xfrm>
            <a:off x="3248475" y="3710327"/>
            <a:ext cx="1384387" cy="1255981"/>
          </a:xfrm>
          <a:prstGeom prst="upArrowCallout">
            <a:avLst/>
          </a:prstGeom>
          <a:solidFill>
            <a:srgbClr val="FFFFFF"/>
          </a:solidFill>
          <a:ln w="25400" cap="flat" cmpd="sng" algn="ctr">
            <a:solidFill>
              <a:srgbClr val="FF9C3D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100" b="0" i="0" u="none" strike="noStrike" kern="0" cap="none" spc="0" normalizeH="0" baseline="0" noProof="0" dirty="0">
                <a:ln>
                  <a:noFill/>
                </a:ln>
                <a:solidFill>
                  <a:srgbClr val="36373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Nabídka dle předem jasně definovaného rozsahu</a:t>
            </a:r>
          </a:p>
        </p:txBody>
      </p:sp>
      <p:sp>
        <p:nvSpPr>
          <p:cNvPr id="34" name="Šipka: doprava se zářezem 33">
            <a:extLst>
              <a:ext uri="{FF2B5EF4-FFF2-40B4-BE49-F238E27FC236}">
                <a16:creationId xmlns:a16="http://schemas.microsoft.com/office/drawing/2014/main" id="{850F1559-F8B0-74DD-BABD-03E9A1662177}"/>
              </a:ext>
            </a:extLst>
          </p:cNvPr>
          <p:cNvSpPr/>
          <p:nvPr/>
        </p:nvSpPr>
        <p:spPr>
          <a:xfrm>
            <a:off x="5348196" y="2554791"/>
            <a:ext cx="2335195" cy="1152128"/>
          </a:xfrm>
          <a:prstGeom prst="notchedRightArrow">
            <a:avLst/>
          </a:prstGeom>
          <a:solidFill>
            <a:srgbClr val="FF9C3D">
              <a:lumMod val="75000"/>
            </a:srgbClr>
          </a:solidFill>
          <a:ln w="25400" cap="flat" cmpd="sng" algn="ctr">
            <a:solidFill>
              <a:srgbClr val="FF9C3D">
                <a:lumMod val="75000"/>
              </a:srgbClr>
            </a:solidFill>
            <a:prstDash val="soli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Přípravná fáze</a:t>
            </a:r>
          </a:p>
        </p:txBody>
      </p:sp>
      <p:sp>
        <p:nvSpPr>
          <p:cNvPr id="35" name="Šipka: doprava se zářezem 34">
            <a:extLst>
              <a:ext uri="{FF2B5EF4-FFF2-40B4-BE49-F238E27FC236}">
                <a16:creationId xmlns:a16="http://schemas.microsoft.com/office/drawing/2014/main" id="{F8A74DAB-B6B7-22A8-A409-552BED247C23}"/>
              </a:ext>
            </a:extLst>
          </p:cNvPr>
          <p:cNvSpPr/>
          <p:nvPr/>
        </p:nvSpPr>
        <p:spPr>
          <a:xfrm>
            <a:off x="7558764" y="2567082"/>
            <a:ext cx="2335195" cy="1152128"/>
          </a:xfrm>
          <a:prstGeom prst="notchedRightArrow">
            <a:avLst/>
          </a:prstGeom>
          <a:solidFill>
            <a:srgbClr val="FF9C3D">
              <a:lumMod val="75000"/>
            </a:srgbClr>
          </a:solidFill>
          <a:ln w="25400" cap="flat" cmpd="sng" algn="ctr">
            <a:solidFill>
              <a:srgbClr val="FF9C3D">
                <a:lumMod val="75000"/>
              </a:srgbClr>
            </a:solidFill>
            <a:prstDash val="soli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Realizace opatření</a:t>
            </a:r>
          </a:p>
        </p:txBody>
      </p:sp>
      <p:sp>
        <p:nvSpPr>
          <p:cNvPr id="36" name="Šipka: doprava se zářezem 35">
            <a:extLst>
              <a:ext uri="{FF2B5EF4-FFF2-40B4-BE49-F238E27FC236}">
                <a16:creationId xmlns:a16="http://schemas.microsoft.com/office/drawing/2014/main" id="{56348A15-19E8-2985-E325-A4F3861ECE3A}"/>
              </a:ext>
            </a:extLst>
          </p:cNvPr>
          <p:cNvSpPr/>
          <p:nvPr/>
        </p:nvSpPr>
        <p:spPr>
          <a:xfrm>
            <a:off x="9771389" y="2577537"/>
            <a:ext cx="2335195" cy="1152128"/>
          </a:xfrm>
          <a:prstGeom prst="notchedRightArrow">
            <a:avLst/>
          </a:prstGeom>
          <a:solidFill>
            <a:srgbClr val="FF9C3D">
              <a:lumMod val="75000"/>
            </a:srgbClr>
          </a:solidFill>
          <a:ln w="25400" cap="flat" cmpd="sng" algn="ctr">
            <a:solidFill>
              <a:srgbClr val="FF9C3D">
                <a:lumMod val="75000"/>
              </a:srgbClr>
            </a:solidFill>
            <a:prstDash val="soli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Provoz s garancí</a:t>
            </a:r>
          </a:p>
        </p:txBody>
      </p:sp>
      <p:sp>
        <p:nvSpPr>
          <p:cNvPr id="37" name="Šipka: doprava 36">
            <a:extLst>
              <a:ext uri="{FF2B5EF4-FFF2-40B4-BE49-F238E27FC236}">
                <a16:creationId xmlns:a16="http://schemas.microsoft.com/office/drawing/2014/main" id="{565F602E-FA0C-43DC-04F9-564FAFBCD5C3}"/>
              </a:ext>
            </a:extLst>
          </p:cNvPr>
          <p:cNvSpPr/>
          <p:nvPr/>
        </p:nvSpPr>
        <p:spPr>
          <a:xfrm>
            <a:off x="5663952" y="5356733"/>
            <a:ext cx="4230007" cy="776236"/>
          </a:xfrm>
          <a:prstGeom prst="rightArrow">
            <a:avLst/>
          </a:prstGeom>
          <a:solidFill>
            <a:srgbClr val="FFFFFF">
              <a:lumMod val="85000"/>
            </a:srgbClr>
          </a:solidFill>
          <a:ln w="25400" cap="flat" cmpd="sng" algn="ctr">
            <a:solidFill>
              <a:srgbClr val="FFFFFF">
                <a:lumMod val="9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0" cap="none" spc="0" normalizeH="0" baseline="0" noProof="0" dirty="0">
                <a:ln>
                  <a:noFill/>
                </a:ln>
                <a:solidFill>
                  <a:srgbClr val="36373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6 - 12 měsíců</a:t>
            </a:r>
          </a:p>
        </p:txBody>
      </p:sp>
      <p:sp>
        <p:nvSpPr>
          <p:cNvPr id="38" name="Šipka: doprava 37">
            <a:extLst>
              <a:ext uri="{FF2B5EF4-FFF2-40B4-BE49-F238E27FC236}">
                <a16:creationId xmlns:a16="http://schemas.microsoft.com/office/drawing/2014/main" id="{69DF6BE1-9B2B-8C03-C884-883FAA6B6A33}"/>
              </a:ext>
            </a:extLst>
          </p:cNvPr>
          <p:cNvSpPr/>
          <p:nvPr/>
        </p:nvSpPr>
        <p:spPr>
          <a:xfrm>
            <a:off x="10074796" y="5379478"/>
            <a:ext cx="2031788" cy="730743"/>
          </a:xfrm>
          <a:prstGeom prst="rightArrow">
            <a:avLst/>
          </a:prstGeom>
          <a:solidFill>
            <a:srgbClr val="FFFFFF">
              <a:lumMod val="85000"/>
            </a:srgbClr>
          </a:solidFill>
          <a:ln w="25400" cap="flat" cmpd="sng" algn="ctr">
            <a:solidFill>
              <a:srgbClr val="FFFFFF">
                <a:lumMod val="9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0" cap="none" spc="0" normalizeH="0" baseline="0" noProof="0" dirty="0">
                <a:ln>
                  <a:noFill/>
                </a:ln>
                <a:solidFill>
                  <a:srgbClr val="36373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8 – 12 let</a:t>
            </a:r>
          </a:p>
        </p:txBody>
      </p:sp>
      <p:sp>
        <p:nvSpPr>
          <p:cNvPr id="39" name="Bublinový popisek: se šipkou nahoru 38">
            <a:extLst>
              <a:ext uri="{FF2B5EF4-FFF2-40B4-BE49-F238E27FC236}">
                <a16:creationId xmlns:a16="http://schemas.microsoft.com/office/drawing/2014/main" id="{615B66AF-1916-FB7D-8DC6-755CAB3C7517}"/>
              </a:ext>
            </a:extLst>
          </p:cNvPr>
          <p:cNvSpPr/>
          <p:nvPr/>
        </p:nvSpPr>
        <p:spPr>
          <a:xfrm>
            <a:off x="7007922" y="3663963"/>
            <a:ext cx="1355943" cy="1255981"/>
          </a:xfrm>
          <a:prstGeom prst="upArrowCallout">
            <a:avLst/>
          </a:prstGeom>
          <a:solidFill>
            <a:srgbClr val="FFFFFF"/>
          </a:solidFill>
          <a:ln w="25400" cap="flat" cmpd="sng" algn="ctr">
            <a:solidFill>
              <a:srgbClr val="FF9C3D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100" b="0" i="0" u="none" strike="noStrike" kern="0" cap="none" spc="0" normalizeH="0" baseline="0" noProof="0" dirty="0">
                <a:ln>
                  <a:noFill/>
                </a:ln>
                <a:solidFill>
                  <a:srgbClr val="36373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Odsouhlasení projektové dokumentace</a:t>
            </a:r>
          </a:p>
        </p:txBody>
      </p:sp>
      <p:sp>
        <p:nvSpPr>
          <p:cNvPr id="40" name="Bublinový popisek: se šipkou nahoru 39">
            <a:extLst>
              <a:ext uri="{FF2B5EF4-FFF2-40B4-BE49-F238E27FC236}">
                <a16:creationId xmlns:a16="http://schemas.microsoft.com/office/drawing/2014/main" id="{0E8A010D-105E-903B-4749-C316F528523B}"/>
              </a:ext>
            </a:extLst>
          </p:cNvPr>
          <p:cNvSpPr/>
          <p:nvPr/>
        </p:nvSpPr>
        <p:spPr>
          <a:xfrm>
            <a:off x="8527723" y="3653507"/>
            <a:ext cx="1355943" cy="1255981"/>
          </a:xfrm>
          <a:prstGeom prst="upArrowCallout">
            <a:avLst/>
          </a:prstGeom>
          <a:solidFill>
            <a:srgbClr val="FFFFFF"/>
          </a:solidFill>
          <a:ln w="25400" cap="flat" cmpd="sng" algn="ctr">
            <a:solidFill>
              <a:srgbClr val="FF9C3D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100" b="0" i="0" u="none" strike="noStrike" kern="0" cap="none" spc="0" normalizeH="0" baseline="0" noProof="0" dirty="0">
                <a:ln>
                  <a:noFill/>
                </a:ln>
                <a:solidFill>
                  <a:srgbClr val="36373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Řízení realizace</a:t>
            </a:r>
          </a:p>
        </p:txBody>
      </p:sp>
      <p:sp>
        <p:nvSpPr>
          <p:cNvPr id="41" name="Bublinový popisek: se šipkou nahoru 40">
            <a:extLst>
              <a:ext uri="{FF2B5EF4-FFF2-40B4-BE49-F238E27FC236}">
                <a16:creationId xmlns:a16="http://schemas.microsoft.com/office/drawing/2014/main" id="{ED03607A-5613-FCA0-6D18-91E46B634D16}"/>
              </a:ext>
            </a:extLst>
          </p:cNvPr>
          <p:cNvSpPr/>
          <p:nvPr/>
        </p:nvSpPr>
        <p:spPr>
          <a:xfrm>
            <a:off x="10317153" y="3644954"/>
            <a:ext cx="1355943" cy="1255981"/>
          </a:xfrm>
          <a:prstGeom prst="upArrowCallout">
            <a:avLst/>
          </a:prstGeom>
          <a:solidFill>
            <a:srgbClr val="FFFFFF"/>
          </a:solidFill>
          <a:ln w="25400" cap="flat" cmpd="sng" algn="ctr">
            <a:solidFill>
              <a:srgbClr val="FF9C3D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100" b="0" i="0" u="none" strike="noStrike" kern="0" cap="none" spc="0" normalizeH="0" baseline="0" noProof="0" dirty="0">
                <a:ln>
                  <a:noFill/>
                </a:ln>
                <a:solidFill>
                  <a:srgbClr val="36373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Energetický management, monitorování, vyhodnocování úspor</a:t>
            </a:r>
          </a:p>
        </p:txBody>
      </p:sp>
    </p:spTree>
    <p:extLst>
      <p:ext uri="{BB962C8B-B14F-4D97-AF65-F5344CB8AC3E}">
        <p14:creationId xmlns:p14="http://schemas.microsoft.com/office/powerpoint/2010/main" val="26107349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cs-CZ" sz="2400" b="1" dirty="0">
                <a:latin typeface="Aptos" panose="020B0004020202020204" pitchFamily="34" charset="0"/>
              </a:rPr>
              <a:t>Energetická revitalizace:	INVESTICE / DOTACE / ÚSPORY</a:t>
            </a:r>
            <a:endParaRPr lang="en-US" sz="2400" b="1" dirty="0">
              <a:latin typeface="Aptos" panose="020B0004020202020204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2446867" y="1340768"/>
            <a:ext cx="8737600" cy="4464496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cs-CZ" sz="1800" kern="150" dirty="0">
                <a:solidFill>
                  <a:schemeClr val="tx1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Cílem </a:t>
            </a:r>
            <a:r>
              <a:rPr lang="cs-CZ" sz="1800" kern="150" dirty="0">
                <a:solidFill>
                  <a:srgbClr val="EF8000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INVESTIC</a:t>
            </a:r>
            <a:r>
              <a:rPr lang="cs-CZ" sz="1800" kern="150" dirty="0">
                <a:solidFill>
                  <a:schemeClr val="tx1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do </a:t>
            </a:r>
            <a:r>
              <a:rPr lang="cs-CZ" sz="1800" kern="150" dirty="0">
                <a:solidFill>
                  <a:srgbClr val="EF8000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ENERGETICKÉ REVITALIZACE </a:t>
            </a:r>
            <a:r>
              <a:rPr lang="cs-CZ" sz="1800" kern="150" dirty="0">
                <a:solidFill>
                  <a:schemeClr val="tx1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budov je:</a:t>
            </a:r>
          </a:p>
          <a:p>
            <a:pPr marL="895350" indent="-452438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cs-CZ" sz="1800" kern="150" dirty="0"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	</a:t>
            </a:r>
            <a:r>
              <a:rPr lang="cs-CZ" sz="1800" b="1" kern="150" dirty="0"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Obnova dožívajícího technologického zařízení a stavebně-technických konstrukcí, tedy </a:t>
            </a:r>
            <a:r>
              <a:rPr lang="cs-CZ" sz="1800" b="1" kern="150" dirty="0">
                <a:solidFill>
                  <a:srgbClr val="EF8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ZHODNOCENÍ MAJETKU</a:t>
            </a:r>
          </a:p>
          <a:p>
            <a:pPr marL="895350" indent="-452438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cs-CZ" sz="1800" b="1" kern="150" dirty="0">
                <a:solidFill>
                  <a:schemeClr val="tx1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Zlepšení provozní efektivity – </a:t>
            </a:r>
            <a:r>
              <a:rPr lang="cs-CZ" sz="1800" b="1" kern="150" dirty="0">
                <a:solidFill>
                  <a:srgbClr val="EF8000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SNÍŽENÍ SPOTŘEBY ENERGIE </a:t>
            </a:r>
            <a:r>
              <a:rPr lang="cs-CZ" sz="1800" b="1" kern="150" dirty="0">
                <a:solidFill>
                  <a:schemeClr val="tx1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= </a:t>
            </a:r>
            <a:r>
              <a:rPr lang="cs-CZ" sz="1800" b="1" kern="150" dirty="0">
                <a:solidFill>
                  <a:srgbClr val="EF8000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ÚSPORA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endParaRPr lang="cs-CZ" sz="1800" kern="150" dirty="0">
              <a:solidFill>
                <a:schemeClr val="tx1"/>
              </a:solidFill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cs-CZ" sz="1800" kern="150" dirty="0">
                <a:solidFill>
                  <a:schemeClr val="tx1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Úspor je dosahováno při jakémkoliv revitalizačním opatření, ale: </a:t>
            </a:r>
          </a:p>
          <a:p>
            <a:pPr marL="895350" indent="-452438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cs-CZ" sz="1800" kern="150" dirty="0">
                <a:solidFill>
                  <a:schemeClr val="tx1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Projekt při</a:t>
            </a:r>
            <a:r>
              <a:rPr lang="cs-CZ" sz="1800" kern="150" dirty="0">
                <a:solidFill>
                  <a:schemeClr val="tx1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navrhování často neprochází důslednou nákladově (investičně) výnosovou optimalizací, </a:t>
            </a:r>
          </a:p>
          <a:p>
            <a:pPr marL="895350" indent="-452438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cs-CZ" sz="1800" kern="150" dirty="0">
                <a:solidFill>
                  <a:schemeClr val="tx1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revitalizace nebývá komplexní a hloubková, </a:t>
            </a:r>
          </a:p>
          <a:p>
            <a:pPr marL="895350" indent="-452438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cs-CZ" sz="1800" kern="150" dirty="0">
                <a:solidFill>
                  <a:schemeClr val="tx1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úspory následně nejsou vyhodnocovány.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endParaRPr lang="cs-CZ" sz="1800" kern="15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1">
            <a:extLst>
              <a:ext uri="{FF2B5EF4-FFF2-40B4-BE49-F238E27FC236}">
                <a16:creationId xmlns:a16="http://schemas.microsoft.com/office/drawing/2014/main" id="{AAE00BB2-E737-1B0C-40D7-804C7312625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vert="horz"/>
          <a:lstStyle/>
          <a:p>
            <a:r>
              <a:rPr lang="cs-CZ" sz="2400" b="1" dirty="0">
                <a:latin typeface="Aptos" panose="020B0004020202020204" pitchFamily="34" charset="0"/>
              </a:rPr>
              <a:t>Proč úsporná opatření v budovách?</a:t>
            </a:r>
          </a:p>
        </p:txBody>
      </p:sp>
      <p:pic>
        <p:nvPicPr>
          <p:cNvPr id="33" name="Obrázek 32">
            <a:extLst>
              <a:ext uri="{FF2B5EF4-FFF2-40B4-BE49-F238E27FC236}">
                <a16:creationId xmlns:a16="http://schemas.microsoft.com/office/drawing/2014/main" id="{A13BB07C-B008-1951-5960-23437BC893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471" y="1412776"/>
            <a:ext cx="10929058" cy="3835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2217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CA3E7D-E723-78D3-5FB0-A5A105198C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DD04F03-2570-E617-0D73-80962CC2A51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cs-CZ" sz="2400" b="1" dirty="0">
                <a:latin typeface="Aptos" panose="020B0004020202020204" pitchFamily="34" charset="0"/>
              </a:rPr>
              <a:t>Ekonomický model energetických služeb se zárukou úspor (EPC)</a:t>
            </a:r>
            <a:endParaRPr lang="en-US" sz="2400" b="1" dirty="0">
              <a:latin typeface="Aptos" panose="020B0004020202020204" pitchFamily="34" charset="0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2C12EA2-9B3D-E205-C41A-7995A2A9D5A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448917" y="1484784"/>
            <a:ext cx="8737600" cy="864096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cs-CZ" sz="1800" b="1" kern="15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Důsledně optimalizovat </a:t>
            </a:r>
            <a:r>
              <a:rPr lang="cs-CZ" sz="1800" b="1" kern="150" dirty="0">
                <a:solidFill>
                  <a:srgbClr val="EF8000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INVESTICE</a:t>
            </a:r>
            <a:r>
              <a:rPr lang="cs-CZ" sz="1800" b="1" kern="15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s </a:t>
            </a:r>
            <a:r>
              <a:rPr lang="cs-CZ" sz="1800" b="1" kern="150" dirty="0">
                <a:solidFill>
                  <a:srgbClr val="EF8000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ÚSPORAMI</a:t>
            </a:r>
            <a:r>
              <a:rPr lang="cs-CZ" sz="1800" b="1" kern="15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a hlavně spojovat </a:t>
            </a:r>
            <a:r>
              <a:rPr lang="cs-CZ" sz="1800" b="1" kern="150" dirty="0">
                <a:solidFill>
                  <a:srgbClr val="EF8000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DODAVATELSKÉ FINANCOVÁNÍ SPLÁCENÉ Z ÚSPOR S DOTACEMI</a:t>
            </a:r>
            <a:r>
              <a:rPr lang="cs-CZ" sz="1800" b="1" kern="15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umožňuje pouze </a:t>
            </a:r>
            <a:r>
              <a:rPr lang="cs-CZ" sz="1800" b="1" kern="150" dirty="0">
                <a:solidFill>
                  <a:srgbClr val="EF8000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metoda EPC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endParaRPr lang="cs-CZ" sz="1800" kern="15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Obrázek 4" descr="Obsah obrázku text, snímek obrazovky, Písmo, design">
            <a:extLst>
              <a:ext uri="{FF2B5EF4-FFF2-40B4-BE49-F238E27FC236}">
                <a16:creationId xmlns:a16="http://schemas.microsoft.com/office/drawing/2014/main" id="{EE9980C8-937B-2E9E-F8FD-7430189F87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9656" y="2204864"/>
            <a:ext cx="7272808" cy="4408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9784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1">
            <a:extLst>
              <a:ext uri="{FF2B5EF4-FFF2-40B4-BE49-F238E27FC236}">
                <a16:creationId xmlns:a16="http://schemas.microsoft.com/office/drawing/2014/main" id="{756DAC52-36CA-80A1-475C-8996C9A76F9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vert="horz"/>
          <a:lstStyle/>
          <a:p>
            <a:r>
              <a:rPr lang="cs-CZ" sz="2400" b="1" dirty="0">
                <a:latin typeface="Aptos" panose="020B0004020202020204" pitchFamily="34" charset="0"/>
              </a:rPr>
              <a:t>Princip projektu EPC</a:t>
            </a:r>
          </a:p>
          <a:p>
            <a:endParaRPr lang="cs-CZ" sz="2400" b="1" dirty="0">
              <a:latin typeface="Aptos" panose="020B0004020202020204" pitchFamily="34" charset="0"/>
            </a:endParaRPr>
          </a:p>
        </p:txBody>
      </p:sp>
      <p:sp>
        <p:nvSpPr>
          <p:cNvPr id="29" name="Text Placeholder 10">
            <a:extLst>
              <a:ext uri="{FF2B5EF4-FFF2-40B4-BE49-F238E27FC236}">
                <a16:creationId xmlns:a16="http://schemas.microsoft.com/office/drawing/2014/main" id="{287F66E9-13F7-598C-36CC-009F0C4E52A6}"/>
              </a:ext>
            </a:extLst>
          </p:cNvPr>
          <p:cNvSpPr txBox="1">
            <a:spLocks/>
          </p:cNvSpPr>
          <p:nvPr/>
        </p:nvSpPr>
        <p:spPr>
          <a:xfrm>
            <a:off x="5974241" y="5732786"/>
            <a:ext cx="4792289" cy="6477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00C752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cs-CZ" altLang="cs-CZ" sz="1600" b="1" i="0" u="none" strike="noStrike" kern="0" cap="none" spc="0" normalizeH="0" baseline="0" noProof="0">
              <a:ln>
                <a:noFill/>
              </a:ln>
              <a:solidFill>
                <a:srgbClr val="36373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C752"/>
              </a:buClr>
              <a:buSzTx/>
              <a:buFontTx/>
              <a:buChar char="•"/>
              <a:tabLst/>
              <a:defRPr/>
            </a:pPr>
            <a:endParaRPr kumimoji="0" lang="cs-CZ" sz="1800" b="0" i="0" u="none" strike="noStrike" kern="0" cap="none" spc="0" normalizeH="0" baseline="0" noProof="0" dirty="0">
              <a:ln>
                <a:noFill/>
              </a:ln>
              <a:solidFill>
                <a:srgbClr val="36373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0" name="Obdélník: se zakulacenými rohy 29">
            <a:extLst>
              <a:ext uri="{FF2B5EF4-FFF2-40B4-BE49-F238E27FC236}">
                <a16:creationId xmlns:a16="http://schemas.microsoft.com/office/drawing/2014/main" id="{E4C61D88-6737-54BC-6F54-CB29A015EB41}"/>
              </a:ext>
            </a:extLst>
          </p:cNvPr>
          <p:cNvSpPr/>
          <p:nvPr/>
        </p:nvSpPr>
        <p:spPr>
          <a:xfrm>
            <a:off x="1487488" y="1052736"/>
            <a:ext cx="4434116" cy="1276389"/>
          </a:xfrm>
          <a:prstGeom prst="roundRect">
            <a:avLst/>
          </a:prstGeom>
          <a:solidFill>
            <a:srgbClr val="FF9C3D">
              <a:lumMod val="20000"/>
              <a:lumOff val="80000"/>
            </a:srgbClr>
          </a:solidFill>
          <a:ln w="25400" cap="flat" cmpd="sng" algn="ctr">
            <a:solidFill>
              <a:srgbClr val="FF9C3D">
                <a:lumMod val="60000"/>
                <a:lumOff val="40000"/>
              </a:srgbClr>
            </a:solidFill>
            <a:prstDash val="soli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 dirty="0">
              <a:ln>
                <a:noFill/>
              </a:ln>
              <a:solidFill>
                <a:srgbClr val="36373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31" name="Grafický objekt 30" descr="Mince obrys">
            <a:extLst>
              <a:ext uri="{FF2B5EF4-FFF2-40B4-BE49-F238E27FC236}">
                <a16:creationId xmlns:a16="http://schemas.microsoft.com/office/drawing/2014/main" id="{9D3F489F-0B81-F15E-56B7-2F0FB4E122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60146" y="1369065"/>
            <a:ext cx="601216" cy="601216"/>
          </a:xfrm>
          <a:prstGeom prst="rect">
            <a:avLst/>
          </a:prstGeom>
        </p:spPr>
      </p:pic>
      <p:sp>
        <p:nvSpPr>
          <p:cNvPr id="32" name="TextovéPole 31">
            <a:extLst>
              <a:ext uri="{FF2B5EF4-FFF2-40B4-BE49-F238E27FC236}">
                <a16:creationId xmlns:a16="http://schemas.microsoft.com/office/drawing/2014/main" id="{16E9ECC3-1FA8-3EEF-AEE2-E4DC6452CE83}"/>
              </a:ext>
            </a:extLst>
          </p:cNvPr>
          <p:cNvSpPr txBox="1"/>
          <p:nvPr/>
        </p:nvSpPr>
        <p:spPr>
          <a:xfrm>
            <a:off x="2338003" y="1134018"/>
            <a:ext cx="27001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cs-CZ" b="1" dirty="0">
                <a:solidFill>
                  <a:srgbClr val="363738"/>
                </a:solidFill>
                <a:latin typeface="Arial"/>
                <a:cs typeface="+mn-cs"/>
              </a:rPr>
              <a:t>Úspory splácí investici</a:t>
            </a:r>
          </a:p>
        </p:txBody>
      </p:sp>
      <p:sp>
        <p:nvSpPr>
          <p:cNvPr id="33" name="TextovéPole 32">
            <a:extLst>
              <a:ext uri="{FF2B5EF4-FFF2-40B4-BE49-F238E27FC236}">
                <a16:creationId xmlns:a16="http://schemas.microsoft.com/office/drawing/2014/main" id="{5FDD7B42-09FA-3B4A-F083-AEE9E27FB055}"/>
              </a:ext>
            </a:extLst>
          </p:cNvPr>
          <p:cNvSpPr txBox="1"/>
          <p:nvPr/>
        </p:nvSpPr>
        <p:spPr>
          <a:xfrm>
            <a:off x="2370960" y="1560126"/>
            <a:ext cx="324324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cs-CZ" sz="1100" dirty="0">
                <a:solidFill>
                  <a:srgbClr val="363738"/>
                </a:solidFill>
                <a:latin typeface="Arial"/>
                <a:cs typeface="+mn-cs"/>
              </a:rPr>
              <a:t>Investice se hradí ideálně z prokazatelných úspor provozních nákladů, v kombinaci s dotací a vlastních zdrojů</a:t>
            </a:r>
          </a:p>
        </p:txBody>
      </p:sp>
      <p:sp>
        <p:nvSpPr>
          <p:cNvPr id="34" name="Obdélník: se zakulacenými rohy 33">
            <a:extLst>
              <a:ext uri="{FF2B5EF4-FFF2-40B4-BE49-F238E27FC236}">
                <a16:creationId xmlns:a16="http://schemas.microsoft.com/office/drawing/2014/main" id="{5DAE490B-A6F7-4A81-A0F4-366FB26242DF}"/>
              </a:ext>
            </a:extLst>
          </p:cNvPr>
          <p:cNvSpPr/>
          <p:nvPr/>
        </p:nvSpPr>
        <p:spPr>
          <a:xfrm>
            <a:off x="6910345" y="1061630"/>
            <a:ext cx="4434116" cy="1276389"/>
          </a:xfrm>
          <a:prstGeom prst="roundRect">
            <a:avLst/>
          </a:prstGeom>
          <a:solidFill>
            <a:srgbClr val="FF9C3D">
              <a:lumMod val="20000"/>
              <a:lumOff val="80000"/>
            </a:srgbClr>
          </a:solidFill>
          <a:ln w="25400" cap="flat" cmpd="sng" algn="ctr">
            <a:solidFill>
              <a:srgbClr val="FF9C3D">
                <a:lumMod val="60000"/>
                <a:lumOff val="40000"/>
              </a:srgbClr>
            </a:solidFill>
            <a:prstDash val="soli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 dirty="0">
              <a:ln>
                <a:noFill/>
              </a:ln>
              <a:solidFill>
                <a:srgbClr val="36373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5" name="Obdélník: se zakulacenými rohy 34">
            <a:extLst>
              <a:ext uri="{FF2B5EF4-FFF2-40B4-BE49-F238E27FC236}">
                <a16:creationId xmlns:a16="http://schemas.microsoft.com/office/drawing/2014/main" id="{2AAB305A-876D-F7BD-D95E-041AF97CBFF3}"/>
              </a:ext>
            </a:extLst>
          </p:cNvPr>
          <p:cNvSpPr/>
          <p:nvPr/>
        </p:nvSpPr>
        <p:spPr>
          <a:xfrm>
            <a:off x="1487488" y="2712796"/>
            <a:ext cx="4434116" cy="1276389"/>
          </a:xfrm>
          <a:prstGeom prst="roundRect">
            <a:avLst/>
          </a:prstGeom>
          <a:solidFill>
            <a:srgbClr val="FF9C3D">
              <a:lumMod val="20000"/>
              <a:lumOff val="80000"/>
            </a:srgbClr>
          </a:solidFill>
          <a:ln w="25400" cap="flat" cmpd="sng" algn="ctr">
            <a:solidFill>
              <a:srgbClr val="FF9C3D">
                <a:lumMod val="60000"/>
                <a:lumOff val="40000"/>
              </a:srgbClr>
            </a:solidFill>
            <a:prstDash val="soli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 dirty="0">
              <a:ln>
                <a:noFill/>
              </a:ln>
              <a:solidFill>
                <a:srgbClr val="36373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6" name="Obdélník: se zakulacenými rohy 35">
            <a:extLst>
              <a:ext uri="{FF2B5EF4-FFF2-40B4-BE49-F238E27FC236}">
                <a16:creationId xmlns:a16="http://schemas.microsoft.com/office/drawing/2014/main" id="{64E8F057-28C1-188C-4031-79A19E90F795}"/>
              </a:ext>
            </a:extLst>
          </p:cNvPr>
          <p:cNvSpPr/>
          <p:nvPr/>
        </p:nvSpPr>
        <p:spPr>
          <a:xfrm>
            <a:off x="1487488" y="4404786"/>
            <a:ext cx="4434116" cy="1276389"/>
          </a:xfrm>
          <a:prstGeom prst="roundRect">
            <a:avLst/>
          </a:prstGeom>
          <a:solidFill>
            <a:srgbClr val="FF9C3D">
              <a:lumMod val="20000"/>
              <a:lumOff val="80000"/>
            </a:srgbClr>
          </a:solidFill>
          <a:ln w="25400" cap="flat" cmpd="sng" algn="ctr">
            <a:solidFill>
              <a:srgbClr val="FF9C3D">
                <a:lumMod val="60000"/>
                <a:lumOff val="40000"/>
              </a:srgbClr>
            </a:solidFill>
            <a:prstDash val="soli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 dirty="0">
              <a:ln>
                <a:noFill/>
              </a:ln>
              <a:solidFill>
                <a:srgbClr val="36373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7" name="Obdélník: se zakulacenými rohy 36">
            <a:extLst>
              <a:ext uri="{FF2B5EF4-FFF2-40B4-BE49-F238E27FC236}">
                <a16:creationId xmlns:a16="http://schemas.microsoft.com/office/drawing/2014/main" id="{C2DE8DEC-C652-005C-03A8-A13345B5AC99}"/>
              </a:ext>
            </a:extLst>
          </p:cNvPr>
          <p:cNvSpPr/>
          <p:nvPr/>
        </p:nvSpPr>
        <p:spPr>
          <a:xfrm>
            <a:off x="6910345" y="2712797"/>
            <a:ext cx="4434116" cy="1276389"/>
          </a:xfrm>
          <a:prstGeom prst="roundRect">
            <a:avLst/>
          </a:prstGeom>
          <a:solidFill>
            <a:srgbClr val="FF9C3D">
              <a:lumMod val="20000"/>
              <a:lumOff val="80000"/>
            </a:srgbClr>
          </a:solidFill>
          <a:ln w="25400" cap="flat" cmpd="sng" algn="ctr">
            <a:solidFill>
              <a:srgbClr val="FF9C3D">
                <a:lumMod val="60000"/>
                <a:lumOff val="40000"/>
              </a:srgbClr>
            </a:solidFill>
            <a:prstDash val="soli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 dirty="0">
              <a:ln>
                <a:noFill/>
              </a:ln>
              <a:solidFill>
                <a:srgbClr val="36373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8" name="Obdélník: se zakulacenými rohy 37">
            <a:extLst>
              <a:ext uri="{FF2B5EF4-FFF2-40B4-BE49-F238E27FC236}">
                <a16:creationId xmlns:a16="http://schemas.microsoft.com/office/drawing/2014/main" id="{1C626B27-952D-C987-C54C-2210F5C7C8D8}"/>
              </a:ext>
            </a:extLst>
          </p:cNvPr>
          <p:cNvSpPr/>
          <p:nvPr/>
        </p:nvSpPr>
        <p:spPr>
          <a:xfrm>
            <a:off x="6910345" y="4404787"/>
            <a:ext cx="4434116" cy="1276389"/>
          </a:xfrm>
          <a:prstGeom prst="roundRect">
            <a:avLst/>
          </a:prstGeom>
          <a:solidFill>
            <a:srgbClr val="FF9C3D">
              <a:lumMod val="20000"/>
              <a:lumOff val="80000"/>
            </a:srgbClr>
          </a:solidFill>
          <a:ln w="25400" cap="flat" cmpd="sng" algn="ctr">
            <a:solidFill>
              <a:srgbClr val="FF9C3D">
                <a:lumMod val="60000"/>
                <a:lumOff val="40000"/>
              </a:srgbClr>
            </a:solidFill>
            <a:prstDash val="soli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 dirty="0">
              <a:ln>
                <a:noFill/>
              </a:ln>
              <a:solidFill>
                <a:srgbClr val="36373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39" name="Grafický objekt 38" descr="Štít – zaškrtnutí obrys">
            <a:extLst>
              <a:ext uri="{FF2B5EF4-FFF2-40B4-BE49-F238E27FC236}">
                <a16:creationId xmlns:a16="http://schemas.microsoft.com/office/drawing/2014/main" id="{467F03B9-DB76-004E-BE31-DCC249391D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040021" y="1290991"/>
            <a:ext cx="715222" cy="715222"/>
          </a:xfrm>
          <a:prstGeom prst="rect">
            <a:avLst/>
          </a:prstGeom>
        </p:spPr>
      </p:pic>
      <p:sp>
        <p:nvSpPr>
          <p:cNvPr id="40" name="TextovéPole 39">
            <a:extLst>
              <a:ext uri="{FF2B5EF4-FFF2-40B4-BE49-F238E27FC236}">
                <a16:creationId xmlns:a16="http://schemas.microsoft.com/office/drawing/2014/main" id="{15AEC264-CC90-54FB-5576-39328B62F15E}"/>
              </a:ext>
            </a:extLst>
          </p:cNvPr>
          <p:cNvSpPr txBox="1"/>
          <p:nvPr/>
        </p:nvSpPr>
        <p:spPr>
          <a:xfrm>
            <a:off x="7846449" y="1155060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cs-CZ" b="1" dirty="0">
                <a:solidFill>
                  <a:srgbClr val="363738"/>
                </a:solidFill>
                <a:latin typeface="Arial"/>
                <a:cs typeface="+mn-cs"/>
              </a:rPr>
              <a:t>Garantovaný výsledek</a:t>
            </a:r>
          </a:p>
        </p:txBody>
      </p:sp>
      <p:sp>
        <p:nvSpPr>
          <p:cNvPr id="41" name="TextovéPole 40">
            <a:extLst>
              <a:ext uri="{FF2B5EF4-FFF2-40B4-BE49-F238E27FC236}">
                <a16:creationId xmlns:a16="http://schemas.microsoft.com/office/drawing/2014/main" id="{D3D646FB-DCE2-B198-5FFB-A6397F46A1D2}"/>
              </a:ext>
            </a:extLst>
          </p:cNvPr>
          <p:cNvSpPr txBox="1"/>
          <p:nvPr/>
        </p:nvSpPr>
        <p:spPr>
          <a:xfrm>
            <a:off x="7871829" y="1560126"/>
            <a:ext cx="324324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cs-CZ" sz="1100" dirty="0">
                <a:solidFill>
                  <a:srgbClr val="363738"/>
                </a:solidFill>
                <a:latin typeface="Arial"/>
                <a:cs typeface="+mn-cs"/>
              </a:rPr>
              <a:t>ESCO smluvně garantuje výši úspor</a:t>
            </a:r>
          </a:p>
        </p:txBody>
      </p:sp>
      <p:sp>
        <p:nvSpPr>
          <p:cNvPr id="42" name="TextovéPole 41">
            <a:extLst>
              <a:ext uri="{FF2B5EF4-FFF2-40B4-BE49-F238E27FC236}">
                <a16:creationId xmlns:a16="http://schemas.microsoft.com/office/drawing/2014/main" id="{EF6DFED4-4421-275F-781D-010750260C5A}"/>
              </a:ext>
            </a:extLst>
          </p:cNvPr>
          <p:cNvSpPr txBox="1"/>
          <p:nvPr/>
        </p:nvSpPr>
        <p:spPr>
          <a:xfrm>
            <a:off x="2336666" y="2836515"/>
            <a:ext cx="26671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cs-CZ" b="1" dirty="0">
                <a:solidFill>
                  <a:srgbClr val="363738"/>
                </a:solidFill>
                <a:latin typeface="Arial"/>
                <a:cs typeface="+mn-cs"/>
              </a:rPr>
              <a:t>Komplexní služba</a:t>
            </a:r>
          </a:p>
        </p:txBody>
      </p:sp>
      <p:sp>
        <p:nvSpPr>
          <p:cNvPr id="43" name="TextovéPole 42">
            <a:extLst>
              <a:ext uri="{FF2B5EF4-FFF2-40B4-BE49-F238E27FC236}">
                <a16:creationId xmlns:a16="http://schemas.microsoft.com/office/drawing/2014/main" id="{419FB015-9F5E-F39D-3BCF-115066AA1719}"/>
              </a:ext>
            </a:extLst>
          </p:cNvPr>
          <p:cNvSpPr txBox="1"/>
          <p:nvPr/>
        </p:nvSpPr>
        <p:spPr>
          <a:xfrm>
            <a:off x="2338003" y="3285301"/>
            <a:ext cx="324324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cs-CZ" sz="1100" dirty="0">
                <a:solidFill>
                  <a:srgbClr val="363738"/>
                </a:solidFill>
                <a:latin typeface="Arial"/>
                <a:cs typeface="+mn-cs"/>
              </a:rPr>
              <a:t>Projektování, inženýring, realizace, energetický management, dodavatelské úvěrování aj.</a:t>
            </a:r>
          </a:p>
        </p:txBody>
      </p:sp>
      <p:pic>
        <p:nvPicPr>
          <p:cNvPr id="44" name="Grafický objekt 43" descr="Kousky puzzle obrys">
            <a:extLst>
              <a:ext uri="{FF2B5EF4-FFF2-40B4-BE49-F238E27FC236}">
                <a16:creationId xmlns:a16="http://schemas.microsoft.com/office/drawing/2014/main" id="{9B5B1993-9DDA-8338-9561-4643F8F17DA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593467" y="2946028"/>
            <a:ext cx="808352" cy="808352"/>
          </a:xfrm>
          <a:prstGeom prst="rect">
            <a:avLst/>
          </a:prstGeom>
        </p:spPr>
      </p:pic>
      <p:pic>
        <p:nvPicPr>
          <p:cNvPr id="45" name="Grafický objekt 44" descr="Potřesení rukou obrys">
            <a:extLst>
              <a:ext uri="{FF2B5EF4-FFF2-40B4-BE49-F238E27FC236}">
                <a16:creationId xmlns:a16="http://schemas.microsoft.com/office/drawing/2014/main" id="{49BF323D-4FE0-7926-3C8A-6D6AE266D85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040021" y="2900843"/>
            <a:ext cx="864096" cy="864096"/>
          </a:xfrm>
          <a:prstGeom prst="rect">
            <a:avLst/>
          </a:prstGeom>
        </p:spPr>
      </p:pic>
      <p:sp>
        <p:nvSpPr>
          <p:cNvPr id="46" name="TextovéPole 45">
            <a:extLst>
              <a:ext uri="{FF2B5EF4-FFF2-40B4-BE49-F238E27FC236}">
                <a16:creationId xmlns:a16="http://schemas.microsoft.com/office/drawing/2014/main" id="{D198BAEC-2ABD-7D61-614D-72DE9AF38696}"/>
              </a:ext>
            </a:extLst>
          </p:cNvPr>
          <p:cNvSpPr txBox="1"/>
          <p:nvPr/>
        </p:nvSpPr>
        <p:spPr>
          <a:xfrm>
            <a:off x="7917016" y="2858625"/>
            <a:ext cx="26671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cs-CZ" b="1" dirty="0">
                <a:solidFill>
                  <a:srgbClr val="363738"/>
                </a:solidFill>
                <a:latin typeface="Arial"/>
                <a:cs typeface="+mn-cs"/>
              </a:rPr>
              <a:t>Jeden partner</a:t>
            </a:r>
          </a:p>
        </p:txBody>
      </p:sp>
      <p:sp>
        <p:nvSpPr>
          <p:cNvPr id="47" name="TextovéPole 46">
            <a:extLst>
              <a:ext uri="{FF2B5EF4-FFF2-40B4-BE49-F238E27FC236}">
                <a16:creationId xmlns:a16="http://schemas.microsoft.com/office/drawing/2014/main" id="{E6455EB7-DEFB-FF69-FE2D-3B438C7A9FF3}"/>
              </a:ext>
            </a:extLst>
          </p:cNvPr>
          <p:cNvSpPr txBox="1"/>
          <p:nvPr/>
        </p:nvSpPr>
        <p:spPr>
          <a:xfrm>
            <a:off x="7914468" y="3362410"/>
            <a:ext cx="324324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cs-CZ" sz="1100" dirty="0">
                <a:solidFill>
                  <a:srgbClr val="363738"/>
                </a:solidFill>
                <a:latin typeface="Arial"/>
                <a:cs typeface="+mn-cs"/>
              </a:rPr>
              <a:t>ESCO přebírá odpovědnost za návrh, projektování a realizaci</a:t>
            </a:r>
          </a:p>
        </p:txBody>
      </p:sp>
      <p:pic>
        <p:nvPicPr>
          <p:cNvPr id="48" name="Grafický objekt 47" descr="Váhy spravedlnosti obrys">
            <a:extLst>
              <a:ext uri="{FF2B5EF4-FFF2-40B4-BE49-F238E27FC236}">
                <a16:creationId xmlns:a16="http://schemas.microsoft.com/office/drawing/2014/main" id="{57724A22-E237-B711-1AD1-906E45D6140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073879" y="4532430"/>
            <a:ext cx="784115" cy="784115"/>
          </a:xfrm>
          <a:prstGeom prst="rect">
            <a:avLst/>
          </a:prstGeom>
        </p:spPr>
      </p:pic>
      <p:sp>
        <p:nvSpPr>
          <p:cNvPr id="49" name="TextovéPole 48">
            <a:extLst>
              <a:ext uri="{FF2B5EF4-FFF2-40B4-BE49-F238E27FC236}">
                <a16:creationId xmlns:a16="http://schemas.microsoft.com/office/drawing/2014/main" id="{54CC6D8C-50CF-365F-6538-554CAC9E32A8}"/>
              </a:ext>
            </a:extLst>
          </p:cNvPr>
          <p:cNvSpPr txBox="1"/>
          <p:nvPr/>
        </p:nvSpPr>
        <p:spPr>
          <a:xfrm>
            <a:off x="7987584" y="4532430"/>
            <a:ext cx="26671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cs-CZ" b="1" dirty="0">
                <a:solidFill>
                  <a:srgbClr val="363738"/>
                </a:solidFill>
                <a:latin typeface="Arial"/>
                <a:cs typeface="+mn-cs"/>
              </a:rPr>
              <a:t>Zákonný rámec</a:t>
            </a:r>
          </a:p>
        </p:txBody>
      </p:sp>
      <p:sp>
        <p:nvSpPr>
          <p:cNvPr id="50" name="TextovéPole 49">
            <a:extLst>
              <a:ext uri="{FF2B5EF4-FFF2-40B4-BE49-F238E27FC236}">
                <a16:creationId xmlns:a16="http://schemas.microsoft.com/office/drawing/2014/main" id="{F5FD8B32-3B44-E5D7-02EA-6F54F4651CD8}"/>
              </a:ext>
            </a:extLst>
          </p:cNvPr>
          <p:cNvSpPr txBox="1"/>
          <p:nvPr/>
        </p:nvSpPr>
        <p:spPr>
          <a:xfrm>
            <a:off x="7979607" y="4953370"/>
            <a:ext cx="324324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cs-CZ" sz="1100" dirty="0">
                <a:solidFill>
                  <a:srgbClr val="363738"/>
                </a:solidFill>
                <a:latin typeface="Arial"/>
                <a:cs typeface="+mn-cs"/>
              </a:rPr>
              <a:t>Zákon č. 406/2000 Sb. o hospodaření energií</a:t>
            </a:r>
          </a:p>
        </p:txBody>
      </p:sp>
      <p:pic>
        <p:nvPicPr>
          <p:cNvPr id="51" name="Grafický objekt 50" descr="Přesýpací hodiny 90% obrys">
            <a:extLst>
              <a:ext uri="{FF2B5EF4-FFF2-40B4-BE49-F238E27FC236}">
                <a16:creationId xmlns:a16="http://schemas.microsoft.com/office/drawing/2014/main" id="{213ED825-78F4-8F7D-E52C-6F3A2BEDC14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607206" y="4693504"/>
            <a:ext cx="698957" cy="698957"/>
          </a:xfrm>
          <a:prstGeom prst="rect">
            <a:avLst/>
          </a:prstGeom>
        </p:spPr>
      </p:pic>
      <p:sp>
        <p:nvSpPr>
          <p:cNvPr id="52" name="TextovéPole 51">
            <a:extLst>
              <a:ext uri="{FF2B5EF4-FFF2-40B4-BE49-F238E27FC236}">
                <a16:creationId xmlns:a16="http://schemas.microsoft.com/office/drawing/2014/main" id="{D0FCC80E-B6B9-9C47-F110-64B0521F5F21}"/>
              </a:ext>
            </a:extLst>
          </p:cNvPr>
          <p:cNvSpPr txBox="1"/>
          <p:nvPr/>
        </p:nvSpPr>
        <p:spPr>
          <a:xfrm>
            <a:off x="2370958" y="4508838"/>
            <a:ext cx="26671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cs-CZ" b="1" dirty="0">
                <a:solidFill>
                  <a:srgbClr val="363738"/>
                </a:solidFill>
                <a:latin typeface="Arial"/>
                <a:cs typeface="+mn-cs"/>
              </a:rPr>
              <a:t>Prověřeno v čase</a:t>
            </a:r>
          </a:p>
        </p:txBody>
      </p:sp>
      <p:sp>
        <p:nvSpPr>
          <p:cNvPr id="53" name="TextovéPole 52">
            <a:extLst>
              <a:ext uri="{FF2B5EF4-FFF2-40B4-BE49-F238E27FC236}">
                <a16:creationId xmlns:a16="http://schemas.microsoft.com/office/drawing/2014/main" id="{F3B9140C-E189-6E0F-0B3C-8257F4AE4DFC}"/>
              </a:ext>
            </a:extLst>
          </p:cNvPr>
          <p:cNvSpPr txBox="1"/>
          <p:nvPr/>
        </p:nvSpPr>
        <p:spPr>
          <a:xfrm>
            <a:off x="2401819" y="4901762"/>
            <a:ext cx="324324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cs-CZ" sz="1100" dirty="0">
                <a:solidFill>
                  <a:srgbClr val="363738"/>
                </a:solidFill>
                <a:latin typeface="Arial"/>
                <a:cs typeface="+mn-cs"/>
              </a:rPr>
              <a:t>Desítky realizací; APES; metodiky úspor, vzorová smlouva, zákon o zadávání veřejných zakázek (jednací řízení s uveřejněním) – optimalizace v soutěži</a:t>
            </a:r>
          </a:p>
        </p:txBody>
      </p:sp>
    </p:spTree>
    <p:extLst>
      <p:ext uri="{BB962C8B-B14F-4D97-AF65-F5344CB8AC3E}">
        <p14:creationId xmlns:p14="http://schemas.microsoft.com/office/powerpoint/2010/main" val="29153194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C6F641-94B4-323E-B8D9-AEE05A185F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7FBAC9C-909D-8F49-7891-83E882852C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cs-CZ" sz="2400" b="1" dirty="0">
                <a:latin typeface="Aptos" panose="020B0004020202020204" pitchFamily="34" charset="0"/>
              </a:rPr>
              <a:t>JAK FUNGOVALA METODA EPC V LETECH 1994 - 2019</a:t>
            </a:r>
            <a:endParaRPr lang="en-US" sz="2400" b="1" dirty="0">
              <a:latin typeface="Aptos" panose="020B0004020202020204" pitchFamily="34" charset="0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C2B51B0-A910-E414-6488-788AE7EC856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446867" y="1340768"/>
            <a:ext cx="8737600" cy="3959894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800"/>
              </a:spcAft>
            </a:pPr>
            <a:endParaRPr lang="cs-CZ" sz="1800" kern="15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Obrázek 7" descr="Obsah obrázku text, diagram, snímek obrazovky, řada/pruh&#10;&#10;Popis byl vytvořen automaticky">
            <a:extLst>
              <a:ext uri="{FF2B5EF4-FFF2-40B4-BE49-F238E27FC236}">
                <a16:creationId xmlns:a16="http://schemas.microsoft.com/office/drawing/2014/main" id="{155449DA-4DCD-B965-6084-044F31AA22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3181" y="1070068"/>
            <a:ext cx="8735649" cy="5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0240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F9C7C1-DFAE-6B44-7D3A-E238AB303B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2EC5F48-B67E-F98A-7786-99A729FAFE0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cs-CZ" sz="2400" b="1" dirty="0">
                <a:latin typeface="Aptos" panose="020B0004020202020204" pitchFamily="34" charset="0"/>
              </a:rPr>
              <a:t>JAK FUNGOVALA METODA EPC V LETECH 2020 - 2025</a:t>
            </a:r>
            <a:endParaRPr lang="en-US" sz="2400" b="1" dirty="0">
              <a:latin typeface="Aptos" panose="020B0004020202020204" pitchFamily="34" charset="0"/>
            </a:endParaRPr>
          </a:p>
          <a:p>
            <a:endParaRPr lang="en-US" sz="2400" b="1" dirty="0"/>
          </a:p>
        </p:txBody>
      </p:sp>
      <p:pic>
        <p:nvPicPr>
          <p:cNvPr id="2" name="Obrázek 1" descr="Obsah obrázku text, diagram, řada/pruh, Vykreslený graf">
            <a:extLst>
              <a:ext uri="{FF2B5EF4-FFF2-40B4-BE49-F238E27FC236}">
                <a16:creationId xmlns:a16="http://schemas.microsoft.com/office/drawing/2014/main" id="{D6BC777E-0B8C-5C58-C845-7098E945DB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6067" y="1124744"/>
            <a:ext cx="9301348" cy="489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0544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1">
            <a:extLst>
              <a:ext uri="{FF2B5EF4-FFF2-40B4-BE49-F238E27FC236}">
                <a16:creationId xmlns:a16="http://schemas.microsoft.com/office/drawing/2014/main" id="{65C2F9AF-8895-1FBB-6935-33ABE632212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vert="horz"/>
          <a:lstStyle/>
          <a:p>
            <a:r>
              <a:rPr lang="cs-CZ" sz="2400" b="1" dirty="0">
                <a:latin typeface="Aptos" panose="020B0004020202020204" pitchFamily="34" charset="0"/>
              </a:rPr>
              <a:t>Standardní průběh přípravy a realizace EPC</a:t>
            </a:r>
            <a:endParaRPr lang="en-GB" sz="2400" b="1" dirty="0">
              <a:latin typeface="Aptos" panose="020B0004020202020204" pitchFamily="34" charset="0"/>
            </a:endParaRPr>
          </a:p>
          <a:p>
            <a:endParaRPr lang="cs-CZ" sz="2400" b="1" dirty="0">
              <a:latin typeface="Aptos" panose="020B0004020202020204" pitchFamily="34" charset="0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9CCF2A14-793C-92EF-1E34-4252C5B3AE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1504" y="980728"/>
            <a:ext cx="10081120" cy="4793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801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1">
            <a:extLst>
              <a:ext uri="{FF2B5EF4-FFF2-40B4-BE49-F238E27FC236}">
                <a16:creationId xmlns:a16="http://schemas.microsoft.com/office/drawing/2014/main" id="{380303BA-8503-9D5B-B6E1-CDE86EA4327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48917" y="256891"/>
            <a:ext cx="8735649" cy="431253"/>
          </a:xfrm>
        </p:spPr>
        <p:txBody>
          <a:bodyPr vert="horz"/>
          <a:lstStyle/>
          <a:p>
            <a:r>
              <a:rPr lang="cs-CZ" sz="2400" b="1" dirty="0">
                <a:latin typeface="Aptos" panose="020B0004020202020204" pitchFamily="34" charset="0"/>
              </a:rPr>
              <a:t>Výhody klasického EPC</a:t>
            </a:r>
          </a:p>
          <a:p>
            <a:endParaRPr lang="cs-CZ" sz="2400" b="1" dirty="0">
              <a:latin typeface="Aptos" panose="020B0004020202020204" pitchFamily="34" charset="0"/>
            </a:endParaRPr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5F6B52BF-9E71-A60E-6A4F-FDA1CED3089D}"/>
              </a:ext>
            </a:extLst>
          </p:cNvPr>
          <p:cNvSpPr txBox="1">
            <a:spLocks/>
          </p:cNvSpPr>
          <p:nvPr/>
        </p:nvSpPr>
        <p:spPr>
          <a:xfrm>
            <a:off x="5911713" y="5924664"/>
            <a:ext cx="4792289" cy="6477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00C752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cs-CZ" altLang="cs-CZ" sz="1600" b="1" i="0" u="none" strike="noStrike" kern="0" cap="none" spc="0" normalizeH="0" baseline="0" noProof="0">
              <a:ln>
                <a:noFill/>
              </a:ln>
              <a:solidFill>
                <a:srgbClr val="36373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C752"/>
              </a:buClr>
              <a:buSzTx/>
              <a:buFontTx/>
              <a:buChar char="•"/>
              <a:tabLst/>
              <a:defRPr/>
            </a:pPr>
            <a:endParaRPr kumimoji="0" lang="cs-CZ" sz="1800" b="0" i="0" u="none" strike="noStrike" kern="0" cap="none" spc="0" normalizeH="0" baseline="0" noProof="0" dirty="0">
              <a:ln>
                <a:noFill/>
              </a:ln>
              <a:solidFill>
                <a:srgbClr val="36373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6" name="Obdélník: se zakulacenými rohy 25">
            <a:extLst>
              <a:ext uri="{FF2B5EF4-FFF2-40B4-BE49-F238E27FC236}">
                <a16:creationId xmlns:a16="http://schemas.microsoft.com/office/drawing/2014/main" id="{EB2ADAB2-E572-6571-7E2A-A95235715D14}"/>
              </a:ext>
            </a:extLst>
          </p:cNvPr>
          <p:cNvSpPr/>
          <p:nvPr/>
        </p:nvSpPr>
        <p:spPr>
          <a:xfrm>
            <a:off x="1488966" y="727765"/>
            <a:ext cx="10103377" cy="842901"/>
          </a:xfrm>
          <a:prstGeom prst="roundRect">
            <a:avLst/>
          </a:prstGeom>
          <a:solidFill>
            <a:srgbClr val="FF9C3D">
              <a:lumMod val="20000"/>
              <a:lumOff val="80000"/>
            </a:srgbClr>
          </a:solidFill>
          <a:ln w="25400" cap="flat" cmpd="sng" algn="ctr">
            <a:solidFill>
              <a:srgbClr val="FF9C3D">
                <a:lumMod val="60000"/>
                <a:lumOff val="40000"/>
              </a:srgbClr>
            </a:solidFill>
            <a:prstDash val="soli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 dirty="0">
              <a:ln>
                <a:noFill/>
              </a:ln>
              <a:solidFill>
                <a:srgbClr val="36373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7" name="Grafický objekt 26" descr="Mince obrys">
            <a:extLst>
              <a:ext uri="{FF2B5EF4-FFF2-40B4-BE49-F238E27FC236}">
                <a16:creationId xmlns:a16="http://schemas.microsoft.com/office/drawing/2014/main" id="{69EF95ED-BB3D-79AF-EDD0-2A3135A74A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77988" y="823776"/>
            <a:ext cx="601216" cy="601216"/>
          </a:xfrm>
          <a:prstGeom prst="rect">
            <a:avLst/>
          </a:prstGeom>
        </p:spPr>
      </p:pic>
      <p:sp>
        <p:nvSpPr>
          <p:cNvPr id="28" name="TextovéPole 27">
            <a:extLst>
              <a:ext uri="{FF2B5EF4-FFF2-40B4-BE49-F238E27FC236}">
                <a16:creationId xmlns:a16="http://schemas.microsoft.com/office/drawing/2014/main" id="{B2BEB3C3-E1FC-E4B5-1FAB-C47E0561E9A1}"/>
              </a:ext>
            </a:extLst>
          </p:cNvPr>
          <p:cNvSpPr txBox="1"/>
          <p:nvPr/>
        </p:nvSpPr>
        <p:spPr>
          <a:xfrm>
            <a:off x="2619965" y="969051"/>
            <a:ext cx="27001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cs-CZ" b="1" dirty="0">
                <a:solidFill>
                  <a:srgbClr val="363738"/>
                </a:solidFill>
                <a:latin typeface="Arial"/>
                <a:cs typeface="+mn-cs"/>
              </a:rPr>
              <a:t>Garantované úspory</a:t>
            </a:r>
          </a:p>
        </p:txBody>
      </p:sp>
      <p:sp>
        <p:nvSpPr>
          <p:cNvPr id="29" name="TextovéPole 28">
            <a:extLst>
              <a:ext uri="{FF2B5EF4-FFF2-40B4-BE49-F238E27FC236}">
                <a16:creationId xmlns:a16="http://schemas.microsoft.com/office/drawing/2014/main" id="{65F1FEED-0760-A9BB-D979-C461097C87F4}"/>
              </a:ext>
            </a:extLst>
          </p:cNvPr>
          <p:cNvSpPr txBox="1"/>
          <p:nvPr/>
        </p:nvSpPr>
        <p:spPr>
          <a:xfrm>
            <a:off x="6830563" y="980728"/>
            <a:ext cx="43540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cs-CZ" sz="1600" dirty="0">
                <a:solidFill>
                  <a:srgbClr val="363738"/>
                </a:solidFill>
                <a:latin typeface="Arial"/>
                <a:cs typeface="+mn-cs"/>
              </a:rPr>
              <a:t>Riziko nese dodavatel, ne obec</a:t>
            </a:r>
          </a:p>
        </p:txBody>
      </p:sp>
      <p:sp>
        <p:nvSpPr>
          <p:cNvPr id="30" name="Obdélník: se zakulacenými rohy 29">
            <a:extLst>
              <a:ext uri="{FF2B5EF4-FFF2-40B4-BE49-F238E27FC236}">
                <a16:creationId xmlns:a16="http://schemas.microsoft.com/office/drawing/2014/main" id="{45003C76-18F7-FBA6-85FA-6252FFBBB1B7}"/>
              </a:ext>
            </a:extLst>
          </p:cNvPr>
          <p:cNvSpPr/>
          <p:nvPr/>
        </p:nvSpPr>
        <p:spPr>
          <a:xfrm>
            <a:off x="1488965" y="1804294"/>
            <a:ext cx="10103377" cy="842901"/>
          </a:xfrm>
          <a:prstGeom prst="roundRect">
            <a:avLst/>
          </a:prstGeom>
          <a:solidFill>
            <a:srgbClr val="FF9C3D">
              <a:lumMod val="20000"/>
              <a:lumOff val="80000"/>
            </a:srgbClr>
          </a:solidFill>
          <a:ln w="25400" cap="flat" cmpd="sng" algn="ctr">
            <a:solidFill>
              <a:srgbClr val="FF9C3D">
                <a:lumMod val="60000"/>
                <a:lumOff val="40000"/>
              </a:srgbClr>
            </a:solidFill>
            <a:prstDash val="soli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 dirty="0">
              <a:ln>
                <a:noFill/>
              </a:ln>
              <a:solidFill>
                <a:srgbClr val="36373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1" name="TextovéPole 30">
            <a:extLst>
              <a:ext uri="{FF2B5EF4-FFF2-40B4-BE49-F238E27FC236}">
                <a16:creationId xmlns:a16="http://schemas.microsoft.com/office/drawing/2014/main" id="{401FE1C2-538A-2499-9FA8-D5F8DF11800F}"/>
              </a:ext>
            </a:extLst>
          </p:cNvPr>
          <p:cNvSpPr txBox="1"/>
          <p:nvPr/>
        </p:nvSpPr>
        <p:spPr>
          <a:xfrm>
            <a:off x="2619965" y="1892151"/>
            <a:ext cx="40838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cs-CZ" b="1" dirty="0">
                <a:solidFill>
                  <a:srgbClr val="363738"/>
                </a:solidFill>
                <a:latin typeface="Arial"/>
                <a:cs typeface="+mn-cs"/>
              </a:rPr>
              <a:t>ESCO přebírá odpovědnost, jeden smluvní partner</a:t>
            </a:r>
          </a:p>
        </p:txBody>
      </p:sp>
      <p:sp>
        <p:nvSpPr>
          <p:cNvPr id="32" name="TextovéPole 31">
            <a:extLst>
              <a:ext uri="{FF2B5EF4-FFF2-40B4-BE49-F238E27FC236}">
                <a16:creationId xmlns:a16="http://schemas.microsoft.com/office/drawing/2014/main" id="{308C2E37-0917-388E-B9AE-B6EA27DF1E08}"/>
              </a:ext>
            </a:extLst>
          </p:cNvPr>
          <p:cNvSpPr txBox="1"/>
          <p:nvPr/>
        </p:nvSpPr>
        <p:spPr>
          <a:xfrm>
            <a:off x="6844941" y="2046040"/>
            <a:ext cx="44980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cs-CZ" sz="1600" dirty="0">
                <a:solidFill>
                  <a:srgbClr val="363738"/>
                </a:solidFill>
                <a:latin typeface="Arial"/>
                <a:cs typeface="+mn-cs"/>
              </a:rPr>
              <a:t>Projektová dokumentace, inženýring, realizace</a:t>
            </a:r>
          </a:p>
        </p:txBody>
      </p:sp>
      <p:pic>
        <p:nvPicPr>
          <p:cNvPr id="33" name="Grafický objekt 32" descr="Štít obrys">
            <a:extLst>
              <a:ext uri="{FF2B5EF4-FFF2-40B4-BE49-F238E27FC236}">
                <a16:creationId xmlns:a16="http://schemas.microsoft.com/office/drawing/2014/main" id="{0AFEE642-4D7D-6AEA-BA87-1910B345F8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651061" y="1901894"/>
            <a:ext cx="647700" cy="647700"/>
          </a:xfrm>
          <a:prstGeom prst="rect">
            <a:avLst/>
          </a:prstGeom>
        </p:spPr>
      </p:pic>
      <p:sp>
        <p:nvSpPr>
          <p:cNvPr id="34" name="Obdélník: se zakulacenými rohy 33">
            <a:extLst>
              <a:ext uri="{FF2B5EF4-FFF2-40B4-BE49-F238E27FC236}">
                <a16:creationId xmlns:a16="http://schemas.microsoft.com/office/drawing/2014/main" id="{0FD99E17-0046-5EC2-1171-93E539BE1306}"/>
              </a:ext>
            </a:extLst>
          </p:cNvPr>
          <p:cNvSpPr/>
          <p:nvPr/>
        </p:nvSpPr>
        <p:spPr>
          <a:xfrm>
            <a:off x="1488964" y="2880823"/>
            <a:ext cx="10103377" cy="842901"/>
          </a:xfrm>
          <a:prstGeom prst="roundRect">
            <a:avLst/>
          </a:prstGeom>
          <a:solidFill>
            <a:srgbClr val="FF9C3D">
              <a:lumMod val="20000"/>
              <a:lumOff val="80000"/>
            </a:srgbClr>
          </a:solidFill>
          <a:ln w="25400" cap="flat" cmpd="sng" algn="ctr">
            <a:solidFill>
              <a:srgbClr val="FF9C3D">
                <a:lumMod val="60000"/>
                <a:lumOff val="40000"/>
              </a:srgbClr>
            </a:solidFill>
            <a:prstDash val="soli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 dirty="0">
              <a:ln>
                <a:noFill/>
              </a:ln>
              <a:solidFill>
                <a:srgbClr val="36373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5" name="TextovéPole 34">
            <a:extLst>
              <a:ext uri="{FF2B5EF4-FFF2-40B4-BE49-F238E27FC236}">
                <a16:creationId xmlns:a16="http://schemas.microsoft.com/office/drawing/2014/main" id="{69903BA8-5CBD-1AC2-C03F-9B48F124DB1A}"/>
              </a:ext>
            </a:extLst>
          </p:cNvPr>
          <p:cNvSpPr txBox="1"/>
          <p:nvPr/>
        </p:nvSpPr>
        <p:spPr>
          <a:xfrm>
            <a:off x="2619965" y="3117607"/>
            <a:ext cx="32197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cs-CZ" b="1" dirty="0">
                <a:solidFill>
                  <a:srgbClr val="363738"/>
                </a:solidFill>
                <a:latin typeface="Arial"/>
                <a:cs typeface="+mn-cs"/>
              </a:rPr>
              <a:t>Optimalizace v soutěži</a:t>
            </a:r>
          </a:p>
        </p:txBody>
      </p:sp>
      <p:sp>
        <p:nvSpPr>
          <p:cNvPr id="36" name="TextovéPole 35">
            <a:extLst>
              <a:ext uri="{FF2B5EF4-FFF2-40B4-BE49-F238E27FC236}">
                <a16:creationId xmlns:a16="http://schemas.microsoft.com/office/drawing/2014/main" id="{8D6025EB-F6C0-F84B-1F80-4A20CC625087}"/>
              </a:ext>
            </a:extLst>
          </p:cNvPr>
          <p:cNvSpPr txBox="1"/>
          <p:nvPr/>
        </p:nvSpPr>
        <p:spPr>
          <a:xfrm>
            <a:off x="6844941" y="3009886"/>
            <a:ext cx="44980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cs-CZ" sz="1600" dirty="0">
                <a:solidFill>
                  <a:srgbClr val="363738"/>
                </a:solidFill>
                <a:latin typeface="Arial"/>
                <a:cs typeface="+mn-cs"/>
              </a:rPr>
              <a:t>Projekty se zlepšují během výběru dodavatele – jednací řízení s uveřejněním</a:t>
            </a:r>
          </a:p>
        </p:txBody>
      </p:sp>
      <p:sp>
        <p:nvSpPr>
          <p:cNvPr id="37" name="Obdélník: se zakulacenými rohy 36">
            <a:extLst>
              <a:ext uri="{FF2B5EF4-FFF2-40B4-BE49-F238E27FC236}">
                <a16:creationId xmlns:a16="http://schemas.microsoft.com/office/drawing/2014/main" id="{41E60290-9974-58B6-96C2-0B4D678EE5F1}"/>
              </a:ext>
            </a:extLst>
          </p:cNvPr>
          <p:cNvSpPr/>
          <p:nvPr/>
        </p:nvSpPr>
        <p:spPr>
          <a:xfrm>
            <a:off x="1512400" y="3957352"/>
            <a:ext cx="10103377" cy="842901"/>
          </a:xfrm>
          <a:prstGeom prst="roundRect">
            <a:avLst/>
          </a:prstGeom>
          <a:solidFill>
            <a:srgbClr val="FF9C3D">
              <a:lumMod val="20000"/>
              <a:lumOff val="80000"/>
            </a:srgbClr>
          </a:solidFill>
          <a:ln w="25400" cap="flat" cmpd="sng" algn="ctr">
            <a:solidFill>
              <a:srgbClr val="FF9C3D">
                <a:lumMod val="60000"/>
                <a:lumOff val="40000"/>
              </a:srgbClr>
            </a:solidFill>
            <a:prstDash val="soli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 dirty="0">
              <a:ln>
                <a:noFill/>
              </a:ln>
              <a:solidFill>
                <a:srgbClr val="36373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8" name="Obdélník: se zakulacenými rohy 37">
            <a:extLst>
              <a:ext uri="{FF2B5EF4-FFF2-40B4-BE49-F238E27FC236}">
                <a16:creationId xmlns:a16="http://schemas.microsoft.com/office/drawing/2014/main" id="{8E2A85CE-A757-C424-7DAE-642E9691768B}"/>
              </a:ext>
            </a:extLst>
          </p:cNvPr>
          <p:cNvSpPr/>
          <p:nvPr/>
        </p:nvSpPr>
        <p:spPr>
          <a:xfrm>
            <a:off x="1502231" y="5033881"/>
            <a:ext cx="10103377" cy="842901"/>
          </a:xfrm>
          <a:prstGeom prst="roundRect">
            <a:avLst/>
          </a:prstGeom>
          <a:solidFill>
            <a:srgbClr val="FF9C3D">
              <a:lumMod val="20000"/>
              <a:lumOff val="80000"/>
            </a:srgbClr>
          </a:solidFill>
          <a:ln w="25400" cap="flat" cmpd="sng" algn="ctr">
            <a:solidFill>
              <a:srgbClr val="FF9C3D">
                <a:lumMod val="60000"/>
                <a:lumOff val="40000"/>
              </a:srgbClr>
            </a:solidFill>
            <a:prstDash val="soli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 dirty="0">
              <a:ln>
                <a:noFill/>
              </a:ln>
              <a:solidFill>
                <a:srgbClr val="36373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9" name="TextovéPole 38">
            <a:extLst>
              <a:ext uri="{FF2B5EF4-FFF2-40B4-BE49-F238E27FC236}">
                <a16:creationId xmlns:a16="http://schemas.microsoft.com/office/drawing/2014/main" id="{6C5CFF07-D431-647B-32EA-D8D12C1F4103}"/>
              </a:ext>
            </a:extLst>
          </p:cNvPr>
          <p:cNvSpPr txBox="1"/>
          <p:nvPr/>
        </p:nvSpPr>
        <p:spPr>
          <a:xfrm>
            <a:off x="2676560" y="4194136"/>
            <a:ext cx="32197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cs-CZ" b="1" dirty="0">
                <a:solidFill>
                  <a:srgbClr val="363738"/>
                </a:solidFill>
                <a:latin typeface="Arial"/>
                <a:cs typeface="+mn-cs"/>
              </a:rPr>
              <a:t>Komplexnost řešení</a:t>
            </a:r>
          </a:p>
        </p:txBody>
      </p:sp>
      <p:pic>
        <p:nvPicPr>
          <p:cNvPr id="40" name="Grafický objekt 39" descr="Kousky puzzle obrys">
            <a:extLst>
              <a:ext uri="{FF2B5EF4-FFF2-40B4-BE49-F238E27FC236}">
                <a16:creationId xmlns:a16="http://schemas.microsoft.com/office/drawing/2014/main" id="{6B9545D8-B2E7-15D2-FCDA-984CE5BD5B1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675681" y="3909470"/>
            <a:ext cx="808352" cy="808352"/>
          </a:xfrm>
          <a:prstGeom prst="rect">
            <a:avLst/>
          </a:prstGeom>
        </p:spPr>
      </p:pic>
      <p:sp>
        <p:nvSpPr>
          <p:cNvPr id="41" name="TextovéPole 40">
            <a:extLst>
              <a:ext uri="{FF2B5EF4-FFF2-40B4-BE49-F238E27FC236}">
                <a16:creationId xmlns:a16="http://schemas.microsoft.com/office/drawing/2014/main" id="{2E999A53-3FA7-38AA-A363-1F7C44533BC0}"/>
              </a:ext>
            </a:extLst>
          </p:cNvPr>
          <p:cNvSpPr txBox="1"/>
          <p:nvPr/>
        </p:nvSpPr>
        <p:spPr>
          <a:xfrm>
            <a:off x="6851056" y="4019107"/>
            <a:ext cx="44980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cs-CZ" sz="1600" dirty="0">
                <a:solidFill>
                  <a:srgbClr val="363738"/>
                </a:solidFill>
                <a:latin typeface="Arial"/>
                <a:cs typeface="+mn-cs"/>
              </a:rPr>
              <a:t>Optimalizace provozních nákladů a energetického hospodářství</a:t>
            </a:r>
          </a:p>
        </p:txBody>
      </p:sp>
      <p:pic>
        <p:nvPicPr>
          <p:cNvPr id="42" name="Grafický objekt 41" descr="Ozubená kola obrys">
            <a:extLst>
              <a:ext uri="{FF2B5EF4-FFF2-40B4-BE49-F238E27FC236}">
                <a16:creationId xmlns:a16="http://schemas.microsoft.com/office/drawing/2014/main" id="{2729908E-47A1-306D-186C-C55D4EC2939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616314" y="2907176"/>
            <a:ext cx="790193" cy="790193"/>
          </a:xfrm>
          <a:prstGeom prst="rect">
            <a:avLst/>
          </a:prstGeom>
        </p:spPr>
      </p:pic>
      <p:sp>
        <p:nvSpPr>
          <p:cNvPr id="43" name="TextovéPole 42">
            <a:extLst>
              <a:ext uri="{FF2B5EF4-FFF2-40B4-BE49-F238E27FC236}">
                <a16:creationId xmlns:a16="http://schemas.microsoft.com/office/drawing/2014/main" id="{FBD13E41-FB91-4C67-1E6F-9A5C0EC15444}"/>
              </a:ext>
            </a:extLst>
          </p:cNvPr>
          <p:cNvSpPr txBox="1"/>
          <p:nvPr/>
        </p:nvSpPr>
        <p:spPr>
          <a:xfrm>
            <a:off x="2676560" y="5299459"/>
            <a:ext cx="40272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cs-CZ" b="1" dirty="0">
                <a:solidFill>
                  <a:srgbClr val="363738"/>
                </a:solidFill>
                <a:latin typeface="Arial"/>
                <a:cs typeface="+mn-cs"/>
              </a:rPr>
              <a:t>Jasná smluvně zajištěná metodika</a:t>
            </a:r>
          </a:p>
        </p:txBody>
      </p:sp>
      <p:sp>
        <p:nvSpPr>
          <p:cNvPr id="44" name="TextovéPole 43">
            <a:extLst>
              <a:ext uri="{FF2B5EF4-FFF2-40B4-BE49-F238E27FC236}">
                <a16:creationId xmlns:a16="http://schemas.microsoft.com/office/drawing/2014/main" id="{2E79A404-D16E-80AB-B148-E9061E066F66}"/>
              </a:ext>
            </a:extLst>
          </p:cNvPr>
          <p:cNvSpPr txBox="1"/>
          <p:nvPr/>
        </p:nvSpPr>
        <p:spPr>
          <a:xfrm>
            <a:off x="6874307" y="5162943"/>
            <a:ext cx="44980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cs-CZ" sz="1600" dirty="0">
                <a:solidFill>
                  <a:srgbClr val="363738"/>
                </a:solidFill>
                <a:latin typeface="Arial"/>
                <a:cs typeface="+mn-cs"/>
              </a:rPr>
              <a:t>Dělení </a:t>
            </a:r>
            <a:r>
              <a:rPr lang="cs-CZ" sz="1600" dirty="0" err="1">
                <a:solidFill>
                  <a:srgbClr val="363738"/>
                </a:solidFill>
                <a:latin typeface="Arial"/>
                <a:cs typeface="+mn-cs"/>
              </a:rPr>
              <a:t>nadúspor</a:t>
            </a:r>
            <a:r>
              <a:rPr lang="cs-CZ" sz="1600" dirty="0">
                <a:solidFill>
                  <a:srgbClr val="363738"/>
                </a:solidFill>
                <a:latin typeface="Arial"/>
                <a:cs typeface="+mn-cs"/>
              </a:rPr>
              <a:t> a doplácení </a:t>
            </a:r>
            <a:r>
              <a:rPr lang="cs-CZ" sz="1600" dirty="0" err="1">
                <a:solidFill>
                  <a:srgbClr val="363738"/>
                </a:solidFill>
                <a:latin typeface="Arial"/>
                <a:cs typeface="+mn-cs"/>
              </a:rPr>
              <a:t>nedoúspor</a:t>
            </a:r>
            <a:r>
              <a:rPr lang="cs-CZ" sz="1600" dirty="0">
                <a:solidFill>
                  <a:srgbClr val="363738"/>
                </a:solidFill>
                <a:latin typeface="Arial"/>
                <a:cs typeface="+mn-cs"/>
              </a:rPr>
              <a:t>; stanovení garance; jedno výběrové řízení</a:t>
            </a:r>
          </a:p>
        </p:txBody>
      </p:sp>
      <p:pic>
        <p:nvPicPr>
          <p:cNvPr id="45" name="Grafický objekt 44" descr="Smlouva obrys">
            <a:extLst>
              <a:ext uri="{FF2B5EF4-FFF2-40B4-BE49-F238E27FC236}">
                <a16:creationId xmlns:a16="http://schemas.microsoft.com/office/drawing/2014/main" id="{45A0FD88-0F73-630E-FF0A-F4ABA869837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663473" y="5033881"/>
            <a:ext cx="743034" cy="743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994911"/>
      </p:ext>
    </p:extLst>
  </p:cSld>
  <p:clrMapOvr>
    <a:masterClrMapping/>
  </p:clrMapOvr>
</p:sld>
</file>

<file path=ppt/theme/theme1.xml><?xml version="1.0" encoding="utf-8"?>
<a:theme xmlns:a="http://schemas.openxmlformats.org/drawingml/2006/main" name="1_Standarddesign">
  <a:themeElements>
    <a:clrScheme name="1_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Metadata/LabelInfo.xml><?xml version="1.0" encoding="utf-8"?>
<clbl:labelList xmlns:clbl="http://schemas.microsoft.com/office/2020/mipLabelMetadata">
  <clbl:label id="{54570717-7b74-484b-adeb-8b2205ebbe76}" enabled="1" method="Privileged" siteId="{65afc824-f110-42ab-8a83-247c89d0eed8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416</TotalTime>
  <Words>525</Words>
  <Application>Microsoft Office PowerPoint</Application>
  <PresentationFormat>Širokoúhlá obrazovka</PresentationFormat>
  <Paragraphs>86</Paragraphs>
  <Slides>14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14</vt:i4>
      </vt:variant>
    </vt:vector>
  </HeadingPairs>
  <TitlesOfParts>
    <vt:vector size="22" baseType="lpstr">
      <vt:lpstr>Aptos</vt:lpstr>
      <vt:lpstr>Arial</vt:lpstr>
      <vt:lpstr>Calibri</vt:lpstr>
      <vt:lpstr>Roboto Condensed Light</vt:lpstr>
      <vt:lpstr>Roboto Condensed Medium</vt:lpstr>
      <vt:lpstr>Wingdings</vt:lpstr>
      <vt:lpstr>1_Standarddesign</vt:lpstr>
      <vt:lpstr>Custom Design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Lenka Bacovska</dc:creator>
  <cp:lastModifiedBy>Bacovská Lenka</cp:lastModifiedBy>
  <cp:revision>6</cp:revision>
  <cp:lastPrinted>2026-03-04T07:06:45Z</cp:lastPrinted>
  <dcterms:created xsi:type="dcterms:W3CDTF">2011-08-02T16:27:55Z</dcterms:created>
  <dcterms:modified xsi:type="dcterms:W3CDTF">2026-05-04T08:43:15Z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54570717-7b74-484b-adeb-8b2205ebbe76_Enabled">
    <vt:lpwstr>true</vt:lpwstr>
  </property>
  <property fmtid="{D5CDD505-2E9C-101B-9397-08002B2CF9AE}" pid="3" name="MSIP_Label_54570717-7b74-484b-adeb-8b2205ebbe76_SetDate">
    <vt:lpwstr>2023-05-23T10:04:17Z</vt:lpwstr>
  </property>
  <property fmtid="{D5CDD505-2E9C-101B-9397-08002B2CF9AE}" pid="4" name="MSIP_Label_54570717-7b74-484b-adeb-8b2205ebbe76_Method">
    <vt:lpwstr>Privileged</vt:lpwstr>
  </property>
  <property fmtid="{D5CDD505-2E9C-101B-9397-08002B2CF9AE}" pid="5" name="MSIP_Label_54570717-7b74-484b-adeb-8b2205ebbe76_Name">
    <vt:lpwstr>Veřejné</vt:lpwstr>
  </property>
  <property fmtid="{D5CDD505-2E9C-101B-9397-08002B2CF9AE}" pid="6" name="MSIP_Label_54570717-7b74-484b-adeb-8b2205ebbe76_SiteId">
    <vt:lpwstr>65afc824-f110-42ab-8a83-247c89d0eed8</vt:lpwstr>
  </property>
  <property fmtid="{D5CDD505-2E9C-101B-9397-08002B2CF9AE}" pid="7" name="MSIP_Label_54570717-7b74-484b-adeb-8b2205ebbe76_ActionId">
    <vt:lpwstr>c827bf6b-a1ec-460e-982f-c025deb1dcde</vt:lpwstr>
  </property>
  <property fmtid="{D5CDD505-2E9C-101B-9397-08002B2CF9AE}" pid="8" name="MSIP_Label_54570717-7b74-484b-adeb-8b2205ebbe76_ContentBits">
    <vt:lpwstr>1</vt:lpwstr>
  </property>
  <property fmtid="{D5CDD505-2E9C-101B-9397-08002B2CF9AE}" pid="9" name="ClassificationContentMarkingHeaderLocations">
    <vt:lpwstr>1_Standarddesign:3\Custom Design:3</vt:lpwstr>
  </property>
  <property fmtid="{D5CDD505-2E9C-101B-9397-08002B2CF9AE}" pid="10" name="ClassificationContentMarkingHeaderText">
    <vt:lpwstr>VEŘEJNÉ      </vt:lpwstr>
  </property>
</Properties>
</file>