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2" r:id="rId5"/>
    <p:sldId id="259" r:id="rId6"/>
    <p:sldId id="273" r:id="rId7"/>
    <p:sldId id="271" r:id="rId8"/>
    <p:sldId id="260" r:id="rId9"/>
    <p:sldId id="261" r:id="rId10"/>
    <p:sldId id="262" r:id="rId11"/>
    <p:sldId id="263" r:id="rId12"/>
    <p:sldId id="274" r:id="rId13"/>
    <p:sldId id="275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8288000" cy="10287000"/>
  <p:notesSz cx="6858000" cy="9144000"/>
  <p:embeddedFontLst>
    <p:embeddedFont>
      <p:font typeface="DM Sans Bold" panose="020B0604020202020204" charset="-18"/>
      <p:regular r:id="rId23"/>
    </p:embeddedFont>
    <p:embeddedFont>
      <p:font typeface="Roboto" panose="02000000000000000000" pitchFamily="2" charset="0"/>
      <p:regular r:id="rId24"/>
    </p:embeddedFont>
    <p:embeddedFont>
      <p:font typeface="Roboto Bold" panose="0200000000000000000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Janovec" initials="PJ" lastIdx="1" clrIdx="0">
    <p:extLst>
      <p:ext uri="{19B8F6BF-5375-455C-9EA6-DF929625EA0E}">
        <p15:presenceInfo xmlns:p15="http://schemas.microsoft.com/office/powerpoint/2012/main" userId="S-1-5-21-687448676-1569260224-1708253270-1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4-30T09:48:30.802" idx="1">
    <p:pos x="115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30.04.2026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29689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59485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účinný</a:t>
            </a:r>
            <a:r>
              <a:rPr lang="en-US" dirty="0"/>
              <a:t> </a:t>
            </a:r>
            <a:r>
              <a:rPr lang="en-US" dirty="0" err="1"/>
              <a:t>provoz</a:t>
            </a:r>
            <a:r>
              <a:rPr lang="en-US" dirty="0"/>
              <a:t> i v </a:t>
            </a:r>
            <a:r>
              <a:rPr lang="en-US" dirty="0" err="1"/>
              <a:t>přechodném</a:t>
            </a:r>
            <a:r>
              <a:rPr lang="en-US" dirty="0"/>
              <a:t> a </a:t>
            </a:r>
            <a:r>
              <a:rPr lang="en-US" dirty="0" err="1"/>
              <a:t>letním</a:t>
            </a:r>
            <a:r>
              <a:rPr lang="en-US" dirty="0"/>
              <a:t>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nižší</a:t>
            </a:r>
            <a:r>
              <a:rPr lang="en-US" dirty="0"/>
              <a:t> </a:t>
            </a:r>
            <a:r>
              <a:rPr lang="en-US" dirty="0" err="1"/>
              <a:t>spotřebě</a:t>
            </a:r>
            <a:r>
              <a:rPr lang="en-US" dirty="0"/>
              <a:t> </a:t>
            </a:r>
            <a:r>
              <a:rPr lang="en-US" dirty="0" err="1"/>
              <a:t>tepla</a:t>
            </a:r>
            <a:endParaRPr lang="en-US" dirty="0"/>
          </a:p>
          <a:p>
            <a:r>
              <a:rPr lang="en-US" dirty="0" err="1"/>
              <a:t>odkouření</a:t>
            </a:r>
            <a:r>
              <a:rPr lang="en-US" dirty="0"/>
              <a:t> </a:t>
            </a:r>
            <a:r>
              <a:rPr lang="en-US" dirty="0" err="1"/>
              <a:t>kotlů</a:t>
            </a:r>
            <a:r>
              <a:rPr lang="en-US" dirty="0"/>
              <a:t>, </a:t>
            </a:r>
            <a:r>
              <a:rPr lang="en-US" dirty="0" err="1"/>
              <a:t>přívod</a:t>
            </a:r>
            <a:r>
              <a:rPr lang="en-US" dirty="0"/>
              <a:t> a </a:t>
            </a:r>
            <a:r>
              <a:rPr lang="en-US" dirty="0" err="1"/>
              <a:t>napojení</a:t>
            </a:r>
            <a:r>
              <a:rPr lang="en-US" dirty="0"/>
              <a:t> na </a:t>
            </a:r>
            <a:r>
              <a:rPr lang="en-US" dirty="0" err="1"/>
              <a:t>systémy</a:t>
            </a:r>
            <a:r>
              <a:rPr lang="en-US" dirty="0"/>
              <a:t> ZTI (</a:t>
            </a:r>
            <a:r>
              <a:rPr lang="en-US" dirty="0" err="1"/>
              <a:t>plyn</a:t>
            </a:r>
            <a:r>
              <a:rPr lang="en-US" dirty="0"/>
              <a:t>, </a:t>
            </a:r>
            <a:r>
              <a:rPr lang="en-US" dirty="0" err="1"/>
              <a:t>vodu</a:t>
            </a:r>
            <a:r>
              <a:rPr lang="en-US" dirty="0"/>
              <a:t>, </a:t>
            </a:r>
            <a:r>
              <a:rPr lang="en-US" dirty="0" err="1"/>
              <a:t>kanalizaci</a:t>
            </a:r>
            <a:r>
              <a:rPr lang="en-US" dirty="0"/>
              <a:t>), </a:t>
            </a:r>
            <a:r>
              <a:rPr lang="en-US" dirty="0" err="1"/>
              <a:t>elektro</a:t>
            </a:r>
            <a:r>
              <a:rPr lang="en-US" dirty="0"/>
              <a:t>, </a:t>
            </a:r>
            <a:r>
              <a:rPr lang="en-US" dirty="0" err="1"/>
              <a:t>kondenzátní</a:t>
            </a:r>
            <a:r>
              <a:rPr lang="en-US" dirty="0"/>
              <a:t> </a:t>
            </a:r>
            <a:r>
              <a:rPr lang="en-US" dirty="0" err="1"/>
              <a:t>hospodářství</a:t>
            </a:r>
            <a:r>
              <a:rPr lang="en-US" dirty="0"/>
              <a:t> v </a:t>
            </a:r>
            <a:r>
              <a:rPr lang="en-US" dirty="0" err="1"/>
              <a:t>kotelně</a:t>
            </a:r>
            <a:r>
              <a:rPr lang="en-US" dirty="0"/>
              <a:t>, </a:t>
            </a:r>
            <a:r>
              <a:rPr lang="en-US" dirty="0" err="1"/>
              <a:t>úpravna</a:t>
            </a:r>
            <a:r>
              <a:rPr lang="en-US" dirty="0"/>
              <a:t> </a:t>
            </a:r>
            <a:r>
              <a:rPr lang="en-US" dirty="0" err="1"/>
              <a:t>doplňovací</a:t>
            </a:r>
            <a:r>
              <a:rPr lang="en-US" dirty="0"/>
              <a:t> vody do systému ÚT, </a:t>
            </a:r>
            <a:r>
              <a:rPr lang="en-US" dirty="0" err="1"/>
              <a:t>expanzní</a:t>
            </a:r>
            <a:r>
              <a:rPr lang="en-US" dirty="0"/>
              <a:t> a </a:t>
            </a:r>
            <a:r>
              <a:rPr lang="en-US" dirty="0" err="1"/>
              <a:t>zabezpečovací</a:t>
            </a:r>
            <a:r>
              <a:rPr lang="en-US" dirty="0"/>
              <a:t> </a:t>
            </a:r>
            <a:r>
              <a:rPr lang="en-US" dirty="0" err="1"/>
              <a:t>zařízení</a:t>
            </a:r>
            <a:r>
              <a:rPr lang="en-US" dirty="0"/>
              <a:t> </a:t>
            </a:r>
            <a:r>
              <a:rPr lang="en-US" dirty="0" err="1"/>
              <a:t>kotelny</a:t>
            </a:r>
            <a:r>
              <a:rPr lang="en-US" dirty="0"/>
              <a:t>, </a:t>
            </a:r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 MaR zdroje, </a:t>
            </a:r>
            <a:r>
              <a:rPr lang="en-US" dirty="0" err="1"/>
              <a:t>dispečink</a:t>
            </a:r>
            <a:r>
              <a:rPr lang="en-US" dirty="0"/>
              <a:t> pro řízení </a:t>
            </a:r>
            <a:r>
              <a:rPr lang="en-US" dirty="0" err="1"/>
              <a:t>kotelny</a:t>
            </a:r>
            <a:r>
              <a:rPr lang="en-US" dirty="0"/>
              <a:t>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vizualizace</a:t>
            </a:r>
            <a:r>
              <a:rPr lang="en-US" dirty="0"/>
              <a:t> a </a:t>
            </a:r>
            <a:r>
              <a:rPr lang="en-US" dirty="0" err="1"/>
              <a:t>ovládacího</a:t>
            </a:r>
            <a:r>
              <a:rPr lang="en-US" dirty="0"/>
              <a:t> software.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kotelnou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osazena</a:t>
            </a:r>
            <a:r>
              <a:rPr lang="en-US" dirty="0"/>
              <a:t> </a:t>
            </a:r>
            <a:r>
              <a:rPr lang="en-US" dirty="0" err="1"/>
              <a:t>membránová</a:t>
            </a:r>
            <a:r>
              <a:rPr lang="en-US" dirty="0"/>
              <a:t> </a:t>
            </a:r>
            <a:r>
              <a:rPr lang="en-US" dirty="0" err="1"/>
              <a:t>bezpečnostní</a:t>
            </a:r>
            <a:r>
              <a:rPr lang="en-US" dirty="0"/>
              <a:t> </a:t>
            </a:r>
            <a:r>
              <a:rPr lang="en-US" dirty="0" err="1"/>
              <a:t>armatura</a:t>
            </a:r>
            <a:r>
              <a:rPr lang="en-US" dirty="0"/>
              <a:t> </a:t>
            </a:r>
            <a:r>
              <a:rPr lang="en-US" dirty="0" err="1"/>
              <a:t>plynu</a:t>
            </a:r>
            <a:r>
              <a:rPr lang="en-US" dirty="0"/>
              <a:t> (BAP).</a:t>
            </a:r>
          </a:p>
          <a:p>
            <a:r>
              <a:rPr lang="en-US" dirty="0" err="1"/>
              <a:t>stávajícího</a:t>
            </a:r>
            <a:r>
              <a:rPr lang="en-US" dirty="0"/>
              <a:t> </a:t>
            </a:r>
            <a:r>
              <a:rPr lang="en-US" dirty="0" err="1"/>
              <a:t>větrání</a:t>
            </a:r>
            <a:r>
              <a:rPr lang="en-US" dirty="0"/>
              <a:t> </a:t>
            </a:r>
            <a:r>
              <a:rPr lang="en-US" dirty="0" err="1"/>
              <a:t>kotelny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nuceného</a:t>
            </a:r>
            <a:r>
              <a:rPr lang="en-US" dirty="0"/>
              <a:t> </a:t>
            </a:r>
            <a:r>
              <a:rPr lang="en-US" dirty="0" err="1"/>
              <a:t>větrání</a:t>
            </a:r>
            <a:endParaRPr lang="en-US" dirty="0"/>
          </a:p>
          <a:p>
            <a:r>
              <a:rPr lang="en-US" dirty="0" err="1"/>
              <a:t>Odkouření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realizováno</a:t>
            </a:r>
            <a:r>
              <a:rPr lang="en-US" dirty="0"/>
              <a:t> </a:t>
            </a:r>
            <a:r>
              <a:rPr lang="en-US" dirty="0" err="1"/>
              <a:t>dvěma</a:t>
            </a:r>
            <a:r>
              <a:rPr lang="en-US" dirty="0"/>
              <a:t> </a:t>
            </a:r>
            <a:r>
              <a:rPr lang="en-US" dirty="0" err="1"/>
              <a:t>novými</a:t>
            </a:r>
            <a:r>
              <a:rPr lang="en-US" dirty="0"/>
              <a:t> </a:t>
            </a:r>
            <a:r>
              <a:rPr lang="en-US" dirty="0" err="1"/>
              <a:t>nerezovými</a:t>
            </a:r>
            <a:r>
              <a:rPr lang="en-US" dirty="0"/>
              <a:t> </a:t>
            </a:r>
            <a:r>
              <a:rPr lang="en-US" dirty="0" err="1"/>
              <a:t>třísložkovými</a:t>
            </a:r>
            <a:r>
              <a:rPr lang="en-US" dirty="0"/>
              <a:t> </a:t>
            </a:r>
            <a:r>
              <a:rPr lang="en-US" dirty="0" err="1"/>
              <a:t>komíny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6145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4734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27.svg"/><Relationship Id="rId4" Type="http://schemas.openxmlformats.org/officeDocument/2006/relationships/image" Target="../media/image29.sv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4.png"/><Relationship Id="rId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.png"/><Relationship Id="rId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47.svg"/><Relationship Id="rId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image" Target="../media/image43.sv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47.svg"/><Relationship Id="rId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image" Target="../media/image43.sv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hyperlink" Target="mailto:petr.janovec@janskelazn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4.png"/><Relationship Id="rId3" Type="http://schemas.openxmlformats.org/officeDocument/2006/relationships/image" Target="../media/image5.png"/><Relationship Id="rId21" Type="http://schemas.openxmlformats.org/officeDocument/2006/relationships/image" Target="../media/image23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sv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image" Target="../media/image23.svg"/><Relationship Id="rId4" Type="http://schemas.openxmlformats.org/officeDocument/2006/relationships/image" Target="../media/image6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35289" y="4772025"/>
            <a:ext cx="8417422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Za </a:t>
            </a:r>
            <a:r>
              <a:rPr lang="en-US" sz="4800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chvíli</a:t>
            </a:r>
            <a:r>
              <a:rPr lang="en-US" sz="48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začínáme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4977" y="4277795"/>
            <a:ext cx="3369023" cy="4122009"/>
            <a:chOff x="0" y="0"/>
            <a:chExt cx="855709" cy="10469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5709" cy="1046962"/>
            </a:xfrm>
            <a:custGeom>
              <a:avLst/>
              <a:gdLst/>
              <a:ahLst/>
              <a:cxnLst/>
              <a:rect l="l" t="t" r="r" b="b"/>
              <a:pathLst>
                <a:path w="855709" h="1046962">
                  <a:moveTo>
                    <a:pt x="45959" y="0"/>
                  </a:moveTo>
                  <a:lnTo>
                    <a:pt x="809749" y="0"/>
                  </a:lnTo>
                  <a:cubicBezTo>
                    <a:pt x="835132" y="0"/>
                    <a:pt x="855709" y="20577"/>
                    <a:pt x="855709" y="45959"/>
                  </a:cubicBezTo>
                  <a:lnTo>
                    <a:pt x="855709" y="1001003"/>
                  </a:lnTo>
                  <a:cubicBezTo>
                    <a:pt x="855709" y="1026385"/>
                    <a:pt x="835132" y="1046962"/>
                    <a:pt x="809749" y="1046962"/>
                  </a:cubicBezTo>
                  <a:lnTo>
                    <a:pt x="45959" y="1046962"/>
                  </a:lnTo>
                  <a:cubicBezTo>
                    <a:pt x="33770" y="1046962"/>
                    <a:pt x="22080" y="1042120"/>
                    <a:pt x="13461" y="1033501"/>
                  </a:cubicBezTo>
                  <a:cubicBezTo>
                    <a:pt x="4842" y="1024882"/>
                    <a:pt x="0" y="1013192"/>
                    <a:pt x="0" y="1001003"/>
                  </a:cubicBezTo>
                  <a:lnTo>
                    <a:pt x="0" y="45959"/>
                  </a:lnTo>
                  <a:cubicBezTo>
                    <a:pt x="0" y="20577"/>
                    <a:pt x="20577" y="0"/>
                    <a:pt x="45959" y="0"/>
                  </a:cubicBezTo>
                  <a:close/>
                </a:path>
              </a:pathLst>
            </a:custGeom>
            <a:solidFill>
              <a:srgbClr val="729D4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5709" cy="1094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5737487" y="3583688"/>
            <a:ext cx="1388214" cy="138821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11538" y="0"/>
                  </a:moveTo>
                  <a:lnTo>
                    <a:pt x="701262" y="0"/>
                  </a:lnTo>
                  <a:cubicBezTo>
                    <a:pt x="762863" y="0"/>
                    <a:pt x="812800" y="49937"/>
                    <a:pt x="812800" y="111538"/>
                  </a:cubicBezTo>
                  <a:lnTo>
                    <a:pt x="812800" y="701262"/>
                  </a:lnTo>
                  <a:cubicBezTo>
                    <a:pt x="812800" y="762863"/>
                    <a:pt x="762863" y="812800"/>
                    <a:pt x="701262" y="812800"/>
                  </a:cubicBezTo>
                  <a:lnTo>
                    <a:pt x="111538" y="812800"/>
                  </a:lnTo>
                  <a:cubicBezTo>
                    <a:pt x="49937" y="812800"/>
                    <a:pt x="0" y="762863"/>
                    <a:pt x="0" y="701262"/>
                  </a:cubicBezTo>
                  <a:lnTo>
                    <a:pt x="0" y="111538"/>
                  </a:lnTo>
                  <a:cubicBezTo>
                    <a:pt x="0" y="49937"/>
                    <a:pt x="49937" y="0"/>
                    <a:pt x="111538" y="0"/>
                  </a:cubicBezTo>
                  <a:close/>
                </a:path>
              </a:pathLst>
            </a:custGeom>
            <a:solidFill>
              <a:srgbClr val="729D4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5872816" y="3719017"/>
            <a:ext cx="1117556" cy="111755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8551" y="0"/>
                  </a:moveTo>
                  <a:lnTo>
                    <a:pt x="674249" y="0"/>
                  </a:lnTo>
                  <a:cubicBezTo>
                    <a:pt x="710995" y="0"/>
                    <a:pt x="746236" y="14597"/>
                    <a:pt x="772219" y="40581"/>
                  </a:cubicBezTo>
                  <a:cubicBezTo>
                    <a:pt x="798203" y="66564"/>
                    <a:pt x="812800" y="101805"/>
                    <a:pt x="812800" y="138551"/>
                  </a:cubicBezTo>
                  <a:lnTo>
                    <a:pt x="812800" y="674249"/>
                  </a:lnTo>
                  <a:cubicBezTo>
                    <a:pt x="812800" y="710995"/>
                    <a:pt x="798203" y="746236"/>
                    <a:pt x="772219" y="772219"/>
                  </a:cubicBezTo>
                  <a:cubicBezTo>
                    <a:pt x="746236" y="798203"/>
                    <a:pt x="710995" y="812800"/>
                    <a:pt x="674249" y="812800"/>
                  </a:cubicBezTo>
                  <a:lnTo>
                    <a:pt x="138551" y="812800"/>
                  </a:lnTo>
                  <a:cubicBezTo>
                    <a:pt x="101805" y="812800"/>
                    <a:pt x="66564" y="798203"/>
                    <a:pt x="40581" y="772219"/>
                  </a:cubicBezTo>
                  <a:cubicBezTo>
                    <a:pt x="14597" y="746236"/>
                    <a:pt x="0" y="710995"/>
                    <a:pt x="0" y="674249"/>
                  </a:cubicBezTo>
                  <a:lnTo>
                    <a:pt x="0" y="138551"/>
                  </a:lnTo>
                  <a:cubicBezTo>
                    <a:pt x="0" y="101805"/>
                    <a:pt x="14597" y="66564"/>
                    <a:pt x="40581" y="40581"/>
                  </a:cubicBezTo>
                  <a:cubicBezTo>
                    <a:pt x="66564" y="14597"/>
                    <a:pt x="101805" y="0"/>
                    <a:pt x="1385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080956" y="4277795"/>
            <a:ext cx="3369023" cy="4122009"/>
            <a:chOff x="0" y="0"/>
            <a:chExt cx="855709" cy="10469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5709" cy="1046962"/>
            </a:xfrm>
            <a:custGeom>
              <a:avLst/>
              <a:gdLst/>
              <a:ahLst/>
              <a:cxnLst/>
              <a:rect l="l" t="t" r="r" b="b"/>
              <a:pathLst>
                <a:path w="855709" h="1046962">
                  <a:moveTo>
                    <a:pt x="45959" y="0"/>
                  </a:moveTo>
                  <a:lnTo>
                    <a:pt x="809749" y="0"/>
                  </a:lnTo>
                  <a:cubicBezTo>
                    <a:pt x="835132" y="0"/>
                    <a:pt x="855709" y="20577"/>
                    <a:pt x="855709" y="45959"/>
                  </a:cubicBezTo>
                  <a:lnTo>
                    <a:pt x="855709" y="1001003"/>
                  </a:lnTo>
                  <a:cubicBezTo>
                    <a:pt x="855709" y="1026385"/>
                    <a:pt x="835132" y="1046962"/>
                    <a:pt x="809749" y="1046962"/>
                  </a:cubicBezTo>
                  <a:lnTo>
                    <a:pt x="45959" y="1046962"/>
                  </a:lnTo>
                  <a:cubicBezTo>
                    <a:pt x="33770" y="1046962"/>
                    <a:pt x="22080" y="1042120"/>
                    <a:pt x="13461" y="1033501"/>
                  </a:cubicBezTo>
                  <a:cubicBezTo>
                    <a:pt x="4842" y="1024882"/>
                    <a:pt x="0" y="1013192"/>
                    <a:pt x="0" y="1001003"/>
                  </a:cubicBezTo>
                  <a:lnTo>
                    <a:pt x="0" y="45959"/>
                  </a:lnTo>
                  <a:cubicBezTo>
                    <a:pt x="0" y="20577"/>
                    <a:pt x="20577" y="0"/>
                    <a:pt x="45959" y="0"/>
                  </a:cubicBezTo>
                  <a:close/>
                </a:path>
              </a:pathLst>
            </a:custGeom>
            <a:solidFill>
              <a:srgbClr val="38917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55709" cy="1094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700000">
            <a:off x="2043466" y="3583688"/>
            <a:ext cx="1388214" cy="138821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11538" y="0"/>
                  </a:moveTo>
                  <a:lnTo>
                    <a:pt x="701262" y="0"/>
                  </a:lnTo>
                  <a:cubicBezTo>
                    <a:pt x="762863" y="0"/>
                    <a:pt x="812800" y="49937"/>
                    <a:pt x="812800" y="111538"/>
                  </a:cubicBezTo>
                  <a:lnTo>
                    <a:pt x="812800" y="701262"/>
                  </a:lnTo>
                  <a:cubicBezTo>
                    <a:pt x="812800" y="762863"/>
                    <a:pt x="762863" y="812800"/>
                    <a:pt x="701262" y="812800"/>
                  </a:cubicBezTo>
                  <a:lnTo>
                    <a:pt x="111538" y="812800"/>
                  </a:lnTo>
                  <a:cubicBezTo>
                    <a:pt x="49937" y="812800"/>
                    <a:pt x="0" y="762863"/>
                    <a:pt x="0" y="701262"/>
                  </a:cubicBezTo>
                  <a:lnTo>
                    <a:pt x="0" y="111538"/>
                  </a:lnTo>
                  <a:cubicBezTo>
                    <a:pt x="0" y="49937"/>
                    <a:pt x="49937" y="0"/>
                    <a:pt x="111538" y="0"/>
                  </a:cubicBezTo>
                  <a:close/>
                </a:path>
              </a:pathLst>
            </a:custGeom>
            <a:solidFill>
              <a:srgbClr val="38917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468999" y="4277795"/>
            <a:ext cx="3369023" cy="4122009"/>
            <a:chOff x="0" y="0"/>
            <a:chExt cx="855709" cy="104696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55709" cy="1046962"/>
            </a:xfrm>
            <a:custGeom>
              <a:avLst/>
              <a:gdLst/>
              <a:ahLst/>
              <a:cxnLst/>
              <a:rect l="l" t="t" r="r" b="b"/>
              <a:pathLst>
                <a:path w="855709" h="1046962">
                  <a:moveTo>
                    <a:pt x="45959" y="0"/>
                  </a:moveTo>
                  <a:lnTo>
                    <a:pt x="809749" y="0"/>
                  </a:lnTo>
                  <a:cubicBezTo>
                    <a:pt x="835132" y="0"/>
                    <a:pt x="855709" y="20577"/>
                    <a:pt x="855709" y="45959"/>
                  </a:cubicBezTo>
                  <a:lnTo>
                    <a:pt x="855709" y="1001003"/>
                  </a:lnTo>
                  <a:cubicBezTo>
                    <a:pt x="855709" y="1026385"/>
                    <a:pt x="835132" y="1046962"/>
                    <a:pt x="809749" y="1046962"/>
                  </a:cubicBezTo>
                  <a:lnTo>
                    <a:pt x="45959" y="1046962"/>
                  </a:lnTo>
                  <a:cubicBezTo>
                    <a:pt x="33770" y="1046962"/>
                    <a:pt x="22080" y="1042120"/>
                    <a:pt x="13461" y="1033501"/>
                  </a:cubicBezTo>
                  <a:cubicBezTo>
                    <a:pt x="4842" y="1024882"/>
                    <a:pt x="0" y="1013192"/>
                    <a:pt x="0" y="1001003"/>
                  </a:cubicBezTo>
                  <a:lnTo>
                    <a:pt x="0" y="45959"/>
                  </a:lnTo>
                  <a:cubicBezTo>
                    <a:pt x="0" y="20577"/>
                    <a:pt x="20577" y="0"/>
                    <a:pt x="45959" y="0"/>
                  </a:cubicBezTo>
                  <a:close/>
                </a:path>
              </a:pathLst>
            </a:custGeom>
            <a:solidFill>
              <a:srgbClr val="41805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55709" cy="1094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9431508" y="3583688"/>
            <a:ext cx="1388214" cy="138821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11538" y="0"/>
                  </a:moveTo>
                  <a:lnTo>
                    <a:pt x="701262" y="0"/>
                  </a:lnTo>
                  <a:cubicBezTo>
                    <a:pt x="762863" y="0"/>
                    <a:pt x="812800" y="49937"/>
                    <a:pt x="812800" y="111538"/>
                  </a:cubicBezTo>
                  <a:lnTo>
                    <a:pt x="812800" y="701262"/>
                  </a:lnTo>
                  <a:cubicBezTo>
                    <a:pt x="812800" y="762863"/>
                    <a:pt x="762863" y="812800"/>
                    <a:pt x="701262" y="812800"/>
                  </a:cubicBezTo>
                  <a:lnTo>
                    <a:pt x="111538" y="812800"/>
                  </a:lnTo>
                  <a:cubicBezTo>
                    <a:pt x="49937" y="812800"/>
                    <a:pt x="0" y="762863"/>
                    <a:pt x="0" y="701262"/>
                  </a:cubicBezTo>
                  <a:lnTo>
                    <a:pt x="0" y="111538"/>
                  </a:lnTo>
                  <a:cubicBezTo>
                    <a:pt x="0" y="49937"/>
                    <a:pt x="49937" y="0"/>
                    <a:pt x="111538" y="0"/>
                  </a:cubicBezTo>
                  <a:close/>
                </a:path>
              </a:pathLst>
            </a:custGeom>
            <a:solidFill>
              <a:srgbClr val="41805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9566837" y="3719017"/>
            <a:ext cx="1117556" cy="111755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8551" y="0"/>
                  </a:moveTo>
                  <a:lnTo>
                    <a:pt x="674249" y="0"/>
                  </a:lnTo>
                  <a:cubicBezTo>
                    <a:pt x="710995" y="0"/>
                    <a:pt x="746236" y="14597"/>
                    <a:pt x="772219" y="40581"/>
                  </a:cubicBezTo>
                  <a:cubicBezTo>
                    <a:pt x="798203" y="66564"/>
                    <a:pt x="812800" y="101805"/>
                    <a:pt x="812800" y="138551"/>
                  </a:cubicBezTo>
                  <a:lnTo>
                    <a:pt x="812800" y="674249"/>
                  </a:lnTo>
                  <a:cubicBezTo>
                    <a:pt x="812800" y="710995"/>
                    <a:pt x="798203" y="746236"/>
                    <a:pt x="772219" y="772219"/>
                  </a:cubicBezTo>
                  <a:cubicBezTo>
                    <a:pt x="746236" y="798203"/>
                    <a:pt x="710995" y="812800"/>
                    <a:pt x="674249" y="812800"/>
                  </a:cubicBezTo>
                  <a:lnTo>
                    <a:pt x="138551" y="812800"/>
                  </a:lnTo>
                  <a:cubicBezTo>
                    <a:pt x="101805" y="812800"/>
                    <a:pt x="66564" y="798203"/>
                    <a:pt x="40581" y="772219"/>
                  </a:cubicBezTo>
                  <a:cubicBezTo>
                    <a:pt x="14597" y="746236"/>
                    <a:pt x="0" y="710995"/>
                    <a:pt x="0" y="674249"/>
                  </a:cubicBezTo>
                  <a:lnTo>
                    <a:pt x="0" y="138551"/>
                  </a:lnTo>
                  <a:cubicBezTo>
                    <a:pt x="0" y="101805"/>
                    <a:pt x="14597" y="66564"/>
                    <a:pt x="40581" y="40581"/>
                  </a:cubicBezTo>
                  <a:cubicBezTo>
                    <a:pt x="66564" y="14597"/>
                    <a:pt x="101805" y="0"/>
                    <a:pt x="1385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163020" y="4277795"/>
            <a:ext cx="3369023" cy="4122009"/>
            <a:chOff x="0" y="0"/>
            <a:chExt cx="855709" cy="104696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55709" cy="1046962"/>
            </a:xfrm>
            <a:custGeom>
              <a:avLst/>
              <a:gdLst/>
              <a:ahLst/>
              <a:cxnLst/>
              <a:rect l="l" t="t" r="r" b="b"/>
              <a:pathLst>
                <a:path w="855709" h="1046962">
                  <a:moveTo>
                    <a:pt x="45959" y="0"/>
                  </a:moveTo>
                  <a:lnTo>
                    <a:pt x="809749" y="0"/>
                  </a:lnTo>
                  <a:cubicBezTo>
                    <a:pt x="835132" y="0"/>
                    <a:pt x="855709" y="20577"/>
                    <a:pt x="855709" y="45959"/>
                  </a:cubicBezTo>
                  <a:lnTo>
                    <a:pt x="855709" y="1001003"/>
                  </a:lnTo>
                  <a:cubicBezTo>
                    <a:pt x="855709" y="1026385"/>
                    <a:pt x="835132" y="1046962"/>
                    <a:pt x="809749" y="1046962"/>
                  </a:cubicBezTo>
                  <a:lnTo>
                    <a:pt x="45959" y="1046962"/>
                  </a:lnTo>
                  <a:cubicBezTo>
                    <a:pt x="33770" y="1046962"/>
                    <a:pt x="22080" y="1042120"/>
                    <a:pt x="13461" y="1033501"/>
                  </a:cubicBezTo>
                  <a:cubicBezTo>
                    <a:pt x="4842" y="1024882"/>
                    <a:pt x="0" y="1013192"/>
                    <a:pt x="0" y="1001003"/>
                  </a:cubicBezTo>
                  <a:lnTo>
                    <a:pt x="0" y="45959"/>
                  </a:lnTo>
                  <a:cubicBezTo>
                    <a:pt x="0" y="20577"/>
                    <a:pt x="20577" y="0"/>
                    <a:pt x="45959" y="0"/>
                  </a:cubicBezTo>
                  <a:close/>
                </a:path>
              </a:pathLst>
            </a:custGeom>
            <a:solidFill>
              <a:srgbClr val="9CAE37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855709" cy="1094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2700000">
            <a:off x="13125530" y="3583688"/>
            <a:ext cx="1388214" cy="138821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11538" y="0"/>
                  </a:moveTo>
                  <a:lnTo>
                    <a:pt x="701262" y="0"/>
                  </a:lnTo>
                  <a:cubicBezTo>
                    <a:pt x="762863" y="0"/>
                    <a:pt x="812800" y="49937"/>
                    <a:pt x="812800" y="111538"/>
                  </a:cubicBezTo>
                  <a:lnTo>
                    <a:pt x="812800" y="701262"/>
                  </a:lnTo>
                  <a:cubicBezTo>
                    <a:pt x="812800" y="762863"/>
                    <a:pt x="762863" y="812800"/>
                    <a:pt x="701262" y="812800"/>
                  </a:cubicBezTo>
                  <a:lnTo>
                    <a:pt x="111538" y="812800"/>
                  </a:lnTo>
                  <a:cubicBezTo>
                    <a:pt x="49937" y="812800"/>
                    <a:pt x="0" y="762863"/>
                    <a:pt x="0" y="701262"/>
                  </a:cubicBezTo>
                  <a:lnTo>
                    <a:pt x="0" y="111538"/>
                  </a:lnTo>
                  <a:cubicBezTo>
                    <a:pt x="0" y="49937"/>
                    <a:pt x="49937" y="0"/>
                    <a:pt x="111538" y="0"/>
                  </a:cubicBezTo>
                  <a:close/>
                </a:path>
              </a:pathLst>
            </a:custGeom>
            <a:solidFill>
              <a:srgbClr val="9CAE3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2700000">
            <a:off x="13260859" y="3719017"/>
            <a:ext cx="1117556" cy="111755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8551" y="0"/>
                  </a:moveTo>
                  <a:lnTo>
                    <a:pt x="674249" y="0"/>
                  </a:lnTo>
                  <a:cubicBezTo>
                    <a:pt x="710995" y="0"/>
                    <a:pt x="746236" y="14597"/>
                    <a:pt x="772219" y="40581"/>
                  </a:cubicBezTo>
                  <a:cubicBezTo>
                    <a:pt x="798203" y="66564"/>
                    <a:pt x="812800" y="101805"/>
                    <a:pt x="812800" y="138551"/>
                  </a:cubicBezTo>
                  <a:lnTo>
                    <a:pt x="812800" y="674249"/>
                  </a:lnTo>
                  <a:cubicBezTo>
                    <a:pt x="812800" y="710995"/>
                    <a:pt x="798203" y="746236"/>
                    <a:pt x="772219" y="772219"/>
                  </a:cubicBezTo>
                  <a:cubicBezTo>
                    <a:pt x="746236" y="798203"/>
                    <a:pt x="710995" y="812800"/>
                    <a:pt x="674249" y="812800"/>
                  </a:cubicBezTo>
                  <a:lnTo>
                    <a:pt x="138551" y="812800"/>
                  </a:lnTo>
                  <a:cubicBezTo>
                    <a:pt x="101805" y="812800"/>
                    <a:pt x="66564" y="798203"/>
                    <a:pt x="40581" y="772219"/>
                  </a:cubicBezTo>
                  <a:cubicBezTo>
                    <a:pt x="14597" y="746236"/>
                    <a:pt x="0" y="710995"/>
                    <a:pt x="0" y="674249"/>
                  </a:cubicBezTo>
                  <a:lnTo>
                    <a:pt x="0" y="138551"/>
                  </a:lnTo>
                  <a:cubicBezTo>
                    <a:pt x="0" y="101805"/>
                    <a:pt x="14597" y="66564"/>
                    <a:pt x="40581" y="40581"/>
                  </a:cubicBezTo>
                  <a:cubicBezTo>
                    <a:pt x="66564" y="14597"/>
                    <a:pt x="101805" y="0"/>
                    <a:pt x="1385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2700000">
            <a:off x="2178795" y="3719017"/>
            <a:ext cx="1117556" cy="1117556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38551" y="0"/>
                  </a:moveTo>
                  <a:lnTo>
                    <a:pt x="674249" y="0"/>
                  </a:lnTo>
                  <a:cubicBezTo>
                    <a:pt x="710995" y="0"/>
                    <a:pt x="746236" y="14597"/>
                    <a:pt x="772219" y="40581"/>
                  </a:cubicBezTo>
                  <a:cubicBezTo>
                    <a:pt x="798203" y="66564"/>
                    <a:pt x="812800" y="101805"/>
                    <a:pt x="812800" y="138551"/>
                  </a:cubicBezTo>
                  <a:lnTo>
                    <a:pt x="812800" y="674249"/>
                  </a:lnTo>
                  <a:cubicBezTo>
                    <a:pt x="812800" y="710995"/>
                    <a:pt x="798203" y="746236"/>
                    <a:pt x="772219" y="772219"/>
                  </a:cubicBezTo>
                  <a:cubicBezTo>
                    <a:pt x="746236" y="798203"/>
                    <a:pt x="710995" y="812800"/>
                    <a:pt x="674249" y="812800"/>
                  </a:cubicBezTo>
                  <a:lnTo>
                    <a:pt x="138551" y="812800"/>
                  </a:lnTo>
                  <a:cubicBezTo>
                    <a:pt x="101805" y="812800"/>
                    <a:pt x="66564" y="798203"/>
                    <a:pt x="40581" y="772219"/>
                  </a:cubicBezTo>
                  <a:cubicBezTo>
                    <a:pt x="14597" y="746236"/>
                    <a:pt x="0" y="710995"/>
                    <a:pt x="0" y="674249"/>
                  </a:cubicBezTo>
                  <a:lnTo>
                    <a:pt x="0" y="138551"/>
                  </a:lnTo>
                  <a:cubicBezTo>
                    <a:pt x="0" y="101805"/>
                    <a:pt x="14597" y="66564"/>
                    <a:pt x="40581" y="40581"/>
                  </a:cubicBezTo>
                  <a:cubicBezTo>
                    <a:pt x="66564" y="14597"/>
                    <a:pt x="101805" y="0"/>
                    <a:pt x="1385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3914048" y="2693430"/>
            <a:ext cx="11024699" cy="454769"/>
          </a:xfrm>
          <a:custGeom>
            <a:avLst/>
            <a:gdLst/>
            <a:ahLst/>
            <a:cxnLst/>
            <a:rect l="l" t="t" r="r" b="b"/>
            <a:pathLst>
              <a:path w="11024699" h="454769">
                <a:moveTo>
                  <a:pt x="0" y="0"/>
                </a:moveTo>
                <a:lnTo>
                  <a:pt x="11024700" y="0"/>
                </a:lnTo>
                <a:lnTo>
                  <a:pt x="11024700" y="454769"/>
                </a:lnTo>
                <a:lnTo>
                  <a:pt x="0" y="454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 rot="-2700000">
            <a:off x="3229863" y="2484098"/>
            <a:ext cx="978650" cy="978650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58216" y="0"/>
                  </a:moveTo>
                  <a:lnTo>
                    <a:pt x="654584" y="0"/>
                  </a:lnTo>
                  <a:cubicBezTo>
                    <a:pt x="741964" y="0"/>
                    <a:pt x="812800" y="70836"/>
                    <a:pt x="812800" y="158216"/>
                  </a:cubicBezTo>
                  <a:lnTo>
                    <a:pt x="812800" y="654584"/>
                  </a:lnTo>
                  <a:cubicBezTo>
                    <a:pt x="812800" y="741964"/>
                    <a:pt x="741964" y="812800"/>
                    <a:pt x="654584" y="812800"/>
                  </a:cubicBezTo>
                  <a:lnTo>
                    <a:pt x="158216" y="812800"/>
                  </a:lnTo>
                  <a:cubicBezTo>
                    <a:pt x="70836" y="812800"/>
                    <a:pt x="0" y="741964"/>
                    <a:pt x="0" y="654584"/>
                  </a:cubicBezTo>
                  <a:lnTo>
                    <a:pt x="0" y="158216"/>
                  </a:lnTo>
                  <a:cubicBezTo>
                    <a:pt x="0" y="70836"/>
                    <a:pt x="70836" y="0"/>
                    <a:pt x="158216" y="0"/>
                  </a:cubicBezTo>
                  <a:close/>
                </a:path>
              </a:pathLst>
            </a:custGeom>
            <a:solidFill>
              <a:srgbClr val="38917D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 rot="-2700000">
            <a:off x="6969716" y="2484098"/>
            <a:ext cx="978650" cy="978650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58216" y="0"/>
                  </a:moveTo>
                  <a:lnTo>
                    <a:pt x="654584" y="0"/>
                  </a:lnTo>
                  <a:cubicBezTo>
                    <a:pt x="741964" y="0"/>
                    <a:pt x="812800" y="70836"/>
                    <a:pt x="812800" y="158216"/>
                  </a:cubicBezTo>
                  <a:lnTo>
                    <a:pt x="812800" y="654584"/>
                  </a:lnTo>
                  <a:cubicBezTo>
                    <a:pt x="812800" y="741964"/>
                    <a:pt x="741964" y="812800"/>
                    <a:pt x="654584" y="812800"/>
                  </a:cubicBezTo>
                  <a:lnTo>
                    <a:pt x="158216" y="812800"/>
                  </a:lnTo>
                  <a:cubicBezTo>
                    <a:pt x="70836" y="812800"/>
                    <a:pt x="0" y="741964"/>
                    <a:pt x="0" y="654584"/>
                  </a:cubicBezTo>
                  <a:lnTo>
                    <a:pt x="0" y="158216"/>
                  </a:lnTo>
                  <a:cubicBezTo>
                    <a:pt x="0" y="70836"/>
                    <a:pt x="70836" y="0"/>
                    <a:pt x="158216" y="0"/>
                  </a:cubicBezTo>
                  <a:close/>
                </a:path>
              </a:pathLst>
            </a:custGeom>
            <a:solidFill>
              <a:srgbClr val="729D4A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-2700000">
            <a:off x="10709569" y="2484098"/>
            <a:ext cx="978650" cy="978650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58216" y="0"/>
                  </a:moveTo>
                  <a:lnTo>
                    <a:pt x="654584" y="0"/>
                  </a:lnTo>
                  <a:cubicBezTo>
                    <a:pt x="741964" y="0"/>
                    <a:pt x="812800" y="70836"/>
                    <a:pt x="812800" y="158216"/>
                  </a:cubicBezTo>
                  <a:lnTo>
                    <a:pt x="812800" y="654584"/>
                  </a:lnTo>
                  <a:cubicBezTo>
                    <a:pt x="812800" y="741964"/>
                    <a:pt x="741964" y="812800"/>
                    <a:pt x="654584" y="812800"/>
                  </a:cubicBezTo>
                  <a:lnTo>
                    <a:pt x="158216" y="812800"/>
                  </a:lnTo>
                  <a:cubicBezTo>
                    <a:pt x="70836" y="812800"/>
                    <a:pt x="0" y="741964"/>
                    <a:pt x="0" y="654584"/>
                  </a:cubicBezTo>
                  <a:lnTo>
                    <a:pt x="0" y="158216"/>
                  </a:lnTo>
                  <a:cubicBezTo>
                    <a:pt x="0" y="70836"/>
                    <a:pt x="70836" y="0"/>
                    <a:pt x="158216" y="0"/>
                  </a:cubicBezTo>
                  <a:close/>
                </a:path>
              </a:pathLst>
            </a:custGeom>
            <a:solidFill>
              <a:srgbClr val="418050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-2700000">
            <a:off x="14449423" y="2484098"/>
            <a:ext cx="978650" cy="978650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58216" y="0"/>
                  </a:moveTo>
                  <a:lnTo>
                    <a:pt x="654584" y="0"/>
                  </a:lnTo>
                  <a:cubicBezTo>
                    <a:pt x="741964" y="0"/>
                    <a:pt x="812800" y="70836"/>
                    <a:pt x="812800" y="158216"/>
                  </a:cubicBezTo>
                  <a:lnTo>
                    <a:pt x="812800" y="654584"/>
                  </a:lnTo>
                  <a:cubicBezTo>
                    <a:pt x="812800" y="741964"/>
                    <a:pt x="741964" y="812800"/>
                    <a:pt x="654584" y="812800"/>
                  </a:cubicBezTo>
                  <a:lnTo>
                    <a:pt x="158216" y="812800"/>
                  </a:lnTo>
                  <a:cubicBezTo>
                    <a:pt x="70836" y="812800"/>
                    <a:pt x="0" y="741964"/>
                    <a:pt x="0" y="654584"/>
                  </a:cubicBezTo>
                  <a:lnTo>
                    <a:pt x="0" y="158216"/>
                  </a:lnTo>
                  <a:cubicBezTo>
                    <a:pt x="0" y="70836"/>
                    <a:pt x="70836" y="0"/>
                    <a:pt x="158216" y="0"/>
                  </a:cubicBezTo>
                  <a:close/>
                </a:path>
              </a:pathLst>
            </a:custGeom>
            <a:solidFill>
              <a:srgbClr val="9CAE37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2449534" y="3993548"/>
            <a:ext cx="576076" cy="576076"/>
          </a:xfrm>
          <a:custGeom>
            <a:avLst/>
            <a:gdLst/>
            <a:ahLst/>
            <a:cxnLst/>
            <a:rect l="l" t="t" r="r" b="b"/>
            <a:pathLst>
              <a:path w="576076" h="576076">
                <a:moveTo>
                  <a:pt x="0" y="0"/>
                </a:moveTo>
                <a:lnTo>
                  <a:pt x="576077" y="0"/>
                </a:lnTo>
                <a:lnTo>
                  <a:pt x="576077" y="576076"/>
                </a:lnTo>
                <a:lnTo>
                  <a:pt x="0" y="576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6098626" y="3877232"/>
            <a:ext cx="665936" cy="801126"/>
          </a:xfrm>
          <a:custGeom>
            <a:avLst/>
            <a:gdLst/>
            <a:ahLst/>
            <a:cxnLst/>
            <a:rect l="l" t="t" r="r" b="b"/>
            <a:pathLst>
              <a:path w="665936" h="801126">
                <a:moveTo>
                  <a:pt x="0" y="0"/>
                </a:moveTo>
                <a:lnTo>
                  <a:pt x="665936" y="0"/>
                </a:lnTo>
                <a:lnTo>
                  <a:pt x="665936" y="801126"/>
                </a:lnTo>
                <a:lnTo>
                  <a:pt x="0" y="8011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429288" y="3964520"/>
            <a:ext cx="780698" cy="592355"/>
          </a:xfrm>
          <a:custGeom>
            <a:avLst/>
            <a:gdLst/>
            <a:ahLst/>
            <a:cxnLst/>
            <a:rect l="l" t="t" r="r" b="b"/>
            <a:pathLst>
              <a:path w="780698" h="592355">
                <a:moveTo>
                  <a:pt x="0" y="0"/>
                </a:moveTo>
                <a:lnTo>
                  <a:pt x="780698" y="0"/>
                </a:lnTo>
                <a:lnTo>
                  <a:pt x="780698" y="592355"/>
                </a:lnTo>
                <a:lnTo>
                  <a:pt x="0" y="5923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88" r="-188"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9768521" y="3884814"/>
            <a:ext cx="714189" cy="793544"/>
          </a:xfrm>
          <a:custGeom>
            <a:avLst/>
            <a:gdLst/>
            <a:ahLst/>
            <a:cxnLst/>
            <a:rect l="l" t="t" r="r" b="b"/>
            <a:pathLst>
              <a:path w="714189" h="793544">
                <a:moveTo>
                  <a:pt x="0" y="0"/>
                </a:moveTo>
                <a:lnTo>
                  <a:pt x="714189" y="0"/>
                </a:lnTo>
                <a:lnTo>
                  <a:pt x="714189" y="793544"/>
                </a:lnTo>
                <a:lnTo>
                  <a:pt x="0" y="7935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5"/>
          <p:cNvSpPr txBox="1"/>
          <p:nvPr/>
        </p:nvSpPr>
        <p:spPr>
          <a:xfrm>
            <a:off x="1326846" y="1314971"/>
            <a:ext cx="1099016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dirty="0">
                <a:solidFill>
                  <a:srgbClr val="00B0F0"/>
                </a:solidFill>
                <a:latin typeface="Roboto Bold"/>
                <a:ea typeface="Roboto Bold"/>
                <a:cs typeface="Roboto Bold"/>
                <a:sym typeface="Roboto Bold"/>
              </a:rPr>
              <a:t>Postup EPC projektu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419561" y="5306521"/>
            <a:ext cx="2691812" cy="43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5"/>
              </a:lnSpc>
            </a:pPr>
            <a:r>
              <a:rPr lang="en-US" sz="2432" b="1" spc="77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Příprava ZD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373282" y="6377248"/>
            <a:ext cx="2691812" cy="60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8"/>
              </a:lnSpc>
            </a:pP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Spolupráce s </a:t>
            </a: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facilitátorem</a:t>
            </a:r>
            <a:endParaRPr lang="en-US" sz="165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2488"/>
              </a:lnSpc>
            </a:pP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Definice</a:t>
            </a: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povinných</a:t>
            </a: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opatření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113135" y="5306521"/>
            <a:ext cx="2691812" cy="43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405"/>
              </a:lnSpc>
              <a:spcBef>
                <a:spcPct val="0"/>
              </a:spcBef>
            </a:pPr>
            <a:r>
              <a:rPr lang="en-US" sz="2432" b="1" spc="77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Veřejná </a:t>
            </a:r>
            <a:r>
              <a:rPr lang="en-US" sz="2432" b="1" spc="77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zakázka</a:t>
            </a:r>
            <a:endParaRPr lang="en-US" sz="2432" b="1" spc="77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6113135" y="6068300"/>
            <a:ext cx="2691812" cy="1529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8"/>
              </a:lnSpc>
            </a:pP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Jednací</a:t>
            </a: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řízení s </a:t>
            </a: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uveřejněním</a:t>
            </a:r>
            <a:endParaRPr lang="en-US" sz="165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2488"/>
              </a:lnSpc>
            </a:pP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Kvalifikační</a:t>
            </a: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fáze</a:t>
            </a:r>
            <a:endParaRPr lang="en-US" sz="165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2488"/>
              </a:lnSpc>
            </a:pP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Nabídková </a:t>
            </a: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fáze</a:t>
            </a: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2488"/>
              </a:lnSpc>
            </a:pP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jednací</a:t>
            </a: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řízení)</a:t>
            </a:r>
          </a:p>
          <a:p>
            <a:pPr marL="0" lvl="0" indent="0" algn="ctr">
              <a:lnSpc>
                <a:spcPts val="2488"/>
              </a:lnSpc>
              <a:spcBef>
                <a:spcPct val="0"/>
              </a:spcBef>
            </a:pPr>
            <a:endParaRPr lang="en-US" sz="165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9806709" y="5306521"/>
            <a:ext cx="2691812" cy="43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405"/>
              </a:lnSpc>
              <a:spcBef>
                <a:spcPct val="0"/>
              </a:spcBef>
            </a:pPr>
            <a:r>
              <a:rPr lang="en-US" sz="2432" b="1" spc="77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Období</a:t>
            </a:r>
            <a:r>
              <a:rPr lang="en-US" sz="2432" b="1" spc="77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realizace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9810750" y="5913826"/>
            <a:ext cx="2691812" cy="1529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8"/>
              </a:lnSpc>
            </a:pP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Podpis</a:t>
            </a: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smlouvy SES s </a:t>
            </a: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vítězem</a:t>
            </a:r>
            <a:endParaRPr lang="en-US" sz="165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2488"/>
              </a:lnSpc>
            </a:pP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Verifikační</a:t>
            </a: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fáze</a:t>
            </a:r>
            <a:endParaRPr lang="en-US" sz="165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2488"/>
              </a:lnSpc>
            </a:pP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Období</a:t>
            </a: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realizace</a:t>
            </a:r>
          </a:p>
          <a:p>
            <a:pPr marL="0" lvl="0" indent="0" algn="ctr">
              <a:lnSpc>
                <a:spcPts val="2488"/>
              </a:lnSpc>
              <a:spcBef>
                <a:spcPct val="0"/>
              </a:spcBef>
            </a:pP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Předání</a:t>
            </a: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5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díla</a:t>
            </a:r>
            <a:endParaRPr lang="en-US" sz="165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13500283" y="5306521"/>
            <a:ext cx="2691812" cy="43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405"/>
              </a:lnSpc>
              <a:spcBef>
                <a:spcPct val="0"/>
              </a:spcBef>
            </a:pPr>
            <a:r>
              <a:rPr lang="en-US" sz="2432" b="1" spc="77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Období</a:t>
            </a:r>
            <a:r>
              <a:rPr lang="en-US" sz="2432" b="1" spc="77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garance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3592842" y="6377248"/>
            <a:ext cx="2691812" cy="60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8"/>
              </a:lnSpc>
            </a:pP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Garance úspor</a:t>
            </a:r>
          </a:p>
          <a:p>
            <a:pPr marL="0" lvl="0" indent="0" algn="ctr">
              <a:lnSpc>
                <a:spcPts val="2488"/>
              </a:lnSpc>
              <a:spcBef>
                <a:spcPct val="0"/>
              </a:spcBef>
            </a:pPr>
            <a:r>
              <a:rPr lang="en-US" sz="165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Energetický management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392935" y="2670608"/>
            <a:ext cx="652505" cy="54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3245" b="1" spc="136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01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132788" y="2670608"/>
            <a:ext cx="652505" cy="54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3245" b="1" spc="136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02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0872642" y="2670608"/>
            <a:ext cx="652505" cy="54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3245" b="1" spc="136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03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4612495" y="2670608"/>
            <a:ext cx="652505" cy="54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3245" b="1" spc="136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04</a:t>
            </a:r>
          </a:p>
        </p:txBody>
      </p:sp>
      <p:sp>
        <p:nvSpPr>
          <p:cNvPr id="68" name="Freeform 68"/>
          <p:cNvSpPr/>
          <p:nvPr/>
        </p:nvSpPr>
        <p:spPr>
          <a:xfrm>
            <a:off x="14009988" y="0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232279" flipV="1">
            <a:off x="9868913" y="629127"/>
            <a:ext cx="10955337" cy="11811685"/>
          </a:xfrm>
          <a:custGeom>
            <a:avLst/>
            <a:gdLst/>
            <a:ahLst/>
            <a:cxnLst/>
            <a:rect l="l" t="t" r="r" b="b"/>
            <a:pathLst>
              <a:path w="10955337" h="11811685">
                <a:moveTo>
                  <a:pt x="0" y="11811684"/>
                </a:moveTo>
                <a:lnTo>
                  <a:pt x="10955337" y="11811684"/>
                </a:lnTo>
                <a:lnTo>
                  <a:pt x="10955337" y="0"/>
                </a:lnTo>
                <a:lnTo>
                  <a:pt x="0" y="0"/>
                </a:lnTo>
                <a:lnTo>
                  <a:pt x="0" y="11811684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15273" y="5062579"/>
            <a:ext cx="14436605" cy="909650"/>
            <a:chOff x="0" y="0"/>
            <a:chExt cx="19248807" cy="12128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248806" cy="1212867"/>
            </a:xfrm>
            <a:custGeom>
              <a:avLst/>
              <a:gdLst/>
              <a:ahLst/>
              <a:cxnLst/>
              <a:rect l="l" t="t" r="r" b="b"/>
              <a:pathLst>
                <a:path w="19248806" h="1212867">
                  <a:moveTo>
                    <a:pt x="0" y="0"/>
                  </a:moveTo>
                  <a:lnTo>
                    <a:pt x="19248806" y="0"/>
                  </a:lnTo>
                  <a:lnTo>
                    <a:pt x="19248806" y="1212867"/>
                  </a:lnTo>
                  <a:lnTo>
                    <a:pt x="0" y="1212867"/>
                  </a:lnTo>
                  <a:close/>
                </a:path>
              </a:pathLst>
            </a:custGeom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9248807" cy="122239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5640"/>
                </a:lnSpc>
              </a:pPr>
              <a:r>
                <a:rPr lang="en-US" sz="4700" b="1" dirty="0">
                  <a:solidFill>
                    <a:srgbClr val="27541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 Státní léčebné lázně Janské Lázně, státní podnik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5273" y="4086345"/>
            <a:ext cx="14436605" cy="1057155"/>
            <a:chOff x="0" y="0"/>
            <a:chExt cx="19248807" cy="14095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248806" cy="1409540"/>
            </a:xfrm>
            <a:custGeom>
              <a:avLst/>
              <a:gdLst/>
              <a:ahLst/>
              <a:cxnLst/>
              <a:rect l="l" t="t" r="r" b="b"/>
              <a:pathLst>
                <a:path w="19248806" h="1409540">
                  <a:moveTo>
                    <a:pt x="0" y="0"/>
                  </a:moveTo>
                  <a:lnTo>
                    <a:pt x="19248806" y="0"/>
                  </a:lnTo>
                  <a:lnTo>
                    <a:pt x="19248806" y="1409540"/>
                  </a:lnTo>
                  <a:lnTo>
                    <a:pt x="0" y="1409540"/>
                  </a:lnTo>
                  <a:close/>
                </a:path>
              </a:pathLst>
            </a:custGeom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9248807" cy="140954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599"/>
                </a:lnSpc>
              </a:pPr>
              <a:r>
                <a:rPr lang="en-US" sz="5499" b="1" dirty="0">
                  <a:solidFill>
                    <a:srgbClr val="27541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Realizace energetických úspor metodou EPC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232279" flipV="1">
            <a:off x="9868913" y="629127"/>
            <a:ext cx="10955337" cy="11811685"/>
          </a:xfrm>
          <a:custGeom>
            <a:avLst/>
            <a:gdLst/>
            <a:ahLst/>
            <a:cxnLst/>
            <a:rect l="l" t="t" r="r" b="b"/>
            <a:pathLst>
              <a:path w="10955337" h="11811685">
                <a:moveTo>
                  <a:pt x="0" y="11811684"/>
                </a:moveTo>
                <a:lnTo>
                  <a:pt x="10955337" y="11811684"/>
                </a:lnTo>
                <a:lnTo>
                  <a:pt x="10955337" y="0"/>
                </a:lnTo>
                <a:lnTo>
                  <a:pt x="0" y="0"/>
                </a:lnTo>
                <a:lnTo>
                  <a:pt x="0" y="11811684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71600" y="5059007"/>
            <a:ext cx="14780277" cy="916794"/>
            <a:chOff x="-458231" y="-4763"/>
            <a:chExt cx="19707037" cy="1222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248806" cy="1212867"/>
            </a:xfrm>
            <a:custGeom>
              <a:avLst/>
              <a:gdLst/>
              <a:ahLst/>
              <a:cxnLst/>
              <a:rect l="l" t="t" r="r" b="b"/>
              <a:pathLst>
                <a:path w="19248806" h="1212867">
                  <a:moveTo>
                    <a:pt x="0" y="0"/>
                  </a:moveTo>
                  <a:lnTo>
                    <a:pt x="19248806" y="0"/>
                  </a:lnTo>
                  <a:lnTo>
                    <a:pt x="19248806" y="1212867"/>
                  </a:lnTo>
                  <a:lnTo>
                    <a:pt x="0" y="1212867"/>
                  </a:lnTo>
                  <a:close/>
                </a:path>
              </a:pathLst>
            </a:custGeom>
          </p:spPr>
        </p:sp>
        <p:sp>
          <p:nvSpPr>
            <p:cNvPr id="5" name="TextBox 5"/>
            <p:cNvSpPr txBox="1"/>
            <p:nvPr/>
          </p:nvSpPr>
          <p:spPr>
            <a:xfrm>
              <a:off x="-458231" y="-4763"/>
              <a:ext cx="19248807" cy="122239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5640"/>
                </a:lnSpc>
              </a:pPr>
              <a:endParaRPr lang="en-US" sz="4700" b="1" dirty="0">
                <a:solidFill>
                  <a:srgbClr val="275417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5273" y="4000500"/>
            <a:ext cx="14436605" cy="1057155"/>
            <a:chOff x="0" y="0"/>
            <a:chExt cx="19248807" cy="14095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248806" cy="1409540"/>
            </a:xfrm>
            <a:custGeom>
              <a:avLst/>
              <a:gdLst/>
              <a:ahLst/>
              <a:cxnLst/>
              <a:rect l="l" t="t" r="r" b="b"/>
              <a:pathLst>
                <a:path w="19248806" h="1409540">
                  <a:moveTo>
                    <a:pt x="0" y="0"/>
                  </a:moveTo>
                  <a:lnTo>
                    <a:pt x="19248806" y="0"/>
                  </a:lnTo>
                  <a:lnTo>
                    <a:pt x="19248806" y="1409540"/>
                  </a:lnTo>
                  <a:lnTo>
                    <a:pt x="0" y="1409540"/>
                  </a:lnTo>
                  <a:close/>
                </a:path>
              </a:pathLst>
            </a:custGeom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9248807" cy="140954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599"/>
                </a:lnSpc>
              </a:pPr>
              <a:endParaRPr lang="en-US" sz="5499" b="1" dirty="0">
                <a:solidFill>
                  <a:srgbClr val="275417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0" name="Obdélník 9">
            <a:extLst>
              <a:ext uri="{FF2B5EF4-FFF2-40B4-BE49-F238E27FC236}">
                <a16:creationId xmlns:a16="http://schemas.microsoft.com/office/drawing/2014/main" id="{DC57FD4D-0C78-4E9E-8970-143E15F93453}"/>
              </a:ext>
            </a:extLst>
          </p:cNvPr>
          <p:cNvSpPr/>
          <p:nvPr/>
        </p:nvSpPr>
        <p:spPr>
          <a:xfrm>
            <a:off x="1321177" y="2123217"/>
            <a:ext cx="5232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solidFill>
                  <a:srgbClr val="FF0000"/>
                </a:solidFill>
              </a:rPr>
              <a:t>Záměr a realizace projektu </a:t>
            </a:r>
            <a:r>
              <a:rPr lang="cs-CZ" sz="3200" b="1" dirty="0">
                <a:solidFill>
                  <a:srgbClr val="FF0000"/>
                </a:solidFill>
              </a:rPr>
              <a:t>EPC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38F5DF9-7363-40D9-AD3E-EC0E591E6DAE}"/>
              </a:ext>
            </a:extLst>
          </p:cNvPr>
          <p:cNvSpPr/>
          <p:nvPr/>
        </p:nvSpPr>
        <p:spPr>
          <a:xfrm>
            <a:off x="1371599" y="2781301"/>
            <a:ext cx="12344401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Záměr na realizaci projektu EPC vedení lázní formulovalo v průběhu roku 2016.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rgbClr val="004B80"/>
                </a:solidFill>
              </a:rPr>
              <a:t>Následoval sběr podkladů pro zpracování záměru.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/>
              <a:t>Proběhlo výběrové </a:t>
            </a:r>
            <a:r>
              <a:rPr lang="cs-CZ" sz="3200" dirty="0"/>
              <a:t>řízení na dodavatele „Studie proveditelnosti“</a:t>
            </a:r>
            <a:endParaRPr lang="cs-CZ" sz="3200" dirty="0">
              <a:solidFill>
                <a:srgbClr val="004B8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rgbClr val="004B80"/>
                </a:solidFill>
              </a:rPr>
              <a:t>Pro definici záměru byla zpracována v průběhu roku 2018 </a:t>
            </a:r>
          </a:p>
          <a:p>
            <a:pPr lvl="0">
              <a:spcBef>
                <a:spcPct val="20000"/>
              </a:spcBef>
              <a:defRPr/>
            </a:pPr>
            <a:r>
              <a:rPr lang="cs-CZ" sz="3200" dirty="0"/>
              <a:t>	</a:t>
            </a:r>
            <a:r>
              <a:rPr lang="cs-CZ" sz="3200" b="1" dirty="0">
                <a:solidFill>
                  <a:srgbClr val="004B80"/>
                </a:solidFill>
              </a:rPr>
              <a:t>„Studie proveditelnosti energetických úspor“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rgbClr val="004B80"/>
                </a:solidFill>
              </a:rPr>
              <a:t>Studii zpracovala firma WERO </a:t>
            </a:r>
            <a:r>
              <a:rPr lang="cs-CZ" sz="3200" dirty="0" err="1">
                <a:solidFill>
                  <a:srgbClr val="004B80"/>
                </a:solidFill>
              </a:rPr>
              <a:t>energy</a:t>
            </a:r>
            <a:r>
              <a:rPr lang="cs-CZ" sz="3200" dirty="0">
                <a:solidFill>
                  <a:srgbClr val="004B80"/>
                </a:solidFill>
              </a:rPr>
              <a:t> &amp;</a:t>
            </a:r>
            <a:r>
              <a:rPr lang="cs-CZ" sz="3200" dirty="0" err="1">
                <a:solidFill>
                  <a:srgbClr val="004B80"/>
                </a:solidFill>
              </a:rPr>
              <a:t>consulting</a:t>
            </a:r>
            <a:r>
              <a:rPr lang="cs-CZ" sz="3200" dirty="0">
                <a:solidFill>
                  <a:srgbClr val="004B80"/>
                </a:solidFill>
              </a:rPr>
              <a:t> s.r.o. – Technická univerzita Ostrava, Výzkumné energetické centrum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Ve studii byly definovány směry efektivních energetických úspor.</a:t>
            </a:r>
            <a:endParaRPr lang="cs-CZ" sz="3200" dirty="0">
              <a:solidFill>
                <a:srgbClr val="004B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9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232279" flipV="1">
            <a:off x="9868913" y="629127"/>
            <a:ext cx="10955337" cy="11811685"/>
          </a:xfrm>
          <a:custGeom>
            <a:avLst/>
            <a:gdLst/>
            <a:ahLst/>
            <a:cxnLst/>
            <a:rect l="l" t="t" r="r" b="b"/>
            <a:pathLst>
              <a:path w="10955337" h="11811685">
                <a:moveTo>
                  <a:pt x="0" y="11811684"/>
                </a:moveTo>
                <a:lnTo>
                  <a:pt x="10955337" y="11811684"/>
                </a:lnTo>
                <a:lnTo>
                  <a:pt x="10955337" y="0"/>
                </a:lnTo>
                <a:lnTo>
                  <a:pt x="0" y="0"/>
                </a:lnTo>
                <a:lnTo>
                  <a:pt x="0" y="11811684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71600" y="5059007"/>
            <a:ext cx="14780277" cy="916794"/>
            <a:chOff x="-458231" y="-4763"/>
            <a:chExt cx="19707037" cy="1222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248806" cy="1212867"/>
            </a:xfrm>
            <a:custGeom>
              <a:avLst/>
              <a:gdLst/>
              <a:ahLst/>
              <a:cxnLst/>
              <a:rect l="l" t="t" r="r" b="b"/>
              <a:pathLst>
                <a:path w="19248806" h="1212867">
                  <a:moveTo>
                    <a:pt x="0" y="0"/>
                  </a:moveTo>
                  <a:lnTo>
                    <a:pt x="19248806" y="0"/>
                  </a:lnTo>
                  <a:lnTo>
                    <a:pt x="19248806" y="1212867"/>
                  </a:lnTo>
                  <a:lnTo>
                    <a:pt x="0" y="1212867"/>
                  </a:lnTo>
                  <a:close/>
                </a:path>
              </a:pathLst>
            </a:custGeom>
          </p:spPr>
        </p:sp>
        <p:sp>
          <p:nvSpPr>
            <p:cNvPr id="5" name="TextBox 5"/>
            <p:cNvSpPr txBox="1"/>
            <p:nvPr/>
          </p:nvSpPr>
          <p:spPr>
            <a:xfrm>
              <a:off x="-458231" y="-4763"/>
              <a:ext cx="19248807" cy="122239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5640"/>
                </a:lnSpc>
              </a:pPr>
              <a:endParaRPr lang="en-US" sz="4700" b="1" dirty="0">
                <a:solidFill>
                  <a:srgbClr val="275417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15273" y="4000500"/>
            <a:ext cx="14436605" cy="1057155"/>
            <a:chOff x="0" y="0"/>
            <a:chExt cx="19248807" cy="14095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248806" cy="1409540"/>
            </a:xfrm>
            <a:custGeom>
              <a:avLst/>
              <a:gdLst/>
              <a:ahLst/>
              <a:cxnLst/>
              <a:rect l="l" t="t" r="r" b="b"/>
              <a:pathLst>
                <a:path w="19248806" h="1409540">
                  <a:moveTo>
                    <a:pt x="0" y="0"/>
                  </a:moveTo>
                  <a:lnTo>
                    <a:pt x="19248806" y="0"/>
                  </a:lnTo>
                  <a:lnTo>
                    <a:pt x="19248806" y="1409540"/>
                  </a:lnTo>
                  <a:lnTo>
                    <a:pt x="0" y="1409540"/>
                  </a:lnTo>
                  <a:close/>
                </a:path>
              </a:pathLst>
            </a:custGeom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9248807" cy="140954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599"/>
                </a:lnSpc>
              </a:pPr>
              <a:endParaRPr lang="en-US" sz="5499" b="1" dirty="0">
                <a:solidFill>
                  <a:srgbClr val="275417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0" name="Obdélník 9">
            <a:extLst>
              <a:ext uri="{FF2B5EF4-FFF2-40B4-BE49-F238E27FC236}">
                <a16:creationId xmlns:a16="http://schemas.microsoft.com/office/drawing/2014/main" id="{DC57FD4D-0C78-4E9E-8970-143E15F93453}"/>
              </a:ext>
            </a:extLst>
          </p:cNvPr>
          <p:cNvSpPr/>
          <p:nvPr/>
        </p:nvSpPr>
        <p:spPr>
          <a:xfrm>
            <a:off x="1321177" y="2123217"/>
            <a:ext cx="11556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3200" b="1" dirty="0">
                <a:solidFill>
                  <a:srgbClr val="FF0000"/>
                </a:solidFill>
              </a:rPr>
              <a:t>Výběr dodavatele a realizace projektu </a:t>
            </a:r>
            <a:r>
              <a:rPr lang="cs-CZ" sz="4000" b="1" dirty="0">
                <a:solidFill>
                  <a:srgbClr val="FF0000"/>
                </a:solidFill>
              </a:rPr>
              <a:t>EPC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38F5DF9-7363-40D9-AD3E-EC0E591E6DAE}"/>
              </a:ext>
            </a:extLst>
          </p:cNvPr>
          <p:cNvSpPr/>
          <p:nvPr/>
        </p:nvSpPr>
        <p:spPr>
          <a:xfrm>
            <a:off x="1321177" y="3414606"/>
            <a:ext cx="1234440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600" dirty="0"/>
              <a:t>Výběr dodavatele projektu EPC probíhalo od roku 2020 do 2021.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600" dirty="0"/>
              <a:t>Proběhlo výběrové řízení na dodavatele bylo ukončeno a podpis smlouvy s vítězem výběrového řízení proběhl na počátku roku 2022.</a:t>
            </a:r>
            <a:endParaRPr lang="cs-CZ" sz="3600" dirty="0">
              <a:solidFill>
                <a:srgbClr val="004B8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600" dirty="0">
                <a:solidFill>
                  <a:srgbClr val="004B80"/>
                </a:solidFill>
              </a:rPr>
              <a:t>Dodavatelem byla vybrána firma ENETIQA a.s., Praha.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600" dirty="0"/>
              <a:t>Před zahájením vlastních prací byla dodavatelem zpracována </a:t>
            </a:r>
            <a:r>
              <a:rPr lang="cs-CZ" sz="3600" dirty="0">
                <a:solidFill>
                  <a:srgbClr val="004B80"/>
                </a:solidFill>
              </a:rPr>
              <a:t>VERIFIKAČNÍ ZPRÁ</a:t>
            </a:r>
            <a:r>
              <a:rPr lang="cs-CZ" sz="3600" dirty="0"/>
              <a:t>VA.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5793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20254"/>
            <a:ext cx="16230600" cy="2128485"/>
            <a:chOff x="0" y="0"/>
            <a:chExt cx="5433327" cy="712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3327" cy="712528"/>
            </a:xfrm>
            <a:custGeom>
              <a:avLst/>
              <a:gdLst/>
              <a:ahLst/>
              <a:cxnLst/>
              <a:rect l="l" t="t" r="r" b="b"/>
              <a:pathLst>
                <a:path w="5433327" h="712528">
                  <a:moveTo>
                    <a:pt x="11925" y="0"/>
                  </a:moveTo>
                  <a:lnTo>
                    <a:pt x="5421402" y="0"/>
                  </a:lnTo>
                  <a:cubicBezTo>
                    <a:pt x="5427988" y="0"/>
                    <a:pt x="5433327" y="5339"/>
                    <a:pt x="5433327" y="11925"/>
                  </a:cubicBezTo>
                  <a:lnTo>
                    <a:pt x="5433327" y="700603"/>
                  </a:lnTo>
                  <a:cubicBezTo>
                    <a:pt x="5433327" y="707189"/>
                    <a:pt x="5427988" y="712528"/>
                    <a:pt x="5421402" y="712528"/>
                  </a:cubicBezTo>
                  <a:lnTo>
                    <a:pt x="11925" y="712528"/>
                  </a:lnTo>
                  <a:cubicBezTo>
                    <a:pt x="5339" y="712528"/>
                    <a:pt x="0" y="707189"/>
                    <a:pt x="0" y="700603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9CAE37">
                <a:alpha val="4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5433327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3063828" y="1379390"/>
            <a:ext cx="0" cy="7387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792975" y="1340474"/>
            <a:ext cx="861278" cy="885633"/>
          </a:xfrm>
          <a:custGeom>
            <a:avLst/>
            <a:gdLst/>
            <a:ahLst/>
            <a:cxnLst/>
            <a:rect l="l" t="t" r="r" b="b"/>
            <a:pathLst>
              <a:path w="861278" h="885633">
                <a:moveTo>
                  <a:pt x="0" y="0"/>
                </a:moveTo>
                <a:lnTo>
                  <a:pt x="861278" y="0"/>
                </a:lnTo>
                <a:lnTo>
                  <a:pt x="861278" y="885633"/>
                </a:lnTo>
                <a:lnTo>
                  <a:pt x="0" y="885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8613228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98406" y="3102007"/>
            <a:ext cx="7960894" cy="5970671"/>
          </a:xfrm>
          <a:custGeom>
            <a:avLst/>
            <a:gdLst/>
            <a:ahLst/>
            <a:cxnLst/>
            <a:rect l="l" t="t" r="r" b="b"/>
            <a:pathLst>
              <a:path w="7960894" h="5970671">
                <a:moveTo>
                  <a:pt x="0" y="0"/>
                </a:moveTo>
                <a:lnTo>
                  <a:pt x="7960894" y="0"/>
                </a:lnTo>
                <a:lnTo>
                  <a:pt x="7960894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3118599"/>
            <a:ext cx="4441449" cy="407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Lázeňský dům</a:t>
            </a:r>
          </a:p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Čechie</a:t>
            </a:r>
          </a:p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Kolonáda</a:t>
            </a:r>
          </a:p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Réva a Slovan</a:t>
            </a:r>
          </a:p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Janský dvůr</a:t>
            </a:r>
          </a:p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Terra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73403" y="1381205"/>
            <a:ext cx="10034612" cy="62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3"/>
              </a:lnSpc>
            </a:pPr>
            <a:r>
              <a:rPr lang="en-US" sz="2946" b="1">
                <a:solidFill>
                  <a:srgbClr val="1F1F1F"/>
                </a:solidFill>
                <a:latin typeface="Roboto Bold"/>
                <a:ea typeface="Roboto Bold"/>
                <a:cs typeface="Roboto Bold"/>
                <a:sym typeface="Roboto Bold"/>
              </a:rPr>
              <a:t>Dotčené objekty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37475" y="3128124"/>
            <a:ext cx="4477413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53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Moravěnka</a:t>
            </a:r>
          </a:p>
          <a:p>
            <a:pPr marL="647697" lvl="1" indent="-323848" algn="l">
              <a:lnSpc>
                <a:spcPts val="53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Evropa</a:t>
            </a:r>
          </a:p>
          <a:p>
            <a:pPr marL="647697" lvl="1" indent="-323848" algn="l">
              <a:lnSpc>
                <a:spcPts val="53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Bellevue</a:t>
            </a:r>
          </a:p>
          <a:p>
            <a:pPr marL="647697" lvl="1" indent="-323848" algn="l">
              <a:lnSpc>
                <a:spcPts val="53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Vesna</a:t>
            </a:r>
          </a:p>
          <a:p>
            <a:pPr marL="647697" lvl="1" indent="-323848" algn="l">
              <a:lnSpc>
                <a:spcPts val="53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Centrum</a:t>
            </a:r>
          </a:p>
          <a:p>
            <a:pPr marL="647697" lvl="1" indent="-323848" algn="l">
              <a:lnSpc>
                <a:spcPts val="53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Bazén</a:t>
            </a:r>
          </a:p>
          <a:p>
            <a:pPr marL="647697" lvl="1" indent="-323848" algn="l">
              <a:lnSpc>
                <a:spcPts val="53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Veřejné osvětlení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20254"/>
            <a:ext cx="16230600" cy="2128485"/>
            <a:chOff x="0" y="0"/>
            <a:chExt cx="5433327" cy="712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3327" cy="712528"/>
            </a:xfrm>
            <a:custGeom>
              <a:avLst/>
              <a:gdLst/>
              <a:ahLst/>
              <a:cxnLst/>
              <a:rect l="l" t="t" r="r" b="b"/>
              <a:pathLst>
                <a:path w="5433327" h="712528">
                  <a:moveTo>
                    <a:pt x="11925" y="0"/>
                  </a:moveTo>
                  <a:lnTo>
                    <a:pt x="5421402" y="0"/>
                  </a:lnTo>
                  <a:cubicBezTo>
                    <a:pt x="5427988" y="0"/>
                    <a:pt x="5433327" y="5339"/>
                    <a:pt x="5433327" y="11925"/>
                  </a:cubicBezTo>
                  <a:lnTo>
                    <a:pt x="5433327" y="700603"/>
                  </a:lnTo>
                  <a:cubicBezTo>
                    <a:pt x="5433327" y="707189"/>
                    <a:pt x="5427988" y="712528"/>
                    <a:pt x="5421402" y="712528"/>
                  </a:cubicBezTo>
                  <a:lnTo>
                    <a:pt x="11925" y="712528"/>
                  </a:lnTo>
                  <a:cubicBezTo>
                    <a:pt x="5339" y="712528"/>
                    <a:pt x="0" y="707189"/>
                    <a:pt x="0" y="700603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9CAE37">
                <a:alpha val="4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5433327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3063828" y="1379390"/>
            <a:ext cx="0" cy="7387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823062" y="1296347"/>
            <a:ext cx="831191" cy="821840"/>
          </a:xfrm>
          <a:custGeom>
            <a:avLst/>
            <a:gdLst/>
            <a:ahLst/>
            <a:cxnLst/>
            <a:rect l="l" t="t" r="r" b="b"/>
            <a:pathLst>
              <a:path w="831191" h="821840">
                <a:moveTo>
                  <a:pt x="0" y="0"/>
                </a:moveTo>
                <a:lnTo>
                  <a:pt x="831191" y="0"/>
                </a:lnTo>
                <a:lnTo>
                  <a:pt x="831191" y="821839"/>
                </a:lnTo>
                <a:lnTo>
                  <a:pt x="0" y="821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862454"/>
            <a:ext cx="11229790" cy="544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Modernizace topného systému </a:t>
            </a:r>
          </a:p>
          <a:p>
            <a:pPr marL="1295400" lvl="2" indent="-431800" algn="l">
              <a:lnSpc>
                <a:spcPts val="5400"/>
              </a:lnSpc>
              <a:buFont typeface="Arial"/>
              <a:buChar char="⚬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Rekonstrukce R/S</a:t>
            </a:r>
          </a:p>
          <a:p>
            <a:pPr marL="1295400" lvl="2" indent="-431800" algn="l">
              <a:lnSpc>
                <a:spcPts val="5400"/>
              </a:lnSpc>
              <a:buFont typeface="Arial"/>
              <a:buChar char="⚬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Rozdělení směšovacího uzlu</a:t>
            </a:r>
          </a:p>
          <a:p>
            <a:pPr marL="1295400" lvl="2" indent="-431800" algn="l">
              <a:lnSpc>
                <a:spcPts val="5400"/>
              </a:lnSpc>
              <a:buFont typeface="Arial"/>
              <a:buChar char="⚬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Modernizace ŘS a MaR </a:t>
            </a:r>
          </a:p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Systém individuálního řízení teplot místností (IRC), doplnění </a:t>
            </a:r>
            <a:r>
              <a:rPr lang="cs-CZ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termoregulačními ventily</a:t>
            </a: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cs-CZ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hlavicemi</a:t>
            </a:r>
            <a:endParaRPr lang="en-US" sz="3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47700" lvl="1" indent="-323850" algn="l">
              <a:lnSpc>
                <a:spcPts val="54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Dálkový dohled nad energetickým systémem – aktivní energetický management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8613228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91581" y="3159977"/>
            <a:ext cx="4767719" cy="6356958"/>
          </a:xfrm>
          <a:custGeom>
            <a:avLst/>
            <a:gdLst/>
            <a:ahLst/>
            <a:cxnLst/>
            <a:rect l="l" t="t" r="r" b="b"/>
            <a:pathLst>
              <a:path w="4767719" h="6356958">
                <a:moveTo>
                  <a:pt x="0" y="0"/>
                </a:moveTo>
                <a:lnTo>
                  <a:pt x="4767719" y="0"/>
                </a:lnTo>
                <a:lnTo>
                  <a:pt x="4767719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473403" y="1381205"/>
            <a:ext cx="10034612" cy="62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3"/>
              </a:lnSpc>
            </a:pPr>
            <a:r>
              <a:rPr lang="en-US" sz="2946" b="1" dirty="0">
                <a:solidFill>
                  <a:srgbClr val="1F1F1F"/>
                </a:solidFill>
                <a:latin typeface="Roboto Bold"/>
                <a:ea typeface="Roboto Bold"/>
                <a:cs typeface="Roboto Bold"/>
                <a:sym typeface="Roboto Bold"/>
              </a:rPr>
              <a:t>Realizovaná opatření vedoucí k úspoře </a:t>
            </a:r>
            <a:r>
              <a:rPr lang="en-US" sz="2946" b="1" dirty="0" err="1">
                <a:solidFill>
                  <a:srgbClr val="1F1F1F"/>
                </a:solidFill>
                <a:latin typeface="Roboto Bold"/>
                <a:ea typeface="Roboto Bold"/>
                <a:cs typeface="Roboto Bold"/>
                <a:sym typeface="Roboto Bold"/>
              </a:rPr>
              <a:t>tepla</a:t>
            </a:r>
            <a:endParaRPr lang="en-US" sz="2946" b="1" dirty="0">
              <a:solidFill>
                <a:srgbClr val="1F1F1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20254"/>
            <a:ext cx="16230600" cy="2128485"/>
            <a:chOff x="0" y="0"/>
            <a:chExt cx="5433327" cy="712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3327" cy="712528"/>
            </a:xfrm>
            <a:custGeom>
              <a:avLst/>
              <a:gdLst/>
              <a:ahLst/>
              <a:cxnLst/>
              <a:rect l="l" t="t" r="r" b="b"/>
              <a:pathLst>
                <a:path w="5433327" h="712528">
                  <a:moveTo>
                    <a:pt x="11925" y="0"/>
                  </a:moveTo>
                  <a:lnTo>
                    <a:pt x="5421402" y="0"/>
                  </a:lnTo>
                  <a:cubicBezTo>
                    <a:pt x="5427988" y="0"/>
                    <a:pt x="5433327" y="5339"/>
                    <a:pt x="5433327" y="11925"/>
                  </a:cubicBezTo>
                  <a:lnTo>
                    <a:pt x="5433327" y="700603"/>
                  </a:lnTo>
                  <a:cubicBezTo>
                    <a:pt x="5433327" y="707189"/>
                    <a:pt x="5427988" y="712528"/>
                    <a:pt x="5421402" y="712528"/>
                  </a:cubicBezTo>
                  <a:lnTo>
                    <a:pt x="11925" y="712528"/>
                  </a:lnTo>
                  <a:cubicBezTo>
                    <a:pt x="5339" y="712528"/>
                    <a:pt x="0" y="707189"/>
                    <a:pt x="0" y="700603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9CAE37">
                <a:alpha val="4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5433327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3063828" y="1379390"/>
            <a:ext cx="0" cy="7387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634387" y="1174564"/>
            <a:ext cx="1019866" cy="1019866"/>
          </a:xfrm>
          <a:custGeom>
            <a:avLst/>
            <a:gdLst/>
            <a:ahLst/>
            <a:cxnLst/>
            <a:rect l="l" t="t" r="r" b="b"/>
            <a:pathLst>
              <a:path w="1019866" h="1019866">
                <a:moveTo>
                  <a:pt x="0" y="0"/>
                </a:moveTo>
                <a:lnTo>
                  <a:pt x="1019866" y="0"/>
                </a:lnTo>
                <a:lnTo>
                  <a:pt x="1019866" y="1019866"/>
                </a:lnTo>
                <a:lnTo>
                  <a:pt x="0" y="10198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73516" y="3309099"/>
            <a:ext cx="4685784" cy="2635754"/>
          </a:xfrm>
          <a:custGeom>
            <a:avLst/>
            <a:gdLst/>
            <a:ahLst/>
            <a:cxnLst/>
            <a:rect l="l" t="t" r="r" b="b"/>
            <a:pathLst>
              <a:path w="4685784" h="2635754">
                <a:moveTo>
                  <a:pt x="0" y="0"/>
                </a:moveTo>
                <a:lnTo>
                  <a:pt x="4685784" y="0"/>
                </a:lnTo>
                <a:lnTo>
                  <a:pt x="4685784" y="2635754"/>
                </a:lnTo>
                <a:lnTo>
                  <a:pt x="0" y="26357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73516" y="6186122"/>
            <a:ext cx="4685784" cy="2646213"/>
          </a:xfrm>
          <a:custGeom>
            <a:avLst/>
            <a:gdLst/>
            <a:ahLst/>
            <a:cxnLst/>
            <a:rect l="l" t="t" r="r" b="b"/>
            <a:pathLst>
              <a:path w="4685784" h="2646213">
                <a:moveTo>
                  <a:pt x="0" y="0"/>
                </a:moveTo>
                <a:lnTo>
                  <a:pt x="4685784" y="0"/>
                </a:lnTo>
                <a:lnTo>
                  <a:pt x="4685784" y="2646213"/>
                </a:lnTo>
                <a:lnTo>
                  <a:pt x="0" y="26462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3109074"/>
            <a:ext cx="10888125" cy="230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7" lvl="1" indent="-377824" algn="l">
              <a:lnSpc>
                <a:spcPts val="62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LED osvětlení</a:t>
            </a:r>
          </a:p>
          <a:p>
            <a:pPr marL="755647" lvl="1" indent="-377824" algn="l">
              <a:lnSpc>
                <a:spcPts val="62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 pro VZT a výměna motorů ventilátorů vybraných VZT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73403" y="1381205"/>
            <a:ext cx="10034612" cy="62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3"/>
              </a:lnSpc>
            </a:pPr>
            <a:r>
              <a:rPr lang="en-US" sz="2946" b="1" dirty="0">
                <a:solidFill>
                  <a:srgbClr val="1F1F1F"/>
                </a:solidFill>
                <a:latin typeface="Roboto Bold"/>
                <a:ea typeface="Roboto Bold"/>
                <a:cs typeface="Roboto Bold"/>
                <a:sym typeface="Roboto Bold"/>
              </a:rPr>
              <a:t>Realizovaná opatření vedoucí k úspoře elektrické energie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8613228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20254"/>
            <a:ext cx="16230600" cy="2128485"/>
            <a:chOff x="0" y="0"/>
            <a:chExt cx="5433327" cy="712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3327" cy="712528"/>
            </a:xfrm>
            <a:custGeom>
              <a:avLst/>
              <a:gdLst/>
              <a:ahLst/>
              <a:cxnLst/>
              <a:rect l="l" t="t" r="r" b="b"/>
              <a:pathLst>
                <a:path w="5433327" h="712528">
                  <a:moveTo>
                    <a:pt x="11925" y="0"/>
                  </a:moveTo>
                  <a:lnTo>
                    <a:pt x="5421402" y="0"/>
                  </a:lnTo>
                  <a:cubicBezTo>
                    <a:pt x="5427988" y="0"/>
                    <a:pt x="5433327" y="5339"/>
                    <a:pt x="5433327" y="11925"/>
                  </a:cubicBezTo>
                  <a:lnTo>
                    <a:pt x="5433327" y="700603"/>
                  </a:lnTo>
                  <a:cubicBezTo>
                    <a:pt x="5433327" y="707189"/>
                    <a:pt x="5427988" y="712528"/>
                    <a:pt x="5421402" y="712528"/>
                  </a:cubicBezTo>
                  <a:lnTo>
                    <a:pt x="11925" y="712528"/>
                  </a:lnTo>
                  <a:cubicBezTo>
                    <a:pt x="5339" y="712528"/>
                    <a:pt x="0" y="707189"/>
                    <a:pt x="0" y="700603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9CAE37">
                <a:alpha val="4980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5433327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3063828" y="1379390"/>
            <a:ext cx="0" cy="7387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0" y="8613228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71665" y="1346091"/>
            <a:ext cx="782588" cy="874400"/>
          </a:xfrm>
          <a:custGeom>
            <a:avLst/>
            <a:gdLst/>
            <a:ahLst/>
            <a:cxnLst/>
            <a:rect l="l" t="t" r="r" b="b"/>
            <a:pathLst>
              <a:path w="782588" h="874400">
                <a:moveTo>
                  <a:pt x="0" y="0"/>
                </a:moveTo>
                <a:lnTo>
                  <a:pt x="782588" y="0"/>
                </a:lnTo>
                <a:lnTo>
                  <a:pt x="782588" y="874400"/>
                </a:lnTo>
                <a:lnTo>
                  <a:pt x="0" y="874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3109074"/>
            <a:ext cx="158115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47" lvl="1" indent="-377824" algn="l">
              <a:lnSpc>
                <a:spcPts val="62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Využití podzemní </a:t>
            </a:r>
            <a:r>
              <a:rPr lang="cs-CZ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termální </a:t>
            </a: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vody</a:t>
            </a:r>
            <a:r>
              <a:rPr lang="cs-CZ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z přírodního léčivého zdroje</a:t>
            </a: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 terapeutické vany</a:t>
            </a:r>
            <a:r>
              <a:rPr lang="cs-CZ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3499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73403" y="1381205"/>
            <a:ext cx="10034612" cy="62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3"/>
              </a:lnSpc>
            </a:pPr>
            <a:r>
              <a:rPr lang="en-US" sz="2946" b="1" dirty="0">
                <a:solidFill>
                  <a:srgbClr val="1F1F1F"/>
                </a:solidFill>
                <a:latin typeface="Roboto Bold"/>
                <a:ea typeface="Roboto Bold"/>
                <a:cs typeface="Roboto Bold"/>
                <a:sym typeface="Roboto Bold"/>
              </a:rPr>
              <a:t>Realizovaná opatření vedoucí k úspoře vody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9363" y="4656668"/>
            <a:ext cx="15473433" cy="230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Náhrada za doplňování teplé i studené vody pro 7 hydroterapeutických van z vodovodního řádu. </a:t>
            </a:r>
          </a:p>
          <a:p>
            <a:pPr algn="l">
              <a:lnSpc>
                <a:spcPts val="6299"/>
              </a:lnSpc>
            </a:pPr>
            <a:r>
              <a:rPr lang="en-US" sz="349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 jeden cyklus využijí přibližně 230 až 250 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10291" y="1119734"/>
            <a:ext cx="14776768" cy="64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450" b="1" dirty="0">
                <a:solidFill>
                  <a:srgbClr val="275417"/>
                </a:solidFill>
                <a:latin typeface="Roboto Bold"/>
                <a:ea typeface="Roboto Bold"/>
                <a:cs typeface="Roboto Bold"/>
                <a:sym typeface="Roboto Bold"/>
              </a:rPr>
              <a:t>Garantované roční přínosy úsporných opatření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245629" y="2436597"/>
            <a:ext cx="3617194" cy="1294080"/>
            <a:chOff x="0" y="0"/>
            <a:chExt cx="4822925" cy="172544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4822925" cy="1725440"/>
              <a:chOff x="0" y="0"/>
              <a:chExt cx="1401632" cy="50144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01632" cy="501445"/>
              </a:xfrm>
              <a:custGeom>
                <a:avLst/>
                <a:gdLst/>
                <a:ahLst/>
                <a:cxnLst/>
                <a:rect l="l" t="t" r="r" b="b"/>
                <a:pathLst>
                  <a:path w="1401632" h="501445">
                    <a:moveTo>
                      <a:pt x="46226" y="0"/>
                    </a:moveTo>
                    <a:lnTo>
                      <a:pt x="1355406" y="0"/>
                    </a:lnTo>
                    <a:cubicBezTo>
                      <a:pt x="1380936" y="0"/>
                      <a:pt x="1401632" y="20696"/>
                      <a:pt x="1401632" y="46226"/>
                    </a:cubicBezTo>
                    <a:lnTo>
                      <a:pt x="1401632" y="455219"/>
                    </a:lnTo>
                    <a:cubicBezTo>
                      <a:pt x="1401632" y="480749"/>
                      <a:pt x="1380936" y="501445"/>
                      <a:pt x="1355406" y="501445"/>
                    </a:cubicBezTo>
                    <a:lnTo>
                      <a:pt x="46226" y="501445"/>
                    </a:lnTo>
                    <a:cubicBezTo>
                      <a:pt x="20696" y="501445"/>
                      <a:pt x="0" y="480749"/>
                      <a:pt x="0" y="455219"/>
                    </a:cubicBezTo>
                    <a:lnTo>
                      <a:pt x="0" y="46226"/>
                    </a:lnTo>
                    <a:cubicBezTo>
                      <a:pt x="0" y="20696"/>
                      <a:pt x="20696" y="0"/>
                      <a:pt x="46226" y="0"/>
                    </a:cubicBezTo>
                    <a:close/>
                  </a:path>
                </a:pathLst>
              </a:custGeom>
              <a:solidFill>
                <a:srgbClr val="B2C32A">
                  <a:alpha val="49804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85725"/>
                <a:ext cx="1401632" cy="4157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4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4745" y="278231"/>
              <a:ext cx="1174765" cy="1174765"/>
            </a:xfrm>
            <a:custGeom>
              <a:avLst/>
              <a:gdLst/>
              <a:ahLst/>
              <a:cxnLst/>
              <a:rect l="l" t="t" r="r" b="b"/>
              <a:pathLst>
                <a:path w="1174765" h="1174765">
                  <a:moveTo>
                    <a:pt x="0" y="0"/>
                  </a:moveTo>
                  <a:lnTo>
                    <a:pt x="1174765" y="0"/>
                  </a:lnTo>
                  <a:lnTo>
                    <a:pt x="1174765" y="1174765"/>
                  </a:lnTo>
                  <a:lnTo>
                    <a:pt x="0" y="1174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460176" y="310544"/>
              <a:ext cx="3222719" cy="1120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0"/>
                </a:lnSpc>
              </a:pPr>
              <a:r>
                <a:rPr lang="en-US" sz="311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590 MWh </a:t>
              </a:r>
              <a:r>
                <a:rPr lang="en-US" sz="311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elektřiny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0291" y="2436597"/>
            <a:ext cx="3501938" cy="1294135"/>
            <a:chOff x="0" y="0"/>
            <a:chExt cx="4669251" cy="172551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669251" cy="1725513"/>
              <a:chOff x="0" y="0"/>
              <a:chExt cx="1403566" cy="51868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03566" cy="518685"/>
              </a:xfrm>
              <a:custGeom>
                <a:avLst/>
                <a:gdLst/>
                <a:ahLst/>
                <a:cxnLst/>
                <a:rect l="l" t="t" r="r" b="b"/>
                <a:pathLst>
                  <a:path w="1403566" h="518685">
                    <a:moveTo>
                      <a:pt x="46162" y="0"/>
                    </a:moveTo>
                    <a:lnTo>
                      <a:pt x="1357404" y="0"/>
                    </a:lnTo>
                    <a:cubicBezTo>
                      <a:pt x="1369647" y="0"/>
                      <a:pt x="1381389" y="4864"/>
                      <a:pt x="1390046" y="13521"/>
                    </a:cubicBezTo>
                    <a:cubicBezTo>
                      <a:pt x="1398703" y="22178"/>
                      <a:pt x="1403566" y="33919"/>
                      <a:pt x="1403566" y="46162"/>
                    </a:cubicBezTo>
                    <a:lnTo>
                      <a:pt x="1403566" y="472523"/>
                    </a:lnTo>
                    <a:cubicBezTo>
                      <a:pt x="1403566" y="484766"/>
                      <a:pt x="1398703" y="496508"/>
                      <a:pt x="1390046" y="505165"/>
                    </a:cubicBezTo>
                    <a:cubicBezTo>
                      <a:pt x="1381389" y="513822"/>
                      <a:pt x="1369647" y="518685"/>
                      <a:pt x="1357404" y="518685"/>
                    </a:cubicBezTo>
                    <a:lnTo>
                      <a:pt x="46162" y="518685"/>
                    </a:lnTo>
                    <a:cubicBezTo>
                      <a:pt x="33919" y="518685"/>
                      <a:pt x="22178" y="513822"/>
                      <a:pt x="13521" y="505165"/>
                    </a:cubicBezTo>
                    <a:cubicBezTo>
                      <a:pt x="4864" y="496508"/>
                      <a:pt x="0" y="484766"/>
                      <a:pt x="0" y="472523"/>
                    </a:cubicBezTo>
                    <a:lnTo>
                      <a:pt x="0" y="46162"/>
                    </a:lnTo>
                    <a:cubicBezTo>
                      <a:pt x="0" y="33919"/>
                      <a:pt x="4864" y="22178"/>
                      <a:pt x="13521" y="13521"/>
                    </a:cubicBezTo>
                    <a:cubicBezTo>
                      <a:pt x="22178" y="4864"/>
                      <a:pt x="33919" y="0"/>
                      <a:pt x="46162" y="0"/>
                    </a:cubicBezTo>
                    <a:close/>
                  </a:path>
                </a:pathLst>
              </a:custGeom>
              <a:solidFill>
                <a:srgbClr val="B2C32A">
                  <a:alpha val="49804"/>
                </a:srgbClr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85725"/>
                <a:ext cx="1403566" cy="4329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185734" y="237557"/>
              <a:ext cx="1148688" cy="1135766"/>
            </a:xfrm>
            <a:custGeom>
              <a:avLst/>
              <a:gdLst/>
              <a:ahLst/>
              <a:cxnLst/>
              <a:rect l="l" t="t" r="r" b="b"/>
              <a:pathLst>
                <a:path w="1148688" h="1135766">
                  <a:moveTo>
                    <a:pt x="0" y="0"/>
                  </a:moveTo>
                  <a:lnTo>
                    <a:pt x="1148688" y="0"/>
                  </a:lnTo>
                  <a:lnTo>
                    <a:pt x="1148688" y="1135766"/>
                  </a:lnTo>
                  <a:lnTo>
                    <a:pt x="0" y="1135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345030" y="348557"/>
              <a:ext cx="3174108" cy="1082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6"/>
                </a:lnSpc>
              </a:pPr>
              <a:r>
                <a:rPr lang="en-US" sz="3006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3 498 GJ</a:t>
              </a:r>
            </a:p>
            <a:p>
              <a:pPr algn="ctr">
                <a:lnSpc>
                  <a:spcPts val="3006"/>
                </a:lnSpc>
              </a:pPr>
              <a:r>
                <a:rPr lang="en-US" sz="300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tepla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478121" y="2419391"/>
            <a:ext cx="3595013" cy="1273921"/>
            <a:chOff x="0" y="0"/>
            <a:chExt cx="4793351" cy="169856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4793351" cy="1698561"/>
              <a:chOff x="0" y="0"/>
              <a:chExt cx="1402306" cy="49691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402306" cy="496918"/>
              </a:xfrm>
              <a:custGeom>
                <a:avLst/>
                <a:gdLst/>
                <a:ahLst/>
                <a:cxnLst/>
                <a:rect l="l" t="t" r="r" b="b"/>
                <a:pathLst>
                  <a:path w="1402306" h="496918">
                    <a:moveTo>
                      <a:pt x="46204" y="0"/>
                    </a:moveTo>
                    <a:lnTo>
                      <a:pt x="1356103" y="0"/>
                    </a:lnTo>
                    <a:cubicBezTo>
                      <a:pt x="1381620" y="0"/>
                      <a:pt x="1402306" y="20686"/>
                      <a:pt x="1402306" y="46204"/>
                    </a:cubicBezTo>
                    <a:lnTo>
                      <a:pt x="1402306" y="450714"/>
                    </a:lnTo>
                    <a:cubicBezTo>
                      <a:pt x="1402306" y="476232"/>
                      <a:pt x="1381620" y="496918"/>
                      <a:pt x="1356103" y="496918"/>
                    </a:cubicBezTo>
                    <a:lnTo>
                      <a:pt x="46204" y="496918"/>
                    </a:lnTo>
                    <a:cubicBezTo>
                      <a:pt x="20686" y="496918"/>
                      <a:pt x="0" y="476232"/>
                      <a:pt x="0" y="450714"/>
                    </a:cubicBezTo>
                    <a:lnTo>
                      <a:pt x="0" y="46204"/>
                    </a:lnTo>
                    <a:cubicBezTo>
                      <a:pt x="0" y="20686"/>
                      <a:pt x="20686" y="0"/>
                      <a:pt x="46204" y="0"/>
                    </a:cubicBezTo>
                    <a:close/>
                  </a:path>
                </a:pathLst>
              </a:custGeom>
              <a:solidFill>
                <a:srgbClr val="B2C32A">
                  <a:alpha val="49804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85725"/>
                <a:ext cx="1402306" cy="4111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86954" y="267258"/>
              <a:ext cx="1211533" cy="1211533"/>
            </a:xfrm>
            <a:custGeom>
              <a:avLst/>
              <a:gdLst/>
              <a:ahLst/>
              <a:cxnLst/>
              <a:rect l="l" t="t" r="r" b="b"/>
              <a:pathLst>
                <a:path w="1211533" h="1211533">
                  <a:moveTo>
                    <a:pt x="0" y="0"/>
                  </a:moveTo>
                  <a:lnTo>
                    <a:pt x="1211533" y="0"/>
                  </a:lnTo>
                  <a:lnTo>
                    <a:pt x="1211533" y="1211533"/>
                  </a:lnTo>
                  <a:lnTo>
                    <a:pt x="0" y="1211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1298487" y="143570"/>
              <a:ext cx="3377920" cy="1329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5"/>
                </a:lnSpc>
              </a:pPr>
              <a:r>
                <a:rPr lang="en-US" sz="308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3 583 862,- </a:t>
              </a:r>
            </a:p>
            <a:p>
              <a:pPr algn="ctr">
                <a:lnSpc>
                  <a:spcPts val="3089"/>
                </a:lnSpc>
              </a:pPr>
              <a:r>
                <a:rPr lang="en-US" sz="308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Kč bez DPH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023183" y="4230810"/>
            <a:ext cx="14776768" cy="64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450" b="1" dirty="0">
                <a:solidFill>
                  <a:srgbClr val="275417"/>
                </a:solidFill>
                <a:latin typeface="Roboto Bold"/>
                <a:ea typeface="Roboto Bold"/>
                <a:cs typeface="Roboto Bold"/>
                <a:sym typeface="Roboto Bold"/>
              </a:rPr>
              <a:t>Hlavní parametry EPC projektu</a:t>
            </a:r>
          </a:p>
        </p:txBody>
      </p:sp>
      <p:sp>
        <p:nvSpPr>
          <p:cNvPr id="23" name="Freeform 23"/>
          <p:cNvSpPr/>
          <p:nvPr/>
        </p:nvSpPr>
        <p:spPr>
          <a:xfrm>
            <a:off x="0" y="8613228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9396222" y="2419391"/>
            <a:ext cx="3548499" cy="1299395"/>
            <a:chOff x="0" y="0"/>
            <a:chExt cx="4731332" cy="1732527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4731332" cy="1732527"/>
              <a:chOff x="0" y="0"/>
              <a:chExt cx="1403566" cy="51396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403566" cy="513960"/>
              </a:xfrm>
              <a:custGeom>
                <a:avLst/>
                <a:gdLst/>
                <a:ahLst/>
                <a:cxnLst/>
                <a:rect l="l" t="t" r="r" b="b"/>
                <a:pathLst>
                  <a:path w="1403566" h="513960">
                    <a:moveTo>
                      <a:pt x="46162" y="0"/>
                    </a:moveTo>
                    <a:lnTo>
                      <a:pt x="1357404" y="0"/>
                    </a:lnTo>
                    <a:cubicBezTo>
                      <a:pt x="1369647" y="0"/>
                      <a:pt x="1381389" y="4864"/>
                      <a:pt x="1390046" y="13521"/>
                    </a:cubicBezTo>
                    <a:cubicBezTo>
                      <a:pt x="1398703" y="22178"/>
                      <a:pt x="1403566" y="33919"/>
                      <a:pt x="1403566" y="46162"/>
                    </a:cubicBezTo>
                    <a:lnTo>
                      <a:pt x="1403566" y="467798"/>
                    </a:lnTo>
                    <a:cubicBezTo>
                      <a:pt x="1403566" y="480041"/>
                      <a:pt x="1398703" y="491783"/>
                      <a:pt x="1390046" y="500440"/>
                    </a:cubicBezTo>
                    <a:cubicBezTo>
                      <a:pt x="1381389" y="509097"/>
                      <a:pt x="1369647" y="513960"/>
                      <a:pt x="1357404" y="513960"/>
                    </a:cubicBezTo>
                    <a:lnTo>
                      <a:pt x="46162" y="513960"/>
                    </a:lnTo>
                    <a:cubicBezTo>
                      <a:pt x="33919" y="513960"/>
                      <a:pt x="22178" y="509097"/>
                      <a:pt x="13521" y="500440"/>
                    </a:cubicBezTo>
                    <a:cubicBezTo>
                      <a:pt x="4864" y="491783"/>
                      <a:pt x="0" y="480041"/>
                      <a:pt x="0" y="467798"/>
                    </a:cubicBezTo>
                    <a:lnTo>
                      <a:pt x="0" y="46162"/>
                    </a:lnTo>
                    <a:cubicBezTo>
                      <a:pt x="0" y="33919"/>
                      <a:pt x="4864" y="22178"/>
                      <a:pt x="13521" y="13521"/>
                    </a:cubicBezTo>
                    <a:cubicBezTo>
                      <a:pt x="22178" y="4864"/>
                      <a:pt x="33919" y="0"/>
                      <a:pt x="46162" y="0"/>
                    </a:cubicBezTo>
                    <a:close/>
                  </a:path>
                </a:pathLst>
              </a:custGeom>
              <a:solidFill>
                <a:srgbClr val="B2C32A">
                  <a:alpha val="49804"/>
                </a:srgbClr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85725"/>
                <a:ext cx="1403566" cy="4282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362913" y="362210"/>
              <a:ext cx="3216310" cy="1071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6"/>
                </a:lnSpc>
              </a:pPr>
              <a:r>
                <a:rPr lang="en-US" sz="3046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10 771 m3</a:t>
              </a:r>
            </a:p>
            <a:p>
              <a:pPr algn="ctr">
                <a:lnSpc>
                  <a:spcPts val="3046"/>
                </a:lnSpc>
              </a:pPr>
              <a:r>
                <a:rPr lang="en-US" sz="3046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vody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9720966" y="2856332"/>
            <a:ext cx="782588" cy="874400"/>
          </a:xfrm>
          <a:custGeom>
            <a:avLst/>
            <a:gdLst/>
            <a:ahLst/>
            <a:cxnLst/>
            <a:rect l="l" t="t" r="r" b="b"/>
            <a:pathLst>
              <a:path w="782588" h="874400">
                <a:moveTo>
                  <a:pt x="0" y="0"/>
                </a:moveTo>
                <a:lnTo>
                  <a:pt x="782587" y="0"/>
                </a:lnTo>
                <a:lnTo>
                  <a:pt x="782587" y="874400"/>
                </a:lnTo>
                <a:lnTo>
                  <a:pt x="0" y="874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0" name="Tabulka 29">
            <a:extLst>
              <a:ext uri="{FF2B5EF4-FFF2-40B4-BE49-F238E27FC236}">
                <a16:creationId xmlns:a16="http://schemas.microsoft.com/office/drawing/2014/main" id="{D71C1F72-D9AE-42E1-8D9C-E9C573C0E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44021"/>
              </p:ext>
            </p:extLst>
          </p:nvPr>
        </p:nvGraphicFramePr>
        <p:xfrm>
          <a:off x="2273954" y="5014934"/>
          <a:ext cx="8229600" cy="325945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97738868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546557364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r>
                        <a:rPr lang="pl-PL">
                          <a:effectLst/>
                        </a:rPr>
                        <a:t>Doba trvání projektu (doba garance)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10 let (2023 – 2032)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3991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Celková garantovaná úspora za 10 let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>
                          <a:effectLst/>
                        </a:rPr>
                        <a:t>34 914 015,- Kč bez DPH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81553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Celková cena projektu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>
                          <a:effectLst/>
                        </a:rPr>
                        <a:t>33 655 875,- Kč bez DPH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9425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Cena za základní opatření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27 939 000,- Kč s DPH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945547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r>
                        <a:rPr lang="pl-PL">
                          <a:effectLst/>
                        </a:rPr>
                        <a:t>Cena za poskytnutí dodavatelského úvěru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>
                          <a:effectLst/>
                        </a:rPr>
                        <a:t>4 516 875 Kč bez DPH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907930"/>
                  </a:ext>
                </a:extLst>
              </a:tr>
              <a:tr h="547773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Cena za energetický management (kumulativně za 5 let)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1 200 000,- Kč bez DPH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11400"/>
                  </a:ext>
                </a:extLst>
              </a:tr>
            </a:tbl>
          </a:graphicData>
        </a:graphic>
      </p:graphicFrame>
      <p:sp>
        <p:nvSpPr>
          <p:cNvPr id="31" name="Rectangle 6">
            <a:extLst>
              <a:ext uri="{FF2B5EF4-FFF2-40B4-BE49-F238E27FC236}">
                <a16:creationId xmlns:a16="http://schemas.microsoft.com/office/drawing/2014/main" id="{D088EC75-3172-4D5E-AC6B-A25134412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33613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10291" y="904875"/>
            <a:ext cx="14776768" cy="64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450" b="1" dirty="0">
                <a:solidFill>
                  <a:srgbClr val="275417"/>
                </a:solidFill>
                <a:latin typeface="Roboto Bold"/>
                <a:ea typeface="Roboto Bold"/>
                <a:cs typeface="Roboto Bold"/>
                <a:sym typeface="Roboto Bold"/>
              </a:rPr>
              <a:t>Skutečné roční přínosy úsporných opatření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245629" y="2436597"/>
            <a:ext cx="3617194" cy="1294080"/>
            <a:chOff x="0" y="0"/>
            <a:chExt cx="4822925" cy="172544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4822925" cy="1725440"/>
              <a:chOff x="0" y="0"/>
              <a:chExt cx="1401632" cy="50144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01632" cy="501445"/>
              </a:xfrm>
              <a:custGeom>
                <a:avLst/>
                <a:gdLst/>
                <a:ahLst/>
                <a:cxnLst/>
                <a:rect l="l" t="t" r="r" b="b"/>
                <a:pathLst>
                  <a:path w="1401632" h="501445">
                    <a:moveTo>
                      <a:pt x="46226" y="0"/>
                    </a:moveTo>
                    <a:lnTo>
                      <a:pt x="1355406" y="0"/>
                    </a:lnTo>
                    <a:cubicBezTo>
                      <a:pt x="1380936" y="0"/>
                      <a:pt x="1401632" y="20696"/>
                      <a:pt x="1401632" y="46226"/>
                    </a:cubicBezTo>
                    <a:lnTo>
                      <a:pt x="1401632" y="455219"/>
                    </a:lnTo>
                    <a:cubicBezTo>
                      <a:pt x="1401632" y="480749"/>
                      <a:pt x="1380936" y="501445"/>
                      <a:pt x="1355406" y="501445"/>
                    </a:cubicBezTo>
                    <a:lnTo>
                      <a:pt x="46226" y="501445"/>
                    </a:lnTo>
                    <a:cubicBezTo>
                      <a:pt x="20696" y="501445"/>
                      <a:pt x="0" y="480749"/>
                      <a:pt x="0" y="455219"/>
                    </a:cubicBezTo>
                    <a:lnTo>
                      <a:pt x="0" y="46226"/>
                    </a:lnTo>
                    <a:cubicBezTo>
                      <a:pt x="0" y="20696"/>
                      <a:pt x="20696" y="0"/>
                      <a:pt x="46226" y="0"/>
                    </a:cubicBezTo>
                    <a:close/>
                  </a:path>
                </a:pathLst>
              </a:custGeom>
              <a:solidFill>
                <a:srgbClr val="B2C32A">
                  <a:alpha val="49804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85725"/>
                <a:ext cx="1401632" cy="4157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4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4745" y="278231"/>
              <a:ext cx="1174765" cy="1174765"/>
            </a:xfrm>
            <a:custGeom>
              <a:avLst/>
              <a:gdLst/>
              <a:ahLst/>
              <a:cxnLst/>
              <a:rect l="l" t="t" r="r" b="b"/>
              <a:pathLst>
                <a:path w="1174765" h="1174765">
                  <a:moveTo>
                    <a:pt x="0" y="0"/>
                  </a:moveTo>
                  <a:lnTo>
                    <a:pt x="1174765" y="0"/>
                  </a:lnTo>
                  <a:lnTo>
                    <a:pt x="1174765" y="1174765"/>
                  </a:lnTo>
                  <a:lnTo>
                    <a:pt x="0" y="1174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460176" y="310544"/>
              <a:ext cx="3222719" cy="1120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0"/>
                </a:lnSpc>
              </a:pPr>
              <a:r>
                <a:rPr lang="en-US" sz="311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590 MWh </a:t>
              </a:r>
              <a:r>
                <a:rPr lang="en-US" sz="311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elektřiny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0291" y="2436597"/>
            <a:ext cx="3501938" cy="1294135"/>
            <a:chOff x="0" y="0"/>
            <a:chExt cx="4669251" cy="172551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669251" cy="1725513"/>
              <a:chOff x="0" y="0"/>
              <a:chExt cx="1403566" cy="51868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403566" cy="518685"/>
              </a:xfrm>
              <a:custGeom>
                <a:avLst/>
                <a:gdLst/>
                <a:ahLst/>
                <a:cxnLst/>
                <a:rect l="l" t="t" r="r" b="b"/>
                <a:pathLst>
                  <a:path w="1403566" h="518685">
                    <a:moveTo>
                      <a:pt x="46162" y="0"/>
                    </a:moveTo>
                    <a:lnTo>
                      <a:pt x="1357404" y="0"/>
                    </a:lnTo>
                    <a:cubicBezTo>
                      <a:pt x="1369647" y="0"/>
                      <a:pt x="1381389" y="4864"/>
                      <a:pt x="1390046" y="13521"/>
                    </a:cubicBezTo>
                    <a:cubicBezTo>
                      <a:pt x="1398703" y="22178"/>
                      <a:pt x="1403566" y="33919"/>
                      <a:pt x="1403566" y="46162"/>
                    </a:cubicBezTo>
                    <a:lnTo>
                      <a:pt x="1403566" y="472523"/>
                    </a:lnTo>
                    <a:cubicBezTo>
                      <a:pt x="1403566" y="484766"/>
                      <a:pt x="1398703" y="496508"/>
                      <a:pt x="1390046" y="505165"/>
                    </a:cubicBezTo>
                    <a:cubicBezTo>
                      <a:pt x="1381389" y="513822"/>
                      <a:pt x="1369647" y="518685"/>
                      <a:pt x="1357404" y="518685"/>
                    </a:cubicBezTo>
                    <a:lnTo>
                      <a:pt x="46162" y="518685"/>
                    </a:lnTo>
                    <a:cubicBezTo>
                      <a:pt x="33919" y="518685"/>
                      <a:pt x="22178" y="513822"/>
                      <a:pt x="13521" y="505165"/>
                    </a:cubicBezTo>
                    <a:cubicBezTo>
                      <a:pt x="4864" y="496508"/>
                      <a:pt x="0" y="484766"/>
                      <a:pt x="0" y="472523"/>
                    </a:cubicBezTo>
                    <a:lnTo>
                      <a:pt x="0" y="46162"/>
                    </a:lnTo>
                    <a:cubicBezTo>
                      <a:pt x="0" y="33919"/>
                      <a:pt x="4864" y="22178"/>
                      <a:pt x="13521" y="13521"/>
                    </a:cubicBezTo>
                    <a:cubicBezTo>
                      <a:pt x="22178" y="4864"/>
                      <a:pt x="33919" y="0"/>
                      <a:pt x="46162" y="0"/>
                    </a:cubicBezTo>
                    <a:close/>
                  </a:path>
                </a:pathLst>
              </a:custGeom>
              <a:solidFill>
                <a:srgbClr val="B2C32A">
                  <a:alpha val="49804"/>
                </a:srgbClr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85725"/>
                <a:ext cx="1403566" cy="4329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185734" y="237557"/>
              <a:ext cx="1148688" cy="1135766"/>
            </a:xfrm>
            <a:custGeom>
              <a:avLst/>
              <a:gdLst/>
              <a:ahLst/>
              <a:cxnLst/>
              <a:rect l="l" t="t" r="r" b="b"/>
              <a:pathLst>
                <a:path w="1148688" h="1135766">
                  <a:moveTo>
                    <a:pt x="0" y="0"/>
                  </a:moveTo>
                  <a:lnTo>
                    <a:pt x="1148688" y="0"/>
                  </a:lnTo>
                  <a:lnTo>
                    <a:pt x="1148688" y="1135766"/>
                  </a:lnTo>
                  <a:lnTo>
                    <a:pt x="0" y="1135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345030" y="348557"/>
              <a:ext cx="3174108" cy="1082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6"/>
                </a:lnSpc>
              </a:pPr>
              <a:r>
                <a:rPr lang="en-US" sz="3006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3 498 GJ</a:t>
              </a:r>
            </a:p>
            <a:p>
              <a:pPr algn="ctr">
                <a:lnSpc>
                  <a:spcPts val="3006"/>
                </a:lnSpc>
              </a:pPr>
              <a:r>
                <a:rPr lang="en-US" sz="300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tepla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478121" y="2419391"/>
            <a:ext cx="3595013" cy="1273921"/>
            <a:chOff x="0" y="0"/>
            <a:chExt cx="4793351" cy="169856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4793351" cy="1698561"/>
              <a:chOff x="0" y="0"/>
              <a:chExt cx="1402306" cy="49691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402306" cy="496918"/>
              </a:xfrm>
              <a:custGeom>
                <a:avLst/>
                <a:gdLst/>
                <a:ahLst/>
                <a:cxnLst/>
                <a:rect l="l" t="t" r="r" b="b"/>
                <a:pathLst>
                  <a:path w="1402306" h="496918">
                    <a:moveTo>
                      <a:pt x="46204" y="0"/>
                    </a:moveTo>
                    <a:lnTo>
                      <a:pt x="1356103" y="0"/>
                    </a:lnTo>
                    <a:cubicBezTo>
                      <a:pt x="1381620" y="0"/>
                      <a:pt x="1402306" y="20686"/>
                      <a:pt x="1402306" y="46204"/>
                    </a:cubicBezTo>
                    <a:lnTo>
                      <a:pt x="1402306" y="450714"/>
                    </a:lnTo>
                    <a:cubicBezTo>
                      <a:pt x="1402306" y="476232"/>
                      <a:pt x="1381620" y="496918"/>
                      <a:pt x="1356103" y="496918"/>
                    </a:cubicBezTo>
                    <a:lnTo>
                      <a:pt x="46204" y="496918"/>
                    </a:lnTo>
                    <a:cubicBezTo>
                      <a:pt x="20686" y="496918"/>
                      <a:pt x="0" y="476232"/>
                      <a:pt x="0" y="450714"/>
                    </a:cubicBezTo>
                    <a:lnTo>
                      <a:pt x="0" y="46204"/>
                    </a:lnTo>
                    <a:cubicBezTo>
                      <a:pt x="0" y="20686"/>
                      <a:pt x="20686" y="0"/>
                      <a:pt x="46204" y="0"/>
                    </a:cubicBezTo>
                    <a:close/>
                  </a:path>
                </a:pathLst>
              </a:custGeom>
              <a:solidFill>
                <a:srgbClr val="B2C32A">
                  <a:alpha val="49804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85725"/>
                <a:ext cx="1402306" cy="4111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86954" y="267258"/>
              <a:ext cx="1211533" cy="1211533"/>
            </a:xfrm>
            <a:custGeom>
              <a:avLst/>
              <a:gdLst/>
              <a:ahLst/>
              <a:cxnLst/>
              <a:rect l="l" t="t" r="r" b="b"/>
              <a:pathLst>
                <a:path w="1211533" h="1211533">
                  <a:moveTo>
                    <a:pt x="0" y="0"/>
                  </a:moveTo>
                  <a:lnTo>
                    <a:pt x="1211533" y="0"/>
                  </a:lnTo>
                  <a:lnTo>
                    <a:pt x="1211533" y="1211533"/>
                  </a:lnTo>
                  <a:lnTo>
                    <a:pt x="0" y="1211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1298487" y="143570"/>
              <a:ext cx="3377920" cy="1329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5"/>
                </a:lnSpc>
              </a:pPr>
              <a:r>
                <a:rPr lang="en-US" sz="308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3 583 862,- </a:t>
              </a:r>
            </a:p>
            <a:p>
              <a:pPr algn="ctr">
                <a:lnSpc>
                  <a:spcPts val="3089"/>
                </a:lnSpc>
              </a:pPr>
              <a:r>
                <a:rPr lang="en-US" sz="308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Kč bez DPH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0" y="8613228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9396222" y="2419391"/>
            <a:ext cx="3548499" cy="1299395"/>
            <a:chOff x="0" y="0"/>
            <a:chExt cx="4731332" cy="1732527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731332" cy="1732527"/>
              <a:chOff x="0" y="0"/>
              <a:chExt cx="1403566" cy="51396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403566" cy="513960"/>
              </a:xfrm>
              <a:custGeom>
                <a:avLst/>
                <a:gdLst/>
                <a:ahLst/>
                <a:cxnLst/>
                <a:rect l="l" t="t" r="r" b="b"/>
                <a:pathLst>
                  <a:path w="1403566" h="513960">
                    <a:moveTo>
                      <a:pt x="46162" y="0"/>
                    </a:moveTo>
                    <a:lnTo>
                      <a:pt x="1357404" y="0"/>
                    </a:lnTo>
                    <a:cubicBezTo>
                      <a:pt x="1369647" y="0"/>
                      <a:pt x="1381389" y="4864"/>
                      <a:pt x="1390046" y="13521"/>
                    </a:cubicBezTo>
                    <a:cubicBezTo>
                      <a:pt x="1398703" y="22178"/>
                      <a:pt x="1403566" y="33919"/>
                      <a:pt x="1403566" y="46162"/>
                    </a:cubicBezTo>
                    <a:lnTo>
                      <a:pt x="1403566" y="467798"/>
                    </a:lnTo>
                    <a:cubicBezTo>
                      <a:pt x="1403566" y="480041"/>
                      <a:pt x="1398703" y="491783"/>
                      <a:pt x="1390046" y="500440"/>
                    </a:cubicBezTo>
                    <a:cubicBezTo>
                      <a:pt x="1381389" y="509097"/>
                      <a:pt x="1369647" y="513960"/>
                      <a:pt x="1357404" y="513960"/>
                    </a:cubicBezTo>
                    <a:lnTo>
                      <a:pt x="46162" y="513960"/>
                    </a:lnTo>
                    <a:cubicBezTo>
                      <a:pt x="33919" y="513960"/>
                      <a:pt x="22178" y="509097"/>
                      <a:pt x="13521" y="500440"/>
                    </a:cubicBezTo>
                    <a:cubicBezTo>
                      <a:pt x="4864" y="491783"/>
                      <a:pt x="0" y="480041"/>
                      <a:pt x="0" y="467798"/>
                    </a:cubicBezTo>
                    <a:lnTo>
                      <a:pt x="0" y="46162"/>
                    </a:lnTo>
                    <a:cubicBezTo>
                      <a:pt x="0" y="33919"/>
                      <a:pt x="4864" y="22178"/>
                      <a:pt x="13521" y="13521"/>
                    </a:cubicBezTo>
                    <a:cubicBezTo>
                      <a:pt x="22178" y="4864"/>
                      <a:pt x="33919" y="0"/>
                      <a:pt x="46162" y="0"/>
                    </a:cubicBezTo>
                    <a:close/>
                  </a:path>
                </a:pathLst>
              </a:custGeom>
              <a:solidFill>
                <a:srgbClr val="B2C32A">
                  <a:alpha val="49804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85725"/>
                <a:ext cx="1403566" cy="4282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362913" y="362210"/>
              <a:ext cx="3216310" cy="1071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6"/>
                </a:lnSpc>
              </a:pPr>
              <a:r>
                <a:rPr lang="en-US" sz="3046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10 771 m3</a:t>
              </a:r>
            </a:p>
            <a:p>
              <a:pPr algn="ctr">
                <a:lnSpc>
                  <a:spcPts val="3046"/>
                </a:lnSpc>
              </a:pPr>
              <a:r>
                <a:rPr lang="en-US" sz="3046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vody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9720966" y="2856332"/>
            <a:ext cx="782588" cy="874400"/>
          </a:xfrm>
          <a:custGeom>
            <a:avLst/>
            <a:gdLst/>
            <a:ahLst/>
            <a:cxnLst/>
            <a:rect l="l" t="t" r="r" b="b"/>
            <a:pathLst>
              <a:path w="782588" h="874400">
                <a:moveTo>
                  <a:pt x="0" y="0"/>
                </a:moveTo>
                <a:lnTo>
                  <a:pt x="782587" y="0"/>
                </a:lnTo>
                <a:lnTo>
                  <a:pt x="782587" y="874400"/>
                </a:lnTo>
                <a:lnTo>
                  <a:pt x="0" y="874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86606" y="3390923"/>
            <a:ext cx="7190514" cy="6938019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491366" y="7923078"/>
            <a:ext cx="1039481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navýšení</a:t>
            </a:r>
            <a:r>
              <a:rPr lang="en-US" sz="24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garantované úspory díky realizaci dodatečných opatření v rámci Dodatku Smlouvy </a:t>
            </a:r>
            <a:endParaRPr lang="en-US" sz="24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1" name="Tabulka 30">
            <a:extLst>
              <a:ext uri="{FF2B5EF4-FFF2-40B4-BE49-F238E27FC236}">
                <a16:creationId xmlns:a16="http://schemas.microsoft.com/office/drawing/2014/main" id="{7A6384A5-7154-4D6C-8E6C-128C488B2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86824"/>
              </p:ext>
            </p:extLst>
          </p:nvPr>
        </p:nvGraphicFramePr>
        <p:xfrm>
          <a:off x="1491366" y="4014326"/>
          <a:ext cx="8229600" cy="3853283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199295266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448838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15465411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371338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88906360"/>
                    </a:ext>
                  </a:extLst>
                </a:gridCol>
              </a:tblGrid>
              <a:tr h="2270627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Rok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b="1" i="0">
                          <a:solidFill>
                            <a:srgbClr val="000000"/>
                          </a:solidFill>
                          <a:effectLst/>
                        </a:rPr>
                        <a:t>Výše garantované úspory</a:t>
                      </a:r>
                      <a:endParaRPr lang="cs-CZ" b="1">
                        <a:effectLst/>
                      </a:endParaRPr>
                    </a:p>
                    <a:p>
                      <a:pPr algn="r" rtl="0"/>
                      <a:r>
                        <a:rPr lang="cs-CZ" b="1" i="0">
                          <a:solidFill>
                            <a:srgbClr val="000000"/>
                          </a:solidFill>
                          <a:effectLst/>
                        </a:rPr>
                        <a:t>Kč bez DPH</a:t>
                      </a:r>
                      <a:endParaRPr lang="cs-CZ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b="1" i="0">
                          <a:solidFill>
                            <a:srgbClr val="000000"/>
                          </a:solidFill>
                          <a:effectLst/>
                        </a:rPr>
                        <a:t>Výše dosažené úspory</a:t>
                      </a:r>
                      <a:endParaRPr lang="cs-CZ" b="1">
                        <a:effectLst/>
                      </a:endParaRPr>
                    </a:p>
                    <a:p>
                      <a:pPr algn="r" rtl="0"/>
                      <a:r>
                        <a:rPr lang="cs-CZ" b="1" i="0">
                          <a:solidFill>
                            <a:srgbClr val="000000"/>
                          </a:solidFill>
                          <a:effectLst/>
                        </a:rPr>
                        <a:t>(ref. cena tepla 417,3 Kč / GJ)</a:t>
                      </a:r>
                      <a:endParaRPr lang="cs-CZ" b="1">
                        <a:effectLst/>
                      </a:endParaRPr>
                    </a:p>
                    <a:p>
                      <a:pPr algn="r" rtl="0"/>
                      <a:r>
                        <a:rPr lang="cs-CZ" b="1" i="0">
                          <a:solidFill>
                            <a:srgbClr val="000000"/>
                          </a:solidFill>
                          <a:effectLst/>
                        </a:rPr>
                        <a:t>Kč bez DPH</a:t>
                      </a:r>
                      <a:endParaRPr lang="cs-CZ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b="1" i="0">
                          <a:solidFill>
                            <a:srgbClr val="000000"/>
                          </a:solidFill>
                          <a:effectLst/>
                        </a:rPr>
                        <a:t>Nadúspora</a:t>
                      </a:r>
                      <a:endParaRPr lang="cs-CZ" b="1">
                        <a:effectLst/>
                      </a:endParaRPr>
                    </a:p>
                    <a:p>
                      <a:pPr algn="r" rtl="0"/>
                      <a:r>
                        <a:rPr lang="cs-CZ" b="1" i="0">
                          <a:solidFill>
                            <a:srgbClr val="000000"/>
                          </a:solidFill>
                          <a:effectLst/>
                        </a:rPr>
                        <a:t>Kč bez DPH</a:t>
                      </a:r>
                      <a:endParaRPr lang="cs-CZ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cs-CZ" b="1" i="0">
                          <a:solidFill>
                            <a:srgbClr val="000000"/>
                          </a:solidFill>
                          <a:effectLst/>
                        </a:rPr>
                        <a:t>Výše dosažené úspory </a:t>
                      </a:r>
                      <a:endParaRPr lang="cs-CZ" b="1">
                        <a:effectLst/>
                      </a:endParaRPr>
                    </a:p>
                    <a:p>
                      <a:pPr algn="r" rtl="0"/>
                      <a:r>
                        <a:rPr lang="cs-CZ" b="1" i="0">
                          <a:solidFill>
                            <a:srgbClr val="000000"/>
                          </a:solidFill>
                          <a:effectLst/>
                        </a:rPr>
                        <a:t>(aktuální ceny tepla jednotlivých let)</a:t>
                      </a:r>
                      <a:endParaRPr lang="cs-CZ" b="1">
                        <a:effectLst/>
                      </a:endParaRPr>
                    </a:p>
                    <a:p>
                      <a:pPr algn="r" rtl="0"/>
                      <a:r>
                        <a:rPr lang="cs-CZ" b="1" i="0">
                          <a:solidFill>
                            <a:srgbClr val="000000"/>
                          </a:solidFill>
                          <a:effectLst/>
                        </a:rPr>
                        <a:t>Kč bez DPH</a:t>
                      </a:r>
                      <a:endParaRPr lang="cs-CZ" b="1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14206"/>
                  </a:ext>
                </a:extLst>
              </a:tr>
              <a:tr h="527552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2023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2 659 260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5 595 316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2 936 056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6 852 524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40260"/>
                  </a:ext>
                </a:extLst>
              </a:tr>
              <a:tr h="527552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2024*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3 583 862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6 133 568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2 549 706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9 087 230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56384"/>
                  </a:ext>
                </a:extLst>
              </a:tr>
              <a:tr h="527552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2025</a:t>
                      </a:r>
                    </a:p>
                  </a:txBody>
                  <a:tcPr anchor="ctr">
                    <a:lnL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3 583 862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7 041 611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3 457 749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10 819 818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68" cap="flat" cmpd="sng" algn="ctr">
                      <a:solidFill>
                        <a:srgbClr val="2754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52118"/>
                  </a:ext>
                </a:extLst>
              </a:tr>
            </a:tbl>
          </a:graphicData>
        </a:graphic>
      </p:graphicFrame>
      <p:sp>
        <p:nvSpPr>
          <p:cNvPr id="32" name="Rectangle 7">
            <a:extLst>
              <a:ext uri="{FF2B5EF4-FFF2-40B4-BE49-F238E27FC236}">
                <a16:creationId xmlns:a16="http://schemas.microsoft.com/office/drawing/2014/main" id="{3AE5A1F1-E817-45C5-A0B3-1E5DD2449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366" y="401453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232279" flipV="1">
            <a:off x="9868913" y="629127"/>
            <a:ext cx="10955337" cy="11811685"/>
          </a:xfrm>
          <a:custGeom>
            <a:avLst/>
            <a:gdLst/>
            <a:ahLst/>
            <a:cxnLst/>
            <a:rect l="l" t="t" r="r" b="b"/>
            <a:pathLst>
              <a:path w="10955337" h="11811685">
                <a:moveTo>
                  <a:pt x="0" y="11811684"/>
                </a:moveTo>
                <a:lnTo>
                  <a:pt x="10955337" y="11811684"/>
                </a:lnTo>
                <a:lnTo>
                  <a:pt x="10955337" y="0"/>
                </a:lnTo>
                <a:lnTo>
                  <a:pt x="0" y="0"/>
                </a:lnTo>
                <a:lnTo>
                  <a:pt x="0" y="11811684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97291" y="4614923"/>
            <a:ext cx="14436605" cy="1057155"/>
            <a:chOff x="0" y="0"/>
            <a:chExt cx="19248807" cy="14095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248806" cy="1409540"/>
            </a:xfrm>
            <a:custGeom>
              <a:avLst/>
              <a:gdLst/>
              <a:ahLst/>
              <a:cxnLst/>
              <a:rect l="l" t="t" r="r" b="b"/>
              <a:pathLst>
                <a:path w="19248806" h="1409540">
                  <a:moveTo>
                    <a:pt x="0" y="0"/>
                  </a:moveTo>
                  <a:lnTo>
                    <a:pt x="19248806" y="0"/>
                  </a:lnTo>
                  <a:lnTo>
                    <a:pt x="19248806" y="1409540"/>
                  </a:lnTo>
                  <a:lnTo>
                    <a:pt x="0" y="1409540"/>
                  </a:lnTo>
                  <a:close/>
                </a:path>
              </a:pathLst>
            </a:custGeom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9248807" cy="140954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599"/>
                </a:lnSpc>
              </a:pPr>
              <a:r>
                <a:rPr lang="en-US" sz="5499" b="1" dirty="0">
                  <a:solidFill>
                    <a:srgbClr val="27541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Realizace energetických úspor metodou EPC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3" name="TextBox 3"/>
          <p:cNvSpPr txBox="1"/>
          <p:nvPr/>
        </p:nvSpPr>
        <p:spPr>
          <a:xfrm>
            <a:off x="1600200" y="1409700"/>
            <a:ext cx="15011400" cy="5097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Děkuji za pozornost</a:t>
            </a:r>
            <a:endParaRPr lang="cs-CZ" sz="4800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5759"/>
              </a:lnSpc>
            </a:pPr>
            <a:endParaRPr lang="cs-CZ" sz="4800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5759"/>
              </a:lnSpc>
            </a:pPr>
            <a:endParaRPr lang="cs-CZ" sz="4800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5759"/>
              </a:lnSpc>
            </a:pPr>
            <a:endParaRPr lang="cs-CZ" sz="4800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lnSpc>
                <a:spcPts val="5759"/>
              </a:lnSpc>
            </a:pPr>
            <a:r>
              <a:rPr lang="cs-CZ" sz="24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Kontakt:		Státní léčebné lázně Janské Lázně, </a:t>
            </a:r>
            <a:r>
              <a:rPr lang="cs-CZ" sz="2400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s.p</a:t>
            </a:r>
            <a:r>
              <a:rPr lang="cs-CZ" sz="24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</a:p>
          <a:p>
            <a:pPr>
              <a:lnSpc>
                <a:spcPts val="5759"/>
              </a:lnSpc>
            </a:pPr>
            <a:r>
              <a:rPr lang="cs-CZ" sz="24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			Petr Janovec, investiční technik, balneotechnik</a:t>
            </a:r>
          </a:p>
          <a:p>
            <a:pPr>
              <a:lnSpc>
                <a:spcPts val="5759"/>
              </a:lnSpc>
            </a:pPr>
            <a:r>
              <a:rPr lang="cs-CZ" sz="24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			tel. +420 603 789 170	email:   </a:t>
            </a:r>
            <a:r>
              <a:rPr lang="cs-CZ" sz="24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  <a:hlinkClick r:id="rId4"/>
              </a:rPr>
              <a:t>petr.janovec@janskelazne.com</a:t>
            </a:r>
            <a:r>
              <a:rPr lang="cs-CZ" sz="24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7863" y="2476500"/>
            <a:ext cx="14492274" cy="760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Janské lázně leží na území kraje Královehradeckého (okres Trutnov), v nadmořské výšce 600 – 700 m n.m. Střed lázní leží v nadmořské výšce 625 m n.m.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Jsou situovány na jižním úpatí Černé hory (1 299 m n.m.). Svým podnebím spadají do oblasti humidní s tuhou zimou. Roční úhrn srážek se pohybuje od 800 do 900 mm. Teplota vzduchu se pohybuje v ročním průměru okolo 7-8 st.C.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Místo je spojeno, kromě významné léčebné péče dětí a dospělých i s turisticky zajímavými atributy: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Skiareálem SkiResort Černá hora – Pec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Stezkou v korunách stromů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Janské Lázně mají statut lázeňského místa.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Pro léčení se využívají dva přírodní léčivé zdroje: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Janský a Černý pramen s termální vodou o teplotě 27 st. 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Klimatické lázně = léčivé klima</a:t>
            </a:r>
            <a:endParaRPr lang="cs-CZ" sz="3600" dirty="0">
              <a:solidFill>
                <a:srgbClr val="004B80"/>
              </a:solidFill>
            </a:endParaRPr>
          </a:p>
          <a:p>
            <a:pPr algn="l">
              <a:lnSpc>
                <a:spcPts val="3240"/>
              </a:lnSpc>
            </a:pPr>
            <a:endParaRPr lang="en-US" sz="2700" b="1" u="sng" dirty="0">
              <a:solidFill>
                <a:srgbClr val="41805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26846" y="1314971"/>
            <a:ext cx="10990162" cy="60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cs-CZ" sz="3600" b="1" dirty="0">
                <a:solidFill>
                  <a:srgbClr val="00B0F0"/>
                </a:solidFill>
              </a:rPr>
              <a:t>Představení Státních léčebných lázní Janské Lázně s.p.</a:t>
            </a:r>
            <a:endParaRPr lang="cs-CZ" sz="4400" b="1" dirty="0">
              <a:solidFill>
                <a:srgbClr val="00B0F0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009988" y="0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7863" y="2476500"/>
            <a:ext cx="14492274" cy="6789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/>
              <a:t>Zdravotnické zařízení následné rehabilitační péče.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/>
              <a:t>Státní podnik spadající pod přímo řízené organizace Ministerstva zdravotnictví ČR.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/>
              <a:t>Léčba dětí i dospělých v osmi samostatných léčebných a ubytovacích objektech rozmístěných v centru Janských Lázní.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/>
              <a:t>S vlastní léčbou souvisí i řada dalších budov společenského, technického, obslužného a bytového charakteru.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/>
              <a:t>Lázně pro svoji činnost využívají více jak 40 budov.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/>
              <a:t>Největším budovou je dětské lázeňská léčebna VESNA s kapacitou 328 lůžek.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/>
              <a:t>Řada budov je prohlášena kulturními památkami.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/>
              <a:t>V plném rozsahu spadají pod platnost zákona o zadávání veřejných zakázek v platném znění.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dirty="0"/>
              <a:t>K veškerým majetkovým operacím potřebují vždy souhlas zadavatele.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700" b="1" u="sng" dirty="0">
              <a:solidFill>
                <a:srgbClr val="41805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26846" y="1314971"/>
            <a:ext cx="10990162" cy="60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cs-CZ" sz="3600" b="1" dirty="0">
                <a:solidFill>
                  <a:srgbClr val="00B0F0"/>
                </a:solidFill>
              </a:rPr>
              <a:t>Představení Státních léčebných lázní Janské Lázně </a:t>
            </a:r>
            <a:r>
              <a:rPr lang="cs-CZ" sz="3600" b="1" dirty="0" err="1">
                <a:solidFill>
                  <a:srgbClr val="00B0F0"/>
                </a:solidFill>
              </a:rPr>
              <a:t>s.p</a:t>
            </a:r>
            <a:r>
              <a:rPr lang="cs-CZ" sz="3600" b="1" dirty="0">
                <a:solidFill>
                  <a:srgbClr val="00B0F0"/>
                </a:solidFill>
              </a:rPr>
              <a:t>.</a:t>
            </a:r>
            <a:endParaRPr lang="cs-CZ" sz="4400" b="1" dirty="0">
              <a:solidFill>
                <a:srgbClr val="00B0F0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009988" y="0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2431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6846" y="1314971"/>
            <a:ext cx="10990162" cy="64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dirty="0">
                <a:solidFill>
                  <a:srgbClr val="00B0F0"/>
                </a:solidFill>
                <a:latin typeface="Roboto Bold"/>
                <a:ea typeface="Roboto Bold"/>
                <a:cs typeface="Roboto Bold"/>
                <a:sym typeface="Roboto Bold"/>
              </a:rPr>
              <a:t>Hlavní výhody metody EPC</a:t>
            </a:r>
          </a:p>
        </p:txBody>
      </p:sp>
      <p:sp>
        <p:nvSpPr>
          <p:cNvPr id="3" name="TextBox 3" descr="Dlouholetá spolupráce mezi klientem a dodavatelem EPC projektu za účelem dosažení energetických úspor na straně klienta garance úspor je v technických jednotkách (GJ / kWh …) a referenční ceně = není ovlivněna růstem cen energií, ani sazbami DPH!..."/>
          <p:cNvSpPr txBox="1"/>
          <p:nvPr/>
        </p:nvSpPr>
        <p:spPr>
          <a:xfrm>
            <a:off x="1418286" y="2417445"/>
            <a:ext cx="14492274" cy="584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486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Dlouholetá</a:t>
            </a:r>
            <a:r>
              <a:rPr lang="cs-CZ" sz="27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spolupráce mezi klientem a dodavatelem EPC projektu - garance </a:t>
            </a:r>
          </a:p>
          <a:p>
            <a:pPr marL="582930" lvl="1" indent="-291465" algn="l">
              <a:lnSpc>
                <a:spcPts val="486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Úspory jsou vyjádřeny v technických jednotkách</a:t>
            </a:r>
          </a:p>
          <a:p>
            <a:pPr marL="582930" lvl="1" indent="-291465" algn="l">
              <a:lnSpc>
                <a:spcPts val="486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Nemění se dodavatel energií</a:t>
            </a:r>
          </a:p>
          <a:p>
            <a:pPr marL="582930" lvl="1" indent="-291465" algn="l">
              <a:lnSpc>
                <a:spcPts val="486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Modernizace technologie klienta</a:t>
            </a:r>
          </a:p>
          <a:p>
            <a:pPr marL="582930" lvl="1" indent="-291465" algn="l">
              <a:lnSpc>
                <a:spcPts val="486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Standardizovaný vzor smlouvy, způsob veřejné zakázky</a:t>
            </a:r>
          </a:p>
          <a:p>
            <a:pPr algn="l">
              <a:lnSpc>
                <a:spcPts val="4860"/>
              </a:lnSpc>
            </a:pPr>
            <a:endParaRPr lang="en-US" sz="27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860"/>
              </a:lnSpc>
            </a:pPr>
            <a:r>
              <a:rPr lang="cs-CZ" sz="2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</a:t>
            </a:r>
            <a:r>
              <a:rPr lang="en-US" sz="2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ýhodné spojení EPC projektu s dotačním titulem na zateplení, výměnu oken apod.</a:t>
            </a:r>
          </a:p>
          <a:p>
            <a:pPr algn="l">
              <a:lnSpc>
                <a:spcPts val="4860"/>
              </a:lnSpc>
            </a:pPr>
            <a:endParaRPr lang="en-US" sz="27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3240"/>
              </a:lnSpc>
            </a:pPr>
            <a:r>
              <a:rPr lang="cs-CZ" sz="2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</a:t>
            </a:r>
            <a:r>
              <a:rPr lang="en-US" sz="2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roti klasickým investicím jistota nejefektivnějšího technického řešení, kde je navíc vlastní realizace opatření pouhým začátkem projektu samotného</a:t>
            </a:r>
          </a:p>
        </p:txBody>
      </p:sp>
      <p:sp>
        <p:nvSpPr>
          <p:cNvPr id="4" name="Freeform 4"/>
          <p:cNvSpPr/>
          <p:nvPr/>
        </p:nvSpPr>
        <p:spPr>
          <a:xfrm>
            <a:off x="14009988" y="0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6846" y="1314971"/>
            <a:ext cx="10990162" cy="64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dirty="0">
                <a:solidFill>
                  <a:srgbClr val="00B0F0"/>
                </a:solidFill>
                <a:latin typeface="Roboto Bold"/>
                <a:ea typeface="Roboto Bold"/>
                <a:cs typeface="Roboto Bold"/>
                <a:sym typeface="Roboto Bold"/>
              </a:rPr>
              <a:t>Hlavní výhody metody EPC</a:t>
            </a:r>
          </a:p>
        </p:txBody>
      </p:sp>
      <p:sp>
        <p:nvSpPr>
          <p:cNvPr id="3" name="TextBox 3" descr="Dlouholetá spolupráce mezi klientem a dodavatelem EPC projektu za účelem dosažení energetických úspor na straně klienta garance úspor je v technických jednotkách (GJ / kWh …) a referenční ceně = není ovlivněna růstem cen energií, ani sazbami DPH!..."/>
          <p:cNvSpPr txBox="1"/>
          <p:nvPr/>
        </p:nvSpPr>
        <p:spPr>
          <a:xfrm>
            <a:off x="1418286" y="2417445"/>
            <a:ext cx="14492274" cy="5588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486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Zajištění financování z výhodného bankovního úvěru – po celou dobu trvání projektu konstantní úroková sazba nezávislá na momentální situaci na bankovním trhu</a:t>
            </a:r>
            <a:endParaRPr lang="en-US" sz="2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82930" lvl="1" indent="-291465" algn="l">
              <a:lnSpc>
                <a:spcPts val="486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Úspory jsou vyjádřeny v technických jednotkách</a:t>
            </a:r>
            <a:r>
              <a:rPr lang="cs-CZ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jak k referenčním cenám tak k aktuálním cenám v daném období</a:t>
            </a:r>
            <a:endParaRPr lang="en-US" sz="2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82930" lvl="1" indent="-291465" algn="l">
              <a:lnSpc>
                <a:spcPts val="486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cs-CZ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ožnost rozšíření portfolia projektu v průběhu realizace EPC projektu, při zjištění dalšího potenciálu úspor.</a:t>
            </a:r>
          </a:p>
          <a:p>
            <a:pPr marL="582930" lvl="1" indent="-291465" algn="l">
              <a:lnSpc>
                <a:spcPts val="4860"/>
              </a:lnSpc>
              <a:buFont typeface="Arial"/>
              <a:buChar char="•"/>
            </a:pPr>
            <a:r>
              <a:rPr lang="cs-CZ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Účelem projektu je dosažení zvýšené energetické účinnosti a snížení provozních nákladů v objektech klienta prostřednictvím realizace energetických služeb se zaručeným výsledkem.</a:t>
            </a:r>
            <a:endParaRPr lang="en-US" sz="2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009988" y="0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462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7863" y="4355653"/>
            <a:ext cx="14492274" cy="418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486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nesplnění</a:t>
            </a: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smluvní garance dodavatel finančně kompenzuje = minimalizace rizika klienta</a:t>
            </a:r>
          </a:p>
          <a:p>
            <a:pPr marL="582930" lvl="1" indent="-291465" algn="l">
              <a:lnSpc>
                <a:spcPts val="486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motivace dodavatele realizovat maximálně efektivní opatření</a:t>
            </a:r>
          </a:p>
          <a:p>
            <a:pPr marL="582930" lvl="1" indent="-291465" algn="l">
              <a:lnSpc>
                <a:spcPts val="486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dodavatel využívá služby energetického managementu = optimalizace spotřeb energií</a:t>
            </a:r>
          </a:p>
          <a:p>
            <a:pPr algn="ctr">
              <a:lnSpc>
                <a:spcPts val="4860"/>
              </a:lnSpc>
            </a:pPr>
            <a:endParaRPr lang="en-US" sz="2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4860"/>
              </a:lnSpc>
            </a:pPr>
            <a:r>
              <a:rPr lang="en-US" sz="2800" b="1" u="sng" dirty="0">
                <a:solidFill>
                  <a:srgbClr val="418050"/>
                </a:solidFill>
                <a:latin typeface="Roboto Bold"/>
                <a:ea typeface="Roboto Bold"/>
                <a:cs typeface="Roboto Bold"/>
                <a:sym typeface="Roboto Bold"/>
              </a:rPr>
              <a:t>Dodavatel má stejnou motivaci jako zákazník = snižovat spotřeby energií!</a:t>
            </a:r>
          </a:p>
          <a:p>
            <a:pPr algn="l">
              <a:lnSpc>
                <a:spcPts val="3240"/>
              </a:lnSpc>
            </a:pPr>
            <a:endParaRPr lang="en-US" sz="2700" b="1" u="sng" dirty="0">
              <a:solidFill>
                <a:srgbClr val="41805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97863" y="3328039"/>
            <a:ext cx="1295672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dirty="0">
                <a:solidFill>
                  <a:srgbClr val="1F1F1F"/>
                </a:solidFill>
                <a:latin typeface="Roboto Bold"/>
                <a:ea typeface="Roboto Bold"/>
                <a:cs typeface="Roboto Bold"/>
                <a:sym typeface="Roboto Bold"/>
              </a:rPr>
              <a:t>DODAVATEL GARANTUJE ÚSPORY NÁKLADŮ - ZARUČUJE VÝSLEDEK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26846" y="1314971"/>
            <a:ext cx="1099016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dirty="0">
                <a:solidFill>
                  <a:srgbClr val="00B0F0"/>
                </a:solidFill>
                <a:latin typeface="Roboto Bold"/>
                <a:ea typeface="Roboto Bold"/>
                <a:cs typeface="Roboto Bold"/>
                <a:sym typeface="Roboto Bold"/>
              </a:rPr>
              <a:t>Charakteristika metody EPC</a:t>
            </a:r>
          </a:p>
        </p:txBody>
      </p:sp>
      <p:sp>
        <p:nvSpPr>
          <p:cNvPr id="5" name="Freeform 5"/>
          <p:cNvSpPr/>
          <p:nvPr/>
        </p:nvSpPr>
        <p:spPr>
          <a:xfrm>
            <a:off x="14009988" y="0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1351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12900192" y="5507358"/>
            <a:ext cx="1756864" cy="1756864"/>
          </a:xfrm>
          <a:custGeom>
            <a:avLst/>
            <a:gdLst/>
            <a:ahLst/>
            <a:cxnLst/>
            <a:rect l="l" t="t" r="r" b="b"/>
            <a:pathLst>
              <a:path w="1756864" h="1756864">
                <a:moveTo>
                  <a:pt x="0" y="0"/>
                </a:moveTo>
                <a:lnTo>
                  <a:pt x="1756863" y="0"/>
                </a:lnTo>
                <a:lnTo>
                  <a:pt x="1756863" y="1756864"/>
                </a:lnTo>
                <a:lnTo>
                  <a:pt x="0" y="17568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700000">
            <a:off x="11045684" y="5507358"/>
            <a:ext cx="1756864" cy="1756864"/>
          </a:xfrm>
          <a:custGeom>
            <a:avLst/>
            <a:gdLst/>
            <a:ahLst/>
            <a:cxnLst/>
            <a:rect l="l" t="t" r="r" b="b"/>
            <a:pathLst>
              <a:path w="1756864" h="1756864">
                <a:moveTo>
                  <a:pt x="0" y="0"/>
                </a:moveTo>
                <a:lnTo>
                  <a:pt x="1756863" y="0"/>
                </a:lnTo>
                <a:lnTo>
                  <a:pt x="1756863" y="1756864"/>
                </a:lnTo>
                <a:lnTo>
                  <a:pt x="0" y="17568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700000">
            <a:off x="9191176" y="5507358"/>
            <a:ext cx="1756864" cy="1756864"/>
          </a:xfrm>
          <a:custGeom>
            <a:avLst/>
            <a:gdLst/>
            <a:ahLst/>
            <a:cxnLst/>
            <a:rect l="l" t="t" r="r" b="b"/>
            <a:pathLst>
              <a:path w="1756864" h="1756864">
                <a:moveTo>
                  <a:pt x="0" y="0"/>
                </a:moveTo>
                <a:lnTo>
                  <a:pt x="1756863" y="0"/>
                </a:lnTo>
                <a:lnTo>
                  <a:pt x="1756863" y="1756864"/>
                </a:lnTo>
                <a:lnTo>
                  <a:pt x="0" y="17568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700000">
            <a:off x="7336668" y="5507358"/>
            <a:ext cx="1756864" cy="1756864"/>
          </a:xfrm>
          <a:custGeom>
            <a:avLst/>
            <a:gdLst/>
            <a:ahLst/>
            <a:cxnLst/>
            <a:rect l="l" t="t" r="r" b="b"/>
            <a:pathLst>
              <a:path w="1756864" h="1756864">
                <a:moveTo>
                  <a:pt x="0" y="0"/>
                </a:moveTo>
                <a:lnTo>
                  <a:pt x="1756864" y="0"/>
                </a:lnTo>
                <a:lnTo>
                  <a:pt x="1756864" y="1756864"/>
                </a:lnTo>
                <a:lnTo>
                  <a:pt x="0" y="17568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700000">
            <a:off x="5482161" y="5507358"/>
            <a:ext cx="1756864" cy="1756864"/>
          </a:xfrm>
          <a:custGeom>
            <a:avLst/>
            <a:gdLst/>
            <a:ahLst/>
            <a:cxnLst/>
            <a:rect l="l" t="t" r="r" b="b"/>
            <a:pathLst>
              <a:path w="1756864" h="1756864">
                <a:moveTo>
                  <a:pt x="0" y="0"/>
                </a:moveTo>
                <a:lnTo>
                  <a:pt x="1756864" y="0"/>
                </a:lnTo>
                <a:lnTo>
                  <a:pt x="1756864" y="1756864"/>
                </a:lnTo>
                <a:lnTo>
                  <a:pt x="0" y="17568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700000">
            <a:off x="3630945" y="5507358"/>
            <a:ext cx="1756864" cy="1756864"/>
          </a:xfrm>
          <a:custGeom>
            <a:avLst/>
            <a:gdLst/>
            <a:ahLst/>
            <a:cxnLst/>
            <a:rect l="l" t="t" r="r" b="b"/>
            <a:pathLst>
              <a:path w="1756864" h="1756864">
                <a:moveTo>
                  <a:pt x="0" y="0"/>
                </a:moveTo>
                <a:lnTo>
                  <a:pt x="1756863" y="0"/>
                </a:lnTo>
                <a:lnTo>
                  <a:pt x="1756863" y="1756864"/>
                </a:lnTo>
                <a:lnTo>
                  <a:pt x="0" y="17568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97838" y="5935576"/>
            <a:ext cx="848706" cy="992639"/>
          </a:xfrm>
          <a:custGeom>
            <a:avLst/>
            <a:gdLst/>
            <a:ahLst/>
            <a:cxnLst/>
            <a:rect l="l" t="t" r="r" b="b"/>
            <a:pathLst>
              <a:path w="848706" h="992639">
                <a:moveTo>
                  <a:pt x="0" y="0"/>
                </a:moveTo>
                <a:lnTo>
                  <a:pt x="848706" y="0"/>
                </a:lnTo>
                <a:lnTo>
                  <a:pt x="848706" y="992638"/>
                </a:lnTo>
                <a:lnTo>
                  <a:pt x="0" y="9926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330" r="-33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65130" y="5860250"/>
            <a:ext cx="796194" cy="1051081"/>
          </a:xfrm>
          <a:custGeom>
            <a:avLst/>
            <a:gdLst/>
            <a:ahLst/>
            <a:cxnLst/>
            <a:rect l="l" t="t" r="r" b="b"/>
            <a:pathLst>
              <a:path w="796194" h="1051081">
                <a:moveTo>
                  <a:pt x="0" y="0"/>
                </a:moveTo>
                <a:lnTo>
                  <a:pt x="796194" y="0"/>
                </a:lnTo>
                <a:lnTo>
                  <a:pt x="796194" y="1051082"/>
                </a:lnTo>
                <a:lnTo>
                  <a:pt x="0" y="10510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167" r="-1167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815865" y="6190085"/>
            <a:ext cx="918994" cy="483620"/>
            <a:chOff x="0" y="0"/>
            <a:chExt cx="1426168" cy="7505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26210" cy="750570"/>
            </a:xfrm>
            <a:custGeom>
              <a:avLst/>
              <a:gdLst/>
              <a:ahLst/>
              <a:cxnLst/>
              <a:rect l="l" t="t" r="r" b="b"/>
              <a:pathLst>
                <a:path w="1426210" h="750570">
                  <a:moveTo>
                    <a:pt x="0" y="0"/>
                  </a:moveTo>
                  <a:lnTo>
                    <a:pt x="1426210" y="0"/>
                  </a:lnTo>
                  <a:lnTo>
                    <a:pt x="1426210" y="750570"/>
                  </a:lnTo>
                  <a:lnTo>
                    <a:pt x="0" y="750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t="-61" r="2" b="-55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9597311" y="5935576"/>
            <a:ext cx="947227" cy="929466"/>
          </a:xfrm>
          <a:custGeom>
            <a:avLst/>
            <a:gdLst/>
            <a:ahLst/>
            <a:cxnLst/>
            <a:rect l="l" t="t" r="r" b="b"/>
            <a:pathLst>
              <a:path w="947227" h="929466">
                <a:moveTo>
                  <a:pt x="0" y="0"/>
                </a:moveTo>
                <a:lnTo>
                  <a:pt x="947227" y="0"/>
                </a:lnTo>
                <a:lnTo>
                  <a:pt x="947227" y="929466"/>
                </a:lnTo>
                <a:lnTo>
                  <a:pt x="0" y="92946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t="-76" b="-7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524880" y="5906383"/>
            <a:ext cx="810198" cy="958815"/>
          </a:xfrm>
          <a:custGeom>
            <a:avLst/>
            <a:gdLst/>
            <a:ahLst/>
            <a:cxnLst/>
            <a:rect l="l" t="t" r="r" b="b"/>
            <a:pathLst>
              <a:path w="810198" h="958815">
                <a:moveTo>
                  <a:pt x="0" y="0"/>
                </a:moveTo>
                <a:lnTo>
                  <a:pt x="810198" y="0"/>
                </a:lnTo>
                <a:lnTo>
                  <a:pt x="810198" y="958815"/>
                </a:lnTo>
                <a:lnTo>
                  <a:pt x="0" y="9588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145" r="-14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271513" y="6002483"/>
            <a:ext cx="1031430" cy="782598"/>
          </a:xfrm>
          <a:custGeom>
            <a:avLst/>
            <a:gdLst/>
            <a:ahLst/>
            <a:cxnLst/>
            <a:rect l="l" t="t" r="r" b="b"/>
            <a:pathLst>
              <a:path w="1031430" h="782598">
                <a:moveTo>
                  <a:pt x="0" y="0"/>
                </a:moveTo>
                <a:lnTo>
                  <a:pt x="1031430" y="0"/>
                </a:lnTo>
                <a:lnTo>
                  <a:pt x="1031430" y="782598"/>
                </a:lnTo>
                <a:lnTo>
                  <a:pt x="0" y="78259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-188" r="-188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774257" y="7406946"/>
            <a:ext cx="1275477" cy="60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en-US" sz="1804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Návrh opatření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81077" y="7447659"/>
            <a:ext cx="1567951" cy="54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en-US" sz="180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Projektová dokumentace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83541" y="7438354"/>
            <a:ext cx="1451201" cy="819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en-US" sz="1804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Realizace a zprovoznění opatření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26225" y="7447659"/>
            <a:ext cx="1275477" cy="60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en-US" sz="1804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Zaškolení obsluhy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40139" y="7438354"/>
            <a:ext cx="1567951" cy="60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en-US" sz="1804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Energetický management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988688" y="7447659"/>
            <a:ext cx="1567951" cy="60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</a:pPr>
            <a:r>
              <a:rPr lang="en-US" sz="1804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Vyhodnocení úspor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26846" y="1314971"/>
            <a:ext cx="1099016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dirty="0">
                <a:solidFill>
                  <a:srgbClr val="00B0F0"/>
                </a:solidFill>
                <a:latin typeface="Roboto Bold"/>
                <a:ea typeface="Roboto Bold"/>
                <a:cs typeface="Roboto Bold"/>
                <a:sym typeface="Roboto Bold"/>
              </a:rPr>
              <a:t>Rozdíl proti klasickým investicím</a:t>
            </a:r>
          </a:p>
        </p:txBody>
      </p:sp>
      <p:sp>
        <p:nvSpPr>
          <p:cNvPr id="22" name="TextBox 22" descr="Dlouholetá spolupráce mezi klientem a dodavatelem EPC projektu za účelem dosažení energetických úspor na straně klienta garance úspor je v technických jednotkách (GJ / kWh …) a referenční ceně = není ovlivněna růstem cen energií, ani sazbami DPH!..."/>
          <p:cNvSpPr txBox="1"/>
          <p:nvPr/>
        </p:nvSpPr>
        <p:spPr>
          <a:xfrm>
            <a:off x="1326846" y="2043314"/>
            <a:ext cx="14492274" cy="3110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2" lvl="1" indent="-248286" algn="l">
              <a:lnSpc>
                <a:spcPts val="414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Vícekriteriální veřejná soutěž, tzn. maximální garance úspor vs. nabídková cena</a:t>
            </a:r>
          </a:p>
          <a:p>
            <a:pPr marL="496572" lvl="1" indent="-248286" algn="l">
              <a:lnSpc>
                <a:spcPts val="414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Zadavatel vybírá nejvýhodnější technické řešení</a:t>
            </a:r>
          </a:p>
          <a:p>
            <a:pPr marL="496572" lvl="1" indent="-248286" algn="l">
              <a:lnSpc>
                <a:spcPts val="414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Projekt EPC je komplexním projektem energetických úspor </a:t>
            </a:r>
          </a:p>
          <a:p>
            <a:pPr marL="1489716" lvl="3" indent="-372429" algn="l">
              <a:lnSpc>
                <a:spcPts val="4140"/>
              </a:lnSpc>
              <a:buFont typeface="Arial"/>
              <a:buChar char="￭"/>
            </a:pPr>
            <a:r>
              <a:rPr lang="en-US" sz="23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Neomezené technologické portfolio pro úsporná opatření</a:t>
            </a:r>
          </a:p>
          <a:p>
            <a:pPr marL="1489716" lvl="3" indent="-372429" algn="l">
              <a:lnSpc>
                <a:spcPts val="4140"/>
              </a:lnSpc>
              <a:buFont typeface="Arial"/>
              <a:buChar char="￭"/>
            </a:pPr>
            <a:r>
              <a:rPr lang="en-US" sz="23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Efektivnější zdroje energie ale hlavně kontinuální optimalizace jejich spotřeb</a:t>
            </a:r>
          </a:p>
          <a:p>
            <a:pPr marL="496572" lvl="1" indent="-248286" algn="l">
              <a:lnSpc>
                <a:spcPts val="4140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EPC projekt také znamená komplexní rozsah činností – viz obrázek: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6846" y="8385019"/>
            <a:ext cx="11692979" cy="1015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2" lvl="1" indent="-248286" algn="l">
              <a:lnSpc>
                <a:spcPts val="4140"/>
              </a:lnSpc>
              <a:spcBef>
                <a:spcPct val="0"/>
              </a:spcBef>
              <a:buFont typeface="Arial"/>
              <a:buChar char="•"/>
            </a:pPr>
            <a:r>
              <a:rPr lang="en-US" sz="2300" u="none" strike="noStrik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Realizace úsporných opatření je pouze začátkem projektu EPC a vzájemné spolupráce.</a:t>
            </a:r>
          </a:p>
          <a:p>
            <a:pPr marL="496572" lvl="1" indent="-248286" algn="l">
              <a:lnSpc>
                <a:spcPts val="4140"/>
              </a:lnSpc>
              <a:spcBef>
                <a:spcPct val="0"/>
              </a:spcBef>
              <a:buFont typeface="Arial"/>
              <a:buChar char="•"/>
            </a:pPr>
            <a:r>
              <a:rPr lang="en-US" sz="2300" u="none" strike="noStrik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Nedílnou součástí EPC projektu také služba energetického managementu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009988" y="0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11449669" y="2526231"/>
            <a:ext cx="2104569" cy="2104569"/>
          </a:xfrm>
          <a:custGeom>
            <a:avLst/>
            <a:gdLst/>
            <a:ahLst/>
            <a:cxnLst/>
            <a:rect l="l" t="t" r="r" b="b"/>
            <a:pathLst>
              <a:path w="2104569" h="2104569">
                <a:moveTo>
                  <a:pt x="0" y="0"/>
                </a:moveTo>
                <a:lnTo>
                  <a:pt x="2104569" y="0"/>
                </a:lnTo>
                <a:lnTo>
                  <a:pt x="2104569" y="2104569"/>
                </a:lnTo>
                <a:lnTo>
                  <a:pt x="0" y="21045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700000">
            <a:off x="6881395" y="2360787"/>
            <a:ext cx="2104569" cy="2104569"/>
          </a:xfrm>
          <a:custGeom>
            <a:avLst/>
            <a:gdLst/>
            <a:ahLst/>
            <a:cxnLst/>
            <a:rect l="l" t="t" r="r" b="b"/>
            <a:pathLst>
              <a:path w="2104569" h="2104569">
                <a:moveTo>
                  <a:pt x="0" y="0"/>
                </a:moveTo>
                <a:lnTo>
                  <a:pt x="2104569" y="0"/>
                </a:lnTo>
                <a:lnTo>
                  <a:pt x="2104569" y="2104569"/>
                </a:lnTo>
                <a:lnTo>
                  <a:pt x="0" y="2104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700000">
            <a:off x="2758705" y="2228972"/>
            <a:ext cx="2104569" cy="2104569"/>
          </a:xfrm>
          <a:custGeom>
            <a:avLst/>
            <a:gdLst/>
            <a:ahLst/>
            <a:cxnLst/>
            <a:rect l="l" t="t" r="r" b="b"/>
            <a:pathLst>
              <a:path w="2104569" h="2104569">
                <a:moveTo>
                  <a:pt x="0" y="0"/>
                </a:moveTo>
                <a:lnTo>
                  <a:pt x="2104569" y="0"/>
                </a:lnTo>
                <a:lnTo>
                  <a:pt x="2104569" y="2104569"/>
                </a:lnTo>
                <a:lnTo>
                  <a:pt x="0" y="21045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99640" y="2799382"/>
            <a:ext cx="1134694" cy="1113419"/>
          </a:xfrm>
          <a:custGeom>
            <a:avLst/>
            <a:gdLst/>
            <a:ahLst/>
            <a:cxnLst/>
            <a:rect l="l" t="t" r="r" b="b"/>
            <a:pathLst>
              <a:path w="1134694" h="1113419">
                <a:moveTo>
                  <a:pt x="0" y="0"/>
                </a:moveTo>
                <a:lnTo>
                  <a:pt x="1134695" y="0"/>
                </a:lnTo>
                <a:lnTo>
                  <a:pt x="1134695" y="1113419"/>
                </a:lnTo>
                <a:lnTo>
                  <a:pt x="0" y="11134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76" b="-7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48406" y="2753767"/>
            <a:ext cx="970546" cy="1148576"/>
          </a:xfrm>
          <a:custGeom>
            <a:avLst/>
            <a:gdLst/>
            <a:ahLst/>
            <a:cxnLst/>
            <a:rect l="l" t="t" r="r" b="b"/>
            <a:pathLst>
              <a:path w="970546" h="1148576">
                <a:moveTo>
                  <a:pt x="0" y="0"/>
                </a:moveTo>
                <a:lnTo>
                  <a:pt x="970546" y="0"/>
                </a:lnTo>
                <a:lnTo>
                  <a:pt x="970546" y="1148576"/>
                </a:lnTo>
                <a:lnTo>
                  <a:pt x="0" y="11485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45" r="-14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699226" y="3109773"/>
            <a:ext cx="1235563" cy="937484"/>
          </a:xfrm>
          <a:custGeom>
            <a:avLst/>
            <a:gdLst/>
            <a:ahLst/>
            <a:cxnLst/>
            <a:rect l="l" t="t" r="r" b="b"/>
            <a:pathLst>
              <a:path w="1235563" h="937484">
                <a:moveTo>
                  <a:pt x="0" y="0"/>
                </a:moveTo>
                <a:lnTo>
                  <a:pt x="1235562" y="0"/>
                </a:lnTo>
                <a:lnTo>
                  <a:pt x="1235562" y="937483"/>
                </a:lnTo>
                <a:lnTo>
                  <a:pt x="0" y="9374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188" r="-18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047034" y="4584399"/>
            <a:ext cx="1527910" cy="71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</a:pPr>
            <a:r>
              <a:rPr lang="en-US" sz="2161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Zaškolení obsluhy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86600" y="4622135"/>
            <a:ext cx="1878268" cy="71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</a:pPr>
            <a:r>
              <a:rPr lang="en-US" sz="2161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Energetický management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77689" y="4696578"/>
            <a:ext cx="1878268" cy="71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</a:pPr>
            <a:r>
              <a:rPr lang="en-US" sz="2161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Vyhodnocení úspor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6846" y="1314971"/>
            <a:ext cx="1099016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dirty="0">
                <a:solidFill>
                  <a:srgbClr val="00B0F0"/>
                </a:solidFill>
                <a:latin typeface="Roboto Bold"/>
                <a:ea typeface="Roboto Bold"/>
                <a:cs typeface="Roboto Bold"/>
                <a:sym typeface="Roboto Bold"/>
              </a:rPr>
              <a:t>Hlavní oblasti energetického managementu</a:t>
            </a:r>
          </a:p>
        </p:txBody>
      </p:sp>
      <p:sp>
        <p:nvSpPr>
          <p:cNvPr id="13" name="TextBox 13" descr="Dlouholetá spolupráce mezi klientem a dodavatelem EPC projektu za účelem dosažení energetických úspor na straně klienta garance úspor je v technických jednotkách (GJ / kWh …) a referenční ceně = není ovlivněna růstem cen energií, ani sazbami DPH!..."/>
          <p:cNvSpPr txBox="1"/>
          <p:nvPr/>
        </p:nvSpPr>
        <p:spPr>
          <a:xfrm>
            <a:off x="1412354" y="5973957"/>
            <a:ext cx="14492274" cy="290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l">
              <a:lnSpc>
                <a:spcPts val="468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Dohled nad funkčností energetických systémů a instalovaných technologií</a:t>
            </a:r>
          </a:p>
          <a:p>
            <a:pPr marL="561341" lvl="1" indent="-280670" algn="l">
              <a:lnSpc>
                <a:spcPts val="468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Optimalizace nastavení provozních režimů</a:t>
            </a:r>
          </a:p>
          <a:p>
            <a:pPr marL="561341" lvl="1" indent="-280670" algn="l">
              <a:lnSpc>
                <a:spcPts val="468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Sledování a vyhodnocování odchylek a nestandardních stavů</a:t>
            </a:r>
          </a:p>
          <a:p>
            <a:pPr marL="561341" lvl="1" indent="-280670" algn="l">
              <a:lnSpc>
                <a:spcPts val="468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Faktické vyhodnocování úspor dle smluvní metodiky</a:t>
            </a:r>
          </a:p>
          <a:p>
            <a:pPr marL="561341" lvl="1" indent="-280670" algn="l">
              <a:lnSpc>
                <a:spcPts val="468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Aktivní vyhledávání potenciálu dodatečných opatření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009988" y="0"/>
            <a:ext cx="4278012" cy="1673772"/>
          </a:xfrm>
          <a:custGeom>
            <a:avLst/>
            <a:gdLst/>
            <a:ahLst/>
            <a:cxnLst/>
            <a:rect l="l" t="t" r="r" b="b"/>
            <a:pathLst>
              <a:path w="4278012" h="1673772">
                <a:moveTo>
                  <a:pt x="0" y="0"/>
                </a:moveTo>
                <a:lnTo>
                  <a:pt x="4278012" y="0"/>
                </a:lnTo>
                <a:lnTo>
                  <a:pt x="4278012" y="1673772"/>
                </a:lnTo>
                <a:lnTo>
                  <a:pt x="0" y="16737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1315</Words>
  <Application>Microsoft Office PowerPoint</Application>
  <PresentationFormat>Vlastní</PresentationFormat>
  <Paragraphs>235</Paragraphs>
  <Slides>20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DM Sans Bold</vt:lpstr>
      <vt:lpstr>Roboto Bold</vt:lpstr>
      <vt:lpstr>Roboto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Janské Lázně</dc:title>
  <dc:creator>Lenka Bacovska</dc:creator>
  <cp:lastModifiedBy>Bacovská Lenka</cp:lastModifiedBy>
  <cp:revision>33</cp:revision>
  <dcterms:created xsi:type="dcterms:W3CDTF">2006-08-16T00:00:00Z</dcterms:created>
  <dcterms:modified xsi:type="dcterms:W3CDTF">2026-04-30T12:41:08Z</dcterms:modified>
  <dc:identifier>DAHICaSaOTI</dc:identifier>
</cp:coreProperties>
</file>