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4"/>
  </p:sldMasterIdLst>
  <p:notesMasterIdLst>
    <p:notesMasterId r:id="rId25"/>
  </p:notesMasterIdLst>
  <p:sldIdLst>
    <p:sldId id="256" r:id="rId5"/>
    <p:sldId id="474" r:id="rId6"/>
    <p:sldId id="273" r:id="rId7"/>
    <p:sldId id="496" r:id="rId8"/>
    <p:sldId id="493" r:id="rId9"/>
    <p:sldId id="283" r:id="rId10"/>
    <p:sldId id="481" r:id="rId11"/>
    <p:sldId id="484" r:id="rId12"/>
    <p:sldId id="494" r:id="rId13"/>
    <p:sldId id="489" r:id="rId14"/>
    <p:sldId id="490" r:id="rId15"/>
    <p:sldId id="491" r:id="rId16"/>
    <p:sldId id="488" r:id="rId17"/>
    <p:sldId id="495" r:id="rId18"/>
    <p:sldId id="502" r:id="rId19"/>
    <p:sldId id="497" r:id="rId20"/>
    <p:sldId id="498" r:id="rId21"/>
    <p:sldId id="499" r:id="rId22"/>
    <p:sldId id="500" r:id="rId23"/>
    <p:sldId id="501" r:id="rId24"/>
  </p:sldIdLst>
  <p:sldSz cx="9144000" cy="5143500" type="screen16x9"/>
  <p:notesSz cx="6858000" cy="9144000"/>
  <p:embeddedFontLst>
    <p:embeddedFont>
      <p:font typeface="Didact Gothic" panose="00000500000000000000" pitchFamily="2" charset="0"/>
      <p:regular r:id="rId26"/>
    </p:embeddedFont>
    <p:embeddedFont>
      <p:font typeface="Fjalla One" panose="02000506040000020004" pitchFamily="2" charset="0"/>
      <p:regular r:id="rId27"/>
    </p:embeddedFont>
    <p:embeddedFont>
      <p:font typeface="Helvetica Neue" panose="020B0604020202020204" charset="0"/>
      <p:regular r:id="rId28"/>
      <p:bold r:id="rId29"/>
      <p:italic r:id="rId30"/>
      <p:boldItalic r:id="rId31"/>
    </p:embeddedFont>
    <p:embeddedFont>
      <p:font typeface="Helvetica Neue Light" panose="020B0604020202020204" charset="0"/>
      <p:regular r:id="rId32"/>
      <p:bold r:id="rId33"/>
      <p:italic r:id="rId34"/>
      <p:boldItalic r:id="rId35"/>
    </p:embeddedFont>
    <p:embeddedFont>
      <p:font typeface="Ink Free" panose="03080402000500000000" pitchFamily="66" charset="0"/>
      <p:regular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86"/>
  </p:normalViewPr>
  <p:slideViewPr>
    <p:cSldViewPr snapToGrid="0">
      <p:cViewPr varScale="1">
        <p:scale>
          <a:sx n="103" d="100"/>
          <a:sy n="103" d="100"/>
        </p:scale>
        <p:origin x="88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Obrázek odpovídající danému tématu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CE572-715D-4984-AC76-678C830B165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035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01DEE921-1A15-E6E1-302A-3D52A27D9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94df1f0a7_0_26:notes">
            <a:extLst>
              <a:ext uri="{FF2B5EF4-FFF2-40B4-BE49-F238E27FC236}">
                <a16:creationId xmlns:a16="http://schemas.microsoft.com/office/drawing/2014/main" id="{B6263801-4C13-9E24-4A4B-6283830687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94df1f0a7_0_26:notes">
            <a:extLst>
              <a:ext uri="{FF2B5EF4-FFF2-40B4-BE49-F238E27FC236}">
                <a16:creationId xmlns:a16="http://schemas.microsoft.com/office/drawing/2014/main" id="{29441D5C-F906-579D-7F60-1D85EB4084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1678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F168FDBB-09C1-735B-ED91-5CC13BAB8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:notes">
            <a:extLst>
              <a:ext uri="{FF2B5EF4-FFF2-40B4-BE49-F238E27FC236}">
                <a16:creationId xmlns:a16="http://schemas.microsoft.com/office/drawing/2014/main" id="{5BFE4904-75EE-D137-0236-259FF001FF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p:notes">
            <a:extLst>
              <a:ext uri="{FF2B5EF4-FFF2-40B4-BE49-F238E27FC236}">
                <a16:creationId xmlns:a16="http://schemas.microsoft.com/office/drawing/2014/main" id="{126E6AFB-071F-C219-0FA8-810E0B6C68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36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94df1f0a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94df1f0a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864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94df1f0a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94df1f0a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616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DF59D-CCE6-A64D-858D-5809F311690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302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94df1f0a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94df1f0a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63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DF59D-CCE6-A64D-858D-5809F311690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676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94df1f0a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94df1f0a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402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94df1f0a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94df1f0a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177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94df1f0a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94df1f0a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14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320600"/>
            <a:ext cx="4597200" cy="189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Font typeface="Helvetica Neue Light"/>
              <a:buNone/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683525"/>
            <a:ext cx="2939700" cy="6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41375" y="3405450"/>
            <a:ext cx="1325825" cy="13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439275"/>
            <a:ext cx="1097555" cy="4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01940" y="235825"/>
            <a:ext cx="931307" cy="3509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Přímá spojnice 2"/>
          <p:cNvCxnSpPr/>
          <p:nvPr userDrawn="1"/>
        </p:nvCxnSpPr>
        <p:spPr>
          <a:xfrm flipH="1">
            <a:off x="7641431" y="188931"/>
            <a:ext cx="1066" cy="44470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 hasCustomPrompt="1"/>
          </p:nvPr>
        </p:nvSpPr>
        <p:spPr>
          <a:xfrm>
            <a:off x="1815703" y="249865"/>
            <a:ext cx="5549888" cy="485942"/>
          </a:xfrm>
        </p:spPr>
        <p:txBody>
          <a:bodyPr>
            <a:normAutofit/>
          </a:bodyPr>
          <a:lstStyle>
            <a:lvl1pPr algn="r">
              <a:defRPr sz="1800" b="0">
                <a:solidFill>
                  <a:schemeClr val="tx1"/>
                </a:solidFill>
                <a:latin typeface="Helvetica Neue" panose="02000503040000020004" pitchFamily="50" charset="-52"/>
              </a:defRPr>
            </a:lvl1pPr>
          </a:lstStyle>
          <a:p>
            <a:r>
              <a:rPr lang="cs-CZ" dirty="0"/>
              <a:t>Kliknutím lze upravit styl.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FDE4555-DDF2-5F46-B4D0-797F140CBF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90826" y="914420"/>
            <a:ext cx="7322207" cy="3545710"/>
          </a:xfrm>
        </p:spPr>
        <p:txBody>
          <a:bodyPr/>
          <a:lstStyle>
            <a:lvl1pPr marL="216000" indent="-216000">
              <a:lnSpc>
                <a:spcPct val="200000"/>
              </a:lnSpc>
              <a:buFont typeface="Arial" panose="020B0604020202020204" pitchFamily="34" charset="0"/>
              <a:buChar char="•"/>
              <a:defRPr sz="1500" b="0">
                <a:solidFill>
                  <a:schemeClr val="tx1"/>
                </a:solidFill>
                <a:latin typeface="+mn-lt"/>
              </a:defRPr>
            </a:lvl1pPr>
            <a:lvl2pPr marL="810000" indent="-216000">
              <a:lnSpc>
                <a:spcPct val="200000"/>
              </a:lnSpc>
              <a:buFont typeface="Arial" panose="020B0604020202020204" pitchFamily="34" charset="0"/>
              <a:buChar char="•"/>
              <a:defRPr sz="1350">
                <a:solidFill>
                  <a:schemeClr val="tx1"/>
                </a:solidFill>
                <a:latin typeface="+mn-lt"/>
              </a:defRPr>
            </a:lvl2pPr>
            <a:lvl3pPr marL="810000" indent="-216000">
              <a:lnSpc>
                <a:spcPct val="200000"/>
              </a:lnSpc>
              <a:defRPr sz="1125">
                <a:latin typeface="+mn-lt"/>
              </a:defRPr>
            </a:lvl3pPr>
            <a:lvl4pPr marL="810000" indent="-216000">
              <a:lnSpc>
                <a:spcPct val="200000"/>
              </a:lnSpc>
              <a:defRPr sz="1125">
                <a:latin typeface="+mn-lt"/>
              </a:defRPr>
            </a:lvl4pPr>
            <a:lvl5pPr marL="810000" indent="-216000">
              <a:lnSpc>
                <a:spcPct val="200000"/>
              </a:lnSpc>
              <a:defRPr sz="1125">
                <a:latin typeface="+mn-lt"/>
              </a:defRPr>
            </a:lvl5pPr>
          </a:lstStyle>
          <a:p>
            <a:pPr lvl="0"/>
            <a:r>
              <a:rPr lang="cs-CZ"/>
              <a:t>Hlavní text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cxnSp>
        <p:nvCxnSpPr>
          <p:cNvPr id="2" name="Přímá spojnice 2">
            <a:extLst>
              <a:ext uri="{FF2B5EF4-FFF2-40B4-BE49-F238E27FC236}">
                <a16:creationId xmlns:a16="http://schemas.microsoft.com/office/drawing/2014/main" id="{E91597ED-417B-91F4-B083-6CE3B0AAA891}"/>
              </a:ext>
            </a:extLst>
          </p:cNvPr>
          <p:cNvCxnSpPr/>
          <p:nvPr userDrawn="1"/>
        </p:nvCxnSpPr>
        <p:spPr>
          <a:xfrm flipH="1">
            <a:off x="7641432" y="188931"/>
            <a:ext cx="1066" cy="44470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oogle Shape;12;p2">
            <a:extLst>
              <a:ext uri="{FF2B5EF4-FFF2-40B4-BE49-F238E27FC236}">
                <a16:creationId xmlns:a16="http://schemas.microsoft.com/office/drawing/2014/main" id="{E1A9837E-8BEA-3E0D-5C24-93C8618C24F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815" y="204532"/>
            <a:ext cx="1097555" cy="41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Číslo snímku">
            <a:extLst>
              <a:ext uri="{FF2B5EF4-FFF2-40B4-BE49-F238E27FC236}">
                <a16:creationId xmlns:a16="http://schemas.microsoft.com/office/drawing/2014/main" id="{0EE5241D-8D2B-866E-1759-B52C254B97D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6985488" y="4756714"/>
            <a:ext cx="2057400" cy="2738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3794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825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238250"/>
            <a:ext cx="5155705" cy="205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>
            <a:spLocks noGrp="1"/>
          </p:cNvSpPr>
          <p:nvPr>
            <p:ph type="ctrTitle"/>
          </p:nvPr>
        </p:nvSpPr>
        <p:spPr>
          <a:xfrm>
            <a:off x="144380" y="1280950"/>
            <a:ext cx="4688877" cy="124911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dirty="0">
                <a:latin typeface="Helvetica Neue"/>
                <a:ea typeface="Helvetica Neue"/>
                <a:cs typeface="Helvetica Neue"/>
                <a:sym typeface="Helvetica Neue"/>
              </a:rPr>
              <a:t>Energeticky efektivní budovy – od konceptu k detailu</a:t>
            </a:r>
            <a:endParaRPr lang="en-US" sz="2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945137-0664-3B89-B26D-20DC98E47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700" y="216433"/>
            <a:ext cx="2028871" cy="16101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782F96B-E184-F09B-7C46-426C2A8C0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521" y="1896058"/>
            <a:ext cx="2028870" cy="14019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5F92C9-706B-82D2-7B23-A2B5B4214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391" y="312191"/>
            <a:ext cx="1811789" cy="13717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D14EFC5-38E9-246B-3680-C2DD6227C8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2211" y="1718679"/>
            <a:ext cx="1811789" cy="1686073"/>
          </a:xfrm>
          <a:prstGeom prst="rect">
            <a:avLst/>
          </a:prstGeom>
        </p:spPr>
      </p:pic>
      <p:sp>
        <p:nvSpPr>
          <p:cNvPr id="10" name="Google Shape;45;p7">
            <a:extLst>
              <a:ext uri="{FF2B5EF4-FFF2-40B4-BE49-F238E27FC236}">
                <a16:creationId xmlns:a16="http://schemas.microsoft.com/office/drawing/2014/main" id="{A73369B0-5280-8B0F-9EED-FB7B25805432}"/>
              </a:ext>
            </a:extLst>
          </p:cNvPr>
          <p:cNvSpPr txBox="1">
            <a:spLocks/>
          </p:cNvSpPr>
          <p:nvPr/>
        </p:nvSpPr>
        <p:spPr>
          <a:xfrm>
            <a:off x="546449" y="3752150"/>
            <a:ext cx="3757921" cy="6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1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 sz="28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cs-CZ">
                <a:solidFill>
                  <a:schemeClr val="l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Ing. Vítězslav Malý</a:t>
            </a:r>
          </a:p>
          <a:p>
            <a:pPr marL="0" indent="0"/>
            <a:endParaRPr lang="cs-CZ">
              <a:solidFill>
                <a:schemeClr val="l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indent="0"/>
            <a:r>
              <a:rPr lang="cs-CZ" sz="1600">
                <a:solidFill>
                  <a:schemeClr val="l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Vitezslav.maly@pasivnidomy.cz</a:t>
            </a:r>
            <a:endParaRPr lang="cs-CZ" sz="1600" dirty="0">
              <a:solidFill>
                <a:schemeClr val="l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DC247A3-FBA8-49AC-6C4A-DBDAAF81C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43" y="4162750"/>
            <a:ext cx="2314575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73915B1-A91E-A581-89CF-264BA9E5C3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58" y="4095300"/>
            <a:ext cx="1919466" cy="607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6;p11"/>
          <p:cNvSpPr txBox="1">
            <a:spLocks/>
          </p:cNvSpPr>
          <p:nvPr/>
        </p:nvSpPr>
        <p:spPr>
          <a:xfrm>
            <a:off x="353424" y="4868271"/>
            <a:ext cx="4017853" cy="13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it-IT" sz="900" dirty="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Foto: Ing. Tomáš Vanický, </a:t>
            </a:r>
            <a:r>
              <a:rPr lang="it-IT" sz="900" dirty="0">
                <a:solidFill>
                  <a:schemeClr val="accent1"/>
                </a:solidFill>
                <a:latin typeface="Helvetica Neue Light" panose="020B0604020202020204" charset="0"/>
                <a:ea typeface="Helvetica Neue Light"/>
                <a:cs typeface="Helvetica Neue Light"/>
                <a:sym typeface="Helvetica Neue Light"/>
              </a:rPr>
              <a:t>E-koncept</a:t>
            </a:r>
            <a:r>
              <a:rPr lang="cs-CZ" sz="900" dirty="0">
                <a:solidFill>
                  <a:schemeClr val="accent1"/>
                </a:solidFill>
                <a:latin typeface="Helvetica Neue Light" panose="020B0604020202020204" charset="0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lang="cs-CZ" sz="900" dirty="0">
                <a:solidFill>
                  <a:schemeClr val="accent1"/>
                </a:solidFill>
                <a:latin typeface="Helvetica Neue Light" panose="020B0604020202020204" charset="0"/>
              </a:rPr>
              <a:t>Secesní vila v Poděbradech</a:t>
            </a:r>
            <a:r>
              <a:rPr lang="cs-CZ" sz="900" dirty="0">
                <a:solidFill>
                  <a:schemeClr val="accent1"/>
                </a:solidFill>
                <a:latin typeface="Helvetica Neue Light" panose="020B0604020202020204" charset="0"/>
                <a:ea typeface="Helvetica Neue Light"/>
                <a:cs typeface="Helvetica Neue Light"/>
                <a:sym typeface="Helvetica Neue Light"/>
              </a:rPr>
              <a:t> </a:t>
            </a:r>
            <a:endParaRPr lang="it-IT" sz="900" dirty="0">
              <a:solidFill>
                <a:schemeClr val="accent1"/>
              </a:solidFill>
              <a:latin typeface="Helvetica Neue Light" panose="020B0604020202020204" charset="0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" name="Google Shape;77;p11">
            <a:extLst>
              <a:ext uri="{FF2B5EF4-FFF2-40B4-BE49-F238E27FC236}">
                <a16:creationId xmlns:a16="http://schemas.microsoft.com/office/drawing/2014/main" id="{7E965BB0-C132-FFA0-08CE-BC8A2F423E82}"/>
              </a:ext>
            </a:extLst>
          </p:cNvPr>
          <p:cNvSpPr txBox="1">
            <a:spLocks/>
          </p:cNvSpPr>
          <p:nvPr/>
        </p:nvSpPr>
        <p:spPr>
          <a:xfrm>
            <a:off x="410988" y="136031"/>
            <a:ext cx="69651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000" dirty="0" err="1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Architektura</a:t>
            </a:r>
            <a:endParaRPr lang="en-US" sz="2000" dirty="0">
              <a:solidFill>
                <a:schemeClr val="tx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0773B6D2-26A9-6E3D-7C98-14F72380650A}"/>
              </a:ext>
            </a:extLst>
          </p:cNvPr>
          <p:cNvGraphicFramePr>
            <a:graphicFrameLocks noGrp="1"/>
          </p:cNvGraphicFramePr>
          <p:nvPr/>
        </p:nvGraphicFramePr>
        <p:xfrm>
          <a:off x="1694258" y="4130041"/>
          <a:ext cx="5110802" cy="336414"/>
        </p:xfrm>
        <a:graphic>
          <a:graphicData uri="http://schemas.openxmlformats.org/drawingml/2006/table">
            <a:tbl>
              <a:tblPr/>
              <a:tblGrid>
                <a:gridCol w="3412217">
                  <a:extLst>
                    <a:ext uri="{9D8B030D-6E8A-4147-A177-3AD203B41FA5}">
                      <a16:colId xmlns:a16="http://schemas.microsoft.com/office/drawing/2014/main" val="4041826962"/>
                    </a:ext>
                  </a:extLst>
                </a:gridCol>
                <a:gridCol w="1698585">
                  <a:extLst>
                    <a:ext uri="{9D8B030D-6E8A-4147-A177-3AD203B41FA5}">
                      <a16:colId xmlns:a16="http://schemas.microsoft.com/office/drawing/2014/main" val="2805937931"/>
                    </a:ext>
                  </a:extLst>
                </a:gridCol>
              </a:tblGrid>
              <a:tr h="325492">
                <a:tc>
                  <a:txBody>
                    <a:bodyPr/>
                    <a:lstStyle/>
                    <a:p>
                      <a:pPr algn="l"/>
                      <a:r>
                        <a:rPr lang="pt-BR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Měrná potřeba tepla na vytápění</a:t>
                      </a:r>
                      <a:r>
                        <a:rPr lang="cs-CZ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:</a:t>
                      </a:r>
                      <a:endParaRPr lang="pt-BR" sz="1200" b="0" dirty="0">
                        <a:solidFill>
                          <a:schemeClr val="tx2"/>
                        </a:solidFill>
                        <a:effectLst/>
                        <a:latin typeface="Helvetica Neue Light" panose="020B0604020202020204" charset="0"/>
                      </a:endParaRPr>
                    </a:p>
                  </a:txBody>
                  <a:tcPr marL="153534" marR="153534" marT="76767" marB="767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65 kWh / </a:t>
                      </a:r>
                      <a:r>
                        <a:rPr lang="en-US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(</a:t>
                      </a:r>
                      <a:r>
                        <a:rPr lang="cs-CZ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m</a:t>
                      </a:r>
                      <a:r>
                        <a:rPr lang="cs-CZ" sz="1200" b="0" baseline="3000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2</a:t>
                      </a:r>
                      <a:r>
                        <a:rPr lang="cs-CZ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a)</a:t>
                      </a:r>
                    </a:p>
                  </a:txBody>
                  <a:tcPr marL="153534" marR="153534" marT="76767" marB="767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56339"/>
                  </a:ext>
                </a:extLst>
              </a:tr>
            </a:tbl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4BF292DD-3621-2927-6A73-684E8D1CC2EC}"/>
              </a:ext>
            </a:extLst>
          </p:cNvPr>
          <p:cNvSpPr/>
          <p:nvPr/>
        </p:nvSpPr>
        <p:spPr>
          <a:xfrm>
            <a:off x="525755" y="674482"/>
            <a:ext cx="8322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cs-CZ" sz="1200" kern="1200" dirty="0">
                <a:solidFill>
                  <a:prstClr val="black"/>
                </a:solidFill>
                <a:latin typeface="Helvetica Neue Light" panose="020B0604020202020204" charset="0"/>
                <a:ea typeface="+mn-ea"/>
                <a:cs typeface="+mn-cs"/>
              </a:rPr>
              <a:t>Rok 2014</a:t>
            </a:r>
          </a:p>
        </p:txBody>
      </p:sp>
      <p:pic>
        <p:nvPicPr>
          <p:cNvPr id="4" name="Picture 9" descr="dumPRED_Pdy_ulice.JPG">
            <a:extLst>
              <a:ext uri="{FF2B5EF4-FFF2-40B4-BE49-F238E27FC236}">
                <a16:creationId xmlns:a16="http://schemas.microsoft.com/office/drawing/2014/main" id="{2CDAA8B8-D760-800D-5D54-D2C5E1DD4D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40" y="980261"/>
            <a:ext cx="3177980" cy="312551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8E10A1-5918-4668-20F1-694A212260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2" b="690"/>
          <a:stretch/>
        </p:blipFill>
        <p:spPr>
          <a:xfrm>
            <a:off x="4642499" y="1015461"/>
            <a:ext cx="3889161" cy="310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3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6;p11"/>
          <p:cNvSpPr txBox="1">
            <a:spLocks/>
          </p:cNvSpPr>
          <p:nvPr/>
        </p:nvSpPr>
        <p:spPr>
          <a:xfrm>
            <a:off x="182440" y="4868271"/>
            <a:ext cx="3177980" cy="1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spcAft>
                <a:spcPts val="1600"/>
              </a:spcAft>
              <a:buFont typeface="Didact Gothic"/>
              <a:buNone/>
            </a:pPr>
            <a:r>
              <a:rPr lang="cs-CZ" sz="900" dirty="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Arch</a:t>
            </a:r>
            <a:r>
              <a:rPr lang="it-IT" sz="900" dirty="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 Ing. </a:t>
            </a:r>
            <a:r>
              <a:rPr lang="cs-CZ" sz="900" dirty="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arch. Josef Tlustý, Fara Michle</a:t>
            </a:r>
            <a:endParaRPr lang="it-IT" sz="900" dirty="0">
              <a:solidFill>
                <a:schemeClr val="accen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" name="Google Shape;77;p11">
            <a:extLst>
              <a:ext uri="{FF2B5EF4-FFF2-40B4-BE49-F238E27FC236}">
                <a16:creationId xmlns:a16="http://schemas.microsoft.com/office/drawing/2014/main" id="{7E965BB0-C132-FFA0-08CE-BC8A2F423E82}"/>
              </a:ext>
            </a:extLst>
          </p:cNvPr>
          <p:cNvSpPr txBox="1">
            <a:spLocks/>
          </p:cNvSpPr>
          <p:nvPr/>
        </p:nvSpPr>
        <p:spPr>
          <a:xfrm>
            <a:off x="296688" y="162004"/>
            <a:ext cx="69651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000" dirty="0" err="1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Architektura</a:t>
            </a:r>
            <a:endParaRPr lang="en-US" sz="2000" dirty="0">
              <a:solidFill>
                <a:schemeClr val="tx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0773B6D2-26A9-6E3D-7C98-14F72380650A}"/>
              </a:ext>
            </a:extLst>
          </p:cNvPr>
          <p:cNvGraphicFramePr>
            <a:graphicFrameLocks noGrp="1"/>
          </p:cNvGraphicFramePr>
          <p:nvPr/>
        </p:nvGraphicFramePr>
        <p:xfrm>
          <a:off x="4033198" y="809785"/>
          <a:ext cx="5110802" cy="336414"/>
        </p:xfrm>
        <a:graphic>
          <a:graphicData uri="http://schemas.openxmlformats.org/drawingml/2006/table">
            <a:tbl>
              <a:tblPr/>
              <a:tblGrid>
                <a:gridCol w="3412217">
                  <a:extLst>
                    <a:ext uri="{9D8B030D-6E8A-4147-A177-3AD203B41FA5}">
                      <a16:colId xmlns:a16="http://schemas.microsoft.com/office/drawing/2014/main" val="4041826962"/>
                    </a:ext>
                  </a:extLst>
                </a:gridCol>
                <a:gridCol w="1698585">
                  <a:extLst>
                    <a:ext uri="{9D8B030D-6E8A-4147-A177-3AD203B41FA5}">
                      <a16:colId xmlns:a16="http://schemas.microsoft.com/office/drawing/2014/main" val="2805937931"/>
                    </a:ext>
                  </a:extLst>
                </a:gridCol>
              </a:tblGrid>
              <a:tr h="325492">
                <a:tc>
                  <a:txBody>
                    <a:bodyPr/>
                    <a:lstStyle/>
                    <a:p>
                      <a:pPr algn="l"/>
                      <a:r>
                        <a:rPr lang="pt-BR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Měrná potřeba tepla na vytápění</a:t>
                      </a:r>
                      <a:r>
                        <a:rPr lang="cs-CZ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:</a:t>
                      </a:r>
                      <a:endParaRPr lang="pt-BR" sz="1200" b="0" dirty="0">
                        <a:solidFill>
                          <a:schemeClr val="tx2"/>
                        </a:solidFill>
                        <a:effectLst/>
                        <a:latin typeface="Helvetica Neue Light" panose="020B0604020202020204" charset="0"/>
                      </a:endParaRPr>
                    </a:p>
                  </a:txBody>
                  <a:tcPr marL="153534" marR="153534" marT="76767" marB="767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24 kWh / </a:t>
                      </a:r>
                      <a:r>
                        <a:rPr lang="en-US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(</a:t>
                      </a:r>
                      <a:r>
                        <a:rPr lang="cs-CZ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m</a:t>
                      </a:r>
                      <a:r>
                        <a:rPr lang="cs-CZ" sz="1200" b="0" baseline="3000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2</a:t>
                      </a:r>
                      <a:r>
                        <a:rPr lang="cs-CZ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a)</a:t>
                      </a:r>
                    </a:p>
                  </a:txBody>
                  <a:tcPr marL="153534" marR="153534" marT="76767" marB="767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56339"/>
                  </a:ext>
                </a:extLst>
              </a:tr>
            </a:tbl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4BF292DD-3621-2927-6A73-684E8D1CC2EC}"/>
              </a:ext>
            </a:extLst>
          </p:cNvPr>
          <p:cNvSpPr/>
          <p:nvPr/>
        </p:nvSpPr>
        <p:spPr>
          <a:xfrm>
            <a:off x="497180" y="844802"/>
            <a:ext cx="8322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cs-CZ" sz="1200" kern="1200" dirty="0">
                <a:solidFill>
                  <a:prstClr val="black"/>
                </a:solidFill>
                <a:latin typeface="Helvetica Neue Light" panose="020B0604020202020204" charset="0"/>
                <a:ea typeface="+mn-ea"/>
                <a:cs typeface="+mn-cs"/>
              </a:rPr>
              <a:t>Rok 2016</a:t>
            </a:r>
          </a:p>
        </p:txBody>
      </p:sp>
      <p:pic>
        <p:nvPicPr>
          <p:cNvPr id="1032" name="Picture 8" descr="Fara Michle – detail – Ateliér Tlust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92" y="1177609"/>
            <a:ext cx="3940175" cy="315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rní Michl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60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88" y="1177609"/>
            <a:ext cx="4202854" cy="315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645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6;p11"/>
          <p:cNvSpPr txBox="1">
            <a:spLocks/>
          </p:cNvSpPr>
          <p:nvPr/>
        </p:nvSpPr>
        <p:spPr>
          <a:xfrm>
            <a:off x="182439" y="4868272"/>
            <a:ext cx="6857697" cy="13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cs-CZ" sz="900" dirty="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PAUAT </a:t>
            </a:r>
            <a:r>
              <a:rPr lang="cs-CZ" sz="900" dirty="0" err="1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Architekten</a:t>
            </a:r>
            <a:r>
              <a:rPr lang="en-US" sz="900" dirty="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Michal Čejka</a:t>
            </a:r>
            <a:r>
              <a:rPr lang="cs-CZ" sz="900" dirty="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lang="cs-CZ" sz="900" dirty="0" err="1">
                <a:solidFill>
                  <a:schemeClr val="accent1"/>
                </a:solidFill>
              </a:rPr>
              <a:t>Fronius</a:t>
            </a:r>
            <a:r>
              <a:rPr lang="cs-CZ" sz="900" dirty="0">
                <a:solidFill>
                  <a:schemeClr val="accent1"/>
                </a:solidFill>
              </a:rPr>
              <a:t> / „ENERGYAUTONOM+“ – revitalizace bývalého průmyslového areálu ve </a:t>
            </a:r>
            <a:r>
              <a:rPr lang="cs-CZ" sz="900" dirty="0" err="1">
                <a:solidFill>
                  <a:schemeClr val="accent1"/>
                </a:solidFill>
              </a:rPr>
              <a:t>Welsu</a:t>
            </a:r>
            <a:r>
              <a:rPr lang="cs-CZ" sz="900" dirty="0">
                <a:solidFill>
                  <a:schemeClr val="accent1"/>
                </a:solidFill>
              </a:rPr>
              <a:t>, Rakousko</a:t>
            </a:r>
            <a:r>
              <a:rPr lang="cs-CZ" sz="900" dirty="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</a:p>
        </p:txBody>
      </p:sp>
      <p:sp>
        <p:nvSpPr>
          <p:cNvPr id="3" name="Google Shape;77;p11">
            <a:extLst>
              <a:ext uri="{FF2B5EF4-FFF2-40B4-BE49-F238E27FC236}">
                <a16:creationId xmlns:a16="http://schemas.microsoft.com/office/drawing/2014/main" id="{7E965BB0-C132-FFA0-08CE-BC8A2F423E82}"/>
              </a:ext>
            </a:extLst>
          </p:cNvPr>
          <p:cNvSpPr txBox="1">
            <a:spLocks/>
          </p:cNvSpPr>
          <p:nvPr/>
        </p:nvSpPr>
        <p:spPr>
          <a:xfrm>
            <a:off x="410988" y="136031"/>
            <a:ext cx="69651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000" dirty="0" err="1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Architektura</a:t>
            </a:r>
            <a:endParaRPr lang="en-US" sz="2000" dirty="0">
              <a:solidFill>
                <a:schemeClr val="tx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0773B6D2-26A9-6E3D-7C98-14F72380650A}"/>
              </a:ext>
            </a:extLst>
          </p:cNvPr>
          <p:cNvGraphicFramePr>
            <a:graphicFrameLocks noGrp="1"/>
          </p:cNvGraphicFramePr>
          <p:nvPr/>
        </p:nvGraphicFramePr>
        <p:xfrm>
          <a:off x="2016599" y="3968403"/>
          <a:ext cx="5110802" cy="336414"/>
        </p:xfrm>
        <a:graphic>
          <a:graphicData uri="http://schemas.openxmlformats.org/drawingml/2006/table">
            <a:tbl>
              <a:tblPr/>
              <a:tblGrid>
                <a:gridCol w="3412217">
                  <a:extLst>
                    <a:ext uri="{9D8B030D-6E8A-4147-A177-3AD203B41FA5}">
                      <a16:colId xmlns:a16="http://schemas.microsoft.com/office/drawing/2014/main" val="4041826962"/>
                    </a:ext>
                  </a:extLst>
                </a:gridCol>
                <a:gridCol w="1698585">
                  <a:extLst>
                    <a:ext uri="{9D8B030D-6E8A-4147-A177-3AD203B41FA5}">
                      <a16:colId xmlns:a16="http://schemas.microsoft.com/office/drawing/2014/main" val="2805937931"/>
                    </a:ext>
                  </a:extLst>
                </a:gridCol>
              </a:tblGrid>
              <a:tr h="325492">
                <a:tc>
                  <a:txBody>
                    <a:bodyPr/>
                    <a:lstStyle/>
                    <a:p>
                      <a:pPr algn="l"/>
                      <a:r>
                        <a:rPr lang="pt-BR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Měrná potřeba tepla na vytápění</a:t>
                      </a:r>
                      <a:r>
                        <a:rPr lang="cs-CZ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:</a:t>
                      </a:r>
                      <a:endParaRPr lang="pt-BR" sz="1200" b="0" dirty="0">
                        <a:solidFill>
                          <a:schemeClr val="tx2"/>
                        </a:solidFill>
                        <a:effectLst/>
                        <a:latin typeface="Helvetica Neue Light" panose="020B0604020202020204" charset="0"/>
                      </a:endParaRPr>
                    </a:p>
                  </a:txBody>
                  <a:tcPr marL="153534" marR="153534" marT="76767" marB="767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24 kWh/(m</a:t>
                      </a:r>
                      <a:r>
                        <a:rPr lang="cs-CZ" sz="1200" b="0" baseline="3000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2</a:t>
                      </a:r>
                      <a:r>
                        <a:rPr lang="cs-CZ" sz="1200" b="0" dirty="0">
                          <a:solidFill>
                            <a:schemeClr val="tx2"/>
                          </a:solidFill>
                          <a:effectLst/>
                          <a:latin typeface="Helvetica Neue Light" panose="020B0604020202020204" charset="0"/>
                        </a:rPr>
                        <a:t>a)</a:t>
                      </a:r>
                    </a:p>
                  </a:txBody>
                  <a:tcPr marL="153534" marR="153534" marT="76767" marB="767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56339"/>
                  </a:ext>
                </a:extLst>
              </a:tr>
            </a:tbl>
          </a:graphicData>
        </a:graphic>
      </p:graphicFrame>
      <p:pic>
        <p:nvPicPr>
          <p:cNvPr id="4" name="Picture 6" descr="ARCH2360">
            <a:extLst>
              <a:ext uri="{FF2B5EF4-FFF2-40B4-BE49-F238E27FC236}">
                <a16:creationId xmlns:a16="http://schemas.microsoft.com/office/drawing/2014/main" id="{13A4AD81-4A22-E49F-B150-E70AE4A14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r="8526"/>
          <a:stretch/>
        </p:blipFill>
        <p:spPr bwMode="auto">
          <a:xfrm>
            <a:off x="5644222" y="1438203"/>
            <a:ext cx="3407652" cy="25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4" descr="217-1782_IMG.JPG">
            <a:extLst>
              <a:ext uri="{FF2B5EF4-FFF2-40B4-BE49-F238E27FC236}">
                <a16:creationId xmlns:a16="http://schemas.microsoft.com/office/drawing/2014/main" id="{C26FC3BF-060E-0258-DBD2-3CB2C8D54D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4" t="38754" r="18381" b="21684"/>
          <a:stretch/>
        </p:blipFill>
        <p:spPr bwMode="auto">
          <a:xfrm>
            <a:off x="156485" y="1413590"/>
            <a:ext cx="3687140" cy="25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F9AB20B-8171-3440-9D08-9AD24D1A37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89"/>
          <a:stretch/>
        </p:blipFill>
        <p:spPr>
          <a:xfrm rot="5400000">
            <a:off x="3483639" y="2010181"/>
            <a:ext cx="2520569" cy="13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92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7;p11"/>
          <p:cNvSpPr txBox="1">
            <a:spLocks/>
          </p:cNvSpPr>
          <p:nvPr/>
        </p:nvSpPr>
        <p:spPr>
          <a:xfrm>
            <a:off x="410988" y="136031"/>
            <a:ext cx="69651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Koncept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115" y="708731"/>
            <a:ext cx="4246121" cy="3873525"/>
          </a:xfrm>
          <a:prstGeom prst="rect">
            <a:avLst/>
          </a:prstGeom>
        </p:spPr>
      </p:pic>
      <p:pic>
        <p:nvPicPr>
          <p:cNvPr id="5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0289481-CB15-B930-9AB0-2613DE8FF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590" r="54992" b="16294"/>
          <a:stretch/>
        </p:blipFill>
        <p:spPr>
          <a:xfrm>
            <a:off x="6032322" y="886404"/>
            <a:ext cx="1097190" cy="952492"/>
          </a:xfrm>
          <a:prstGeom prst="rect">
            <a:avLst/>
          </a:prstGeom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5"/>
          <a:srcRect l="19915" r="19915"/>
          <a:stretch/>
        </p:blipFill>
        <p:spPr bwMode="auto">
          <a:xfrm flipH="1">
            <a:off x="5877182" y="1929506"/>
            <a:ext cx="1399139" cy="97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76" y="2947386"/>
            <a:ext cx="737919" cy="100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1" r="27188"/>
          <a:stretch/>
        </p:blipFill>
        <p:spPr bwMode="auto">
          <a:xfrm>
            <a:off x="4976800" y="4035072"/>
            <a:ext cx="841830" cy="77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702AB4E8-313B-4A1F-9709-0F9EC3B8FF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821" t="16990" r="24425" b="25231"/>
          <a:stretch/>
        </p:blipFill>
        <p:spPr>
          <a:xfrm>
            <a:off x="1170162" y="3210122"/>
            <a:ext cx="1042190" cy="119065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383" y="2133981"/>
            <a:ext cx="1703236" cy="1203606"/>
          </a:xfrm>
          <a:prstGeom prst="rect">
            <a:avLst/>
          </a:prstGeom>
        </p:spPr>
      </p:pic>
      <p:pic>
        <p:nvPicPr>
          <p:cNvPr id="12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179192B1-079E-4BE1-483D-58F871108D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6220" t="19278" r="7352" b="15648"/>
          <a:stretch/>
        </p:blipFill>
        <p:spPr>
          <a:xfrm>
            <a:off x="531782" y="2539674"/>
            <a:ext cx="380654" cy="392220"/>
          </a:xfrm>
          <a:prstGeom prst="rect">
            <a:avLst/>
          </a:prstGeom>
        </p:spPr>
      </p:pic>
      <p:pic>
        <p:nvPicPr>
          <p:cNvPr id="13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A160BF6-A862-019C-6A79-302A403CA41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8984" t="40236" r="42771" b="3140"/>
          <a:stretch/>
        </p:blipFill>
        <p:spPr>
          <a:xfrm>
            <a:off x="1637115" y="927800"/>
            <a:ext cx="862409" cy="1120001"/>
          </a:xfrm>
          <a:prstGeom prst="rect">
            <a:avLst/>
          </a:prstGeom>
        </p:spPr>
      </p:pic>
      <p:pic>
        <p:nvPicPr>
          <p:cNvPr id="1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941B35C-32F8-1B33-685F-19915DA8B36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766" t="43376" r="59989"/>
          <a:stretch/>
        </p:blipFill>
        <p:spPr>
          <a:xfrm>
            <a:off x="1074537" y="956609"/>
            <a:ext cx="696059" cy="90396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8141" y="163177"/>
            <a:ext cx="775886" cy="86120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3"/>
          <a:srcRect l="29048" t="21250" r="9524" b="-717"/>
          <a:stretch/>
        </p:blipFill>
        <p:spPr>
          <a:xfrm>
            <a:off x="1647434" y="171669"/>
            <a:ext cx="675324" cy="580152"/>
          </a:xfrm>
          <a:prstGeom prst="rect">
            <a:avLst/>
          </a:prstGeom>
        </p:spPr>
      </p:pic>
      <p:pic>
        <p:nvPicPr>
          <p:cNvPr id="17" name="Picture 21" descr="A picture containing ground, weapon, toiletry, rack&#10;&#10;Description automatically generated">
            <a:extLst>
              <a:ext uri="{FF2B5EF4-FFF2-40B4-BE49-F238E27FC236}">
                <a16:creationId xmlns:a16="http://schemas.microsoft.com/office/drawing/2014/main" id="{D118D29F-5C35-01B7-7479-B98E573C948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3626" r="48935"/>
          <a:stretch/>
        </p:blipFill>
        <p:spPr>
          <a:xfrm>
            <a:off x="4546328" y="376642"/>
            <a:ext cx="848860" cy="807641"/>
          </a:xfrm>
          <a:custGeom>
            <a:avLst/>
            <a:gdLst>
              <a:gd name="csX0" fmla="*/ 0 w 848860"/>
              <a:gd name="csY0" fmla="*/ 403821 h 807641"/>
              <a:gd name="csX1" fmla="*/ 424430 w 848860"/>
              <a:gd name="csY1" fmla="*/ 0 h 807641"/>
              <a:gd name="csX2" fmla="*/ 848860 w 848860"/>
              <a:gd name="csY2" fmla="*/ 403821 h 807641"/>
              <a:gd name="csX3" fmla="*/ 424430 w 848860"/>
              <a:gd name="csY3" fmla="*/ 807642 h 807641"/>
              <a:gd name="csX4" fmla="*/ 0 w 848860"/>
              <a:gd name="csY4" fmla="*/ 403821 h 8076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48860" h="807641" fill="none" extrusionOk="0">
                <a:moveTo>
                  <a:pt x="0" y="403821"/>
                </a:moveTo>
                <a:cubicBezTo>
                  <a:pt x="16728" y="120719"/>
                  <a:pt x="162500" y="4239"/>
                  <a:pt x="424430" y="0"/>
                </a:cubicBezTo>
                <a:cubicBezTo>
                  <a:pt x="616462" y="-5013"/>
                  <a:pt x="881640" y="144360"/>
                  <a:pt x="848860" y="403821"/>
                </a:cubicBezTo>
                <a:cubicBezTo>
                  <a:pt x="862114" y="647665"/>
                  <a:pt x="660364" y="833855"/>
                  <a:pt x="424430" y="807642"/>
                </a:cubicBezTo>
                <a:cubicBezTo>
                  <a:pt x="136822" y="800297"/>
                  <a:pt x="-9449" y="663526"/>
                  <a:pt x="0" y="403821"/>
                </a:cubicBezTo>
                <a:close/>
              </a:path>
              <a:path w="848860" h="807641" stroke="0" extrusionOk="0">
                <a:moveTo>
                  <a:pt x="0" y="403821"/>
                </a:moveTo>
                <a:cubicBezTo>
                  <a:pt x="9182" y="180420"/>
                  <a:pt x="222386" y="-1651"/>
                  <a:pt x="424430" y="0"/>
                </a:cubicBezTo>
                <a:cubicBezTo>
                  <a:pt x="682387" y="34673"/>
                  <a:pt x="857365" y="218049"/>
                  <a:pt x="848860" y="403821"/>
                </a:cubicBezTo>
                <a:cubicBezTo>
                  <a:pt x="824500" y="633891"/>
                  <a:pt x="632764" y="752316"/>
                  <a:pt x="424430" y="807642"/>
                </a:cubicBezTo>
                <a:cubicBezTo>
                  <a:pt x="188203" y="783038"/>
                  <a:pt x="22065" y="618037"/>
                  <a:pt x="0" y="403821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:ask="http://schemas.microsoft.com/office/drawing/2018/sketchyshapes" sd="443304282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8" name="Picture 24" descr="A picture containing grass, tree, outdoor, building&#10;&#10;Description automatically generated">
            <a:extLst>
              <a:ext uri="{FF2B5EF4-FFF2-40B4-BE49-F238E27FC236}">
                <a16:creationId xmlns:a16="http://schemas.microsoft.com/office/drawing/2014/main" id="{11B05256-BAD7-4B78-902C-86049917281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5462" t="728" r="37438" b="-728"/>
          <a:stretch/>
        </p:blipFill>
        <p:spPr>
          <a:xfrm>
            <a:off x="3967061" y="240870"/>
            <a:ext cx="793624" cy="783514"/>
          </a:xfrm>
          <a:custGeom>
            <a:avLst/>
            <a:gdLst>
              <a:gd name="csX0" fmla="*/ 0 w 793624"/>
              <a:gd name="csY0" fmla="*/ 391757 h 783514"/>
              <a:gd name="csX1" fmla="*/ 396812 w 793624"/>
              <a:gd name="csY1" fmla="*/ 0 h 783514"/>
              <a:gd name="csX2" fmla="*/ 793624 w 793624"/>
              <a:gd name="csY2" fmla="*/ 391757 h 783514"/>
              <a:gd name="csX3" fmla="*/ 396812 w 793624"/>
              <a:gd name="csY3" fmla="*/ 783514 h 783514"/>
              <a:gd name="csX4" fmla="*/ 0 w 793624"/>
              <a:gd name="csY4" fmla="*/ 391757 h 7835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93624" h="783514" fill="none" extrusionOk="0">
                <a:moveTo>
                  <a:pt x="0" y="391757"/>
                </a:moveTo>
                <a:cubicBezTo>
                  <a:pt x="19384" y="163692"/>
                  <a:pt x="189463" y="14557"/>
                  <a:pt x="396812" y="0"/>
                </a:cubicBezTo>
                <a:cubicBezTo>
                  <a:pt x="658567" y="-19145"/>
                  <a:pt x="785474" y="149160"/>
                  <a:pt x="793624" y="391757"/>
                </a:cubicBezTo>
                <a:cubicBezTo>
                  <a:pt x="760842" y="601613"/>
                  <a:pt x="646482" y="787268"/>
                  <a:pt x="396812" y="783514"/>
                </a:cubicBezTo>
                <a:cubicBezTo>
                  <a:pt x="167480" y="809935"/>
                  <a:pt x="-34476" y="620004"/>
                  <a:pt x="0" y="391757"/>
                </a:cubicBezTo>
                <a:close/>
              </a:path>
              <a:path w="793624" h="783514" stroke="0" extrusionOk="0">
                <a:moveTo>
                  <a:pt x="0" y="391757"/>
                </a:moveTo>
                <a:cubicBezTo>
                  <a:pt x="13797" y="213404"/>
                  <a:pt x="219937" y="17250"/>
                  <a:pt x="396812" y="0"/>
                </a:cubicBezTo>
                <a:cubicBezTo>
                  <a:pt x="623936" y="-11004"/>
                  <a:pt x="805064" y="201419"/>
                  <a:pt x="793624" y="391757"/>
                </a:cubicBezTo>
                <a:cubicBezTo>
                  <a:pt x="840173" y="587826"/>
                  <a:pt x="648321" y="782992"/>
                  <a:pt x="396812" y="783514"/>
                </a:cubicBezTo>
                <a:cubicBezTo>
                  <a:pt x="162088" y="755706"/>
                  <a:pt x="852" y="575917"/>
                  <a:pt x="0" y="391757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:ask="http://schemas.microsoft.com/office/drawing/2018/sketchyshapes" sd="2622489116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A56F055-9EE0-77B5-A7AA-DD8E7109E6F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9708" t="17016" r="25312" b="15442"/>
          <a:stretch/>
        </p:blipFill>
        <p:spPr>
          <a:xfrm>
            <a:off x="2380623" y="4133668"/>
            <a:ext cx="974096" cy="897174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69751CB-EDF4-AF1A-0048-E55F8EF7BD37}"/>
              </a:ext>
            </a:extLst>
          </p:cNvPr>
          <p:cNvSpPr/>
          <p:nvPr/>
        </p:nvSpPr>
        <p:spPr>
          <a:xfrm>
            <a:off x="7506885" y="1622126"/>
            <a:ext cx="119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latin typeface="Helvetica Neue" panose="020B0604020202020204" charset="0"/>
              </a:rPr>
              <a:t>Jde tedy o úvodní rozvahu, která má zajistit </a:t>
            </a:r>
            <a:r>
              <a:rPr lang="cs-CZ" sz="1600" b="1" dirty="0">
                <a:latin typeface="Helvetica Neue" panose="020B0604020202020204" charset="0"/>
              </a:rPr>
              <a:t>holistický přístup</a:t>
            </a:r>
            <a:r>
              <a:rPr lang="cs-CZ" sz="1600" dirty="0">
                <a:latin typeface="Helvetica Neue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6355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646386" y="272149"/>
            <a:ext cx="679099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000" dirty="0">
                <a:solidFill>
                  <a:schemeClr val="tx1"/>
                </a:solidFill>
                <a:latin typeface="Helvetica Neue" panose="020B0604020202020204" charset="0"/>
              </a:rPr>
              <a:t>ENERGETICKÝ KONCEPT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369" y="707148"/>
            <a:ext cx="5489261" cy="4300321"/>
          </a:xfrm>
          <a:prstGeom prst="rect">
            <a:avLst/>
          </a:prstGeom>
        </p:spPr>
      </p:pic>
      <p:sp>
        <p:nvSpPr>
          <p:cNvPr id="2" name="Google Shape;77;p11">
            <a:extLst>
              <a:ext uri="{FF2B5EF4-FFF2-40B4-BE49-F238E27FC236}">
                <a16:creationId xmlns:a16="http://schemas.microsoft.com/office/drawing/2014/main" id="{56337C8C-B8CE-8B7A-55C1-B3CFDBBD0FB0}"/>
              </a:ext>
            </a:extLst>
          </p:cNvPr>
          <p:cNvSpPr txBox="1">
            <a:spLocks/>
          </p:cNvSpPr>
          <p:nvPr/>
        </p:nvSpPr>
        <p:spPr>
          <a:xfrm>
            <a:off x="410988" y="136031"/>
            <a:ext cx="69651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Koncept</a:t>
            </a:r>
          </a:p>
        </p:txBody>
      </p:sp>
    </p:spTree>
    <p:extLst>
      <p:ext uri="{BB962C8B-B14F-4D97-AF65-F5344CB8AC3E}">
        <p14:creationId xmlns:p14="http://schemas.microsoft.com/office/powerpoint/2010/main" val="3656191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77B9FC34-E70E-EFBC-E237-23D088FBE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7;p11">
            <a:extLst>
              <a:ext uri="{FF2B5EF4-FFF2-40B4-BE49-F238E27FC236}">
                <a16:creationId xmlns:a16="http://schemas.microsoft.com/office/drawing/2014/main" id="{0B81667C-9B50-633B-3599-2F49281851AD}"/>
              </a:ext>
            </a:extLst>
          </p:cNvPr>
          <p:cNvSpPr txBox="1">
            <a:spLocks/>
          </p:cNvSpPr>
          <p:nvPr/>
        </p:nvSpPr>
        <p:spPr>
          <a:xfrm>
            <a:off x="410988" y="136031"/>
            <a:ext cx="69651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000" dirty="0" err="1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Architektura</a:t>
            </a:r>
            <a:endParaRPr lang="en-US" sz="2000" dirty="0">
              <a:solidFill>
                <a:schemeClr val="tx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961BDA3-8A5E-7E71-B023-58A572B8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88176" y="1153106"/>
            <a:ext cx="3099107" cy="232433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5B5AC7-30EE-B2D0-6123-7820D4D7C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46855" y="2009536"/>
            <a:ext cx="3426209" cy="256965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B01C3A7-68E0-E68D-795C-E52BEBF56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232" y="1404589"/>
            <a:ext cx="3518210" cy="263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76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AB7D4-2608-0752-827E-5264D9BD3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B1D3C58E-E066-4C7C-879D-656985889BE4}"/>
              </a:ext>
            </a:extLst>
          </p:cNvPr>
          <p:cNvSpPr txBox="1"/>
          <p:nvPr/>
        </p:nvSpPr>
        <p:spPr>
          <a:xfrm>
            <a:off x="646386" y="272149"/>
            <a:ext cx="679099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000" dirty="0">
                <a:solidFill>
                  <a:schemeClr val="tx1"/>
                </a:solidFill>
                <a:latin typeface="Helvetica Neue" panose="020B0604020202020204" charset="0"/>
              </a:rPr>
              <a:t>ENERGETICKÝ KONCEPT</a:t>
            </a:r>
          </a:p>
        </p:txBody>
      </p:sp>
      <p:sp>
        <p:nvSpPr>
          <p:cNvPr id="2" name="Google Shape;77;p11">
            <a:extLst>
              <a:ext uri="{FF2B5EF4-FFF2-40B4-BE49-F238E27FC236}">
                <a16:creationId xmlns:a16="http://schemas.microsoft.com/office/drawing/2014/main" id="{71E5C33E-C910-185A-70A7-DD97DE0B47B4}"/>
              </a:ext>
            </a:extLst>
          </p:cNvPr>
          <p:cNvSpPr txBox="1">
            <a:spLocks/>
          </p:cNvSpPr>
          <p:nvPr/>
        </p:nvSpPr>
        <p:spPr>
          <a:xfrm>
            <a:off x="410988" y="136031"/>
            <a:ext cx="69651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Dům Radost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143937-6C70-1FE2-7F55-0266B86B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65" y="708731"/>
            <a:ext cx="7057870" cy="4053189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F8169DC5-E0F7-6733-466C-BF0B00F98435}"/>
              </a:ext>
            </a:extLst>
          </p:cNvPr>
          <p:cNvSpPr/>
          <p:nvPr/>
        </p:nvSpPr>
        <p:spPr>
          <a:xfrm>
            <a:off x="237892" y="4802730"/>
            <a:ext cx="65420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200" dirty="0">
                <a:latin typeface="Helvetica Neue" panose="020B0604020202020204" charset="0"/>
              </a:rPr>
              <a:t>Zdroj: Ing. Arch. Josef Smola</a:t>
            </a:r>
          </a:p>
        </p:txBody>
      </p:sp>
    </p:spTree>
    <p:extLst>
      <p:ext uri="{BB962C8B-B14F-4D97-AF65-F5344CB8AC3E}">
        <p14:creationId xmlns:p14="http://schemas.microsoft.com/office/powerpoint/2010/main" val="3817645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44150-73E4-F95A-EF8A-AD06457FC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CA8C4D1-8070-D18C-F32C-6A051923C8E3}"/>
              </a:ext>
            </a:extLst>
          </p:cNvPr>
          <p:cNvSpPr txBox="1"/>
          <p:nvPr/>
        </p:nvSpPr>
        <p:spPr>
          <a:xfrm>
            <a:off x="646386" y="272149"/>
            <a:ext cx="679099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000" dirty="0">
                <a:solidFill>
                  <a:schemeClr val="tx1"/>
                </a:solidFill>
                <a:latin typeface="Helvetica Neue" panose="020B0604020202020204" charset="0"/>
              </a:rPr>
              <a:t>ENERGETICKÝ KONCEPT</a:t>
            </a:r>
          </a:p>
        </p:txBody>
      </p:sp>
      <p:sp>
        <p:nvSpPr>
          <p:cNvPr id="2" name="Google Shape;77;p11">
            <a:extLst>
              <a:ext uri="{FF2B5EF4-FFF2-40B4-BE49-F238E27FC236}">
                <a16:creationId xmlns:a16="http://schemas.microsoft.com/office/drawing/2014/main" id="{7028B7F1-C96D-6D7D-3066-0C7A4EEE06BA}"/>
              </a:ext>
            </a:extLst>
          </p:cNvPr>
          <p:cNvSpPr txBox="1">
            <a:spLocks/>
          </p:cNvSpPr>
          <p:nvPr/>
        </p:nvSpPr>
        <p:spPr>
          <a:xfrm>
            <a:off x="410988" y="136031"/>
            <a:ext cx="69651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Dům Radost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8D0BDC-7745-5F72-BB48-325669FC5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61" y="1077630"/>
            <a:ext cx="8638478" cy="344245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0412E21-9717-B38B-1462-0A48DB50AFAF}"/>
              </a:ext>
            </a:extLst>
          </p:cNvPr>
          <p:cNvSpPr/>
          <p:nvPr/>
        </p:nvSpPr>
        <p:spPr>
          <a:xfrm>
            <a:off x="252761" y="4840812"/>
            <a:ext cx="65420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200" dirty="0">
                <a:latin typeface="Helvetica Neue" panose="020B0604020202020204" charset="0"/>
              </a:rPr>
              <a:t>Zdroj: Ing. Arch. Josef Smola</a:t>
            </a:r>
          </a:p>
        </p:txBody>
      </p:sp>
    </p:spTree>
    <p:extLst>
      <p:ext uri="{BB962C8B-B14F-4D97-AF65-F5344CB8AC3E}">
        <p14:creationId xmlns:p14="http://schemas.microsoft.com/office/powerpoint/2010/main" val="1708748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DCA31-D84F-AE07-6EB6-513E6B73C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19014AB4-AFA4-DD7F-9195-866FD2C1468C}"/>
              </a:ext>
            </a:extLst>
          </p:cNvPr>
          <p:cNvSpPr txBox="1"/>
          <p:nvPr/>
        </p:nvSpPr>
        <p:spPr>
          <a:xfrm>
            <a:off x="646386" y="272149"/>
            <a:ext cx="679099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000" dirty="0">
                <a:solidFill>
                  <a:schemeClr val="tx1"/>
                </a:solidFill>
                <a:latin typeface="Helvetica Neue" panose="020B0604020202020204" charset="0"/>
              </a:rPr>
              <a:t>ENERGETICKÝ KONCEPT</a:t>
            </a:r>
          </a:p>
        </p:txBody>
      </p:sp>
      <p:sp>
        <p:nvSpPr>
          <p:cNvPr id="2" name="Google Shape;77;p11">
            <a:extLst>
              <a:ext uri="{FF2B5EF4-FFF2-40B4-BE49-F238E27FC236}">
                <a16:creationId xmlns:a16="http://schemas.microsoft.com/office/drawing/2014/main" id="{157B577C-3491-1354-E0C4-E8E81A649410}"/>
              </a:ext>
            </a:extLst>
          </p:cNvPr>
          <p:cNvSpPr txBox="1">
            <a:spLocks/>
          </p:cNvSpPr>
          <p:nvPr/>
        </p:nvSpPr>
        <p:spPr>
          <a:xfrm>
            <a:off x="410988" y="136031"/>
            <a:ext cx="69651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Dům Radost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ECF7E53-9340-238A-8502-C116AE74C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36" y="618398"/>
            <a:ext cx="7192728" cy="393420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BF4DA1E-83C2-91DC-9DEC-A9E3D9D4331C}"/>
              </a:ext>
            </a:extLst>
          </p:cNvPr>
          <p:cNvSpPr/>
          <p:nvPr/>
        </p:nvSpPr>
        <p:spPr>
          <a:xfrm>
            <a:off x="237892" y="4802730"/>
            <a:ext cx="65420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200" dirty="0">
                <a:latin typeface="Helvetica Neue" panose="020B0604020202020204" charset="0"/>
              </a:rPr>
              <a:t>Zdroj: Ing. Arch. Josef Smola</a:t>
            </a:r>
          </a:p>
        </p:txBody>
      </p:sp>
    </p:spTree>
    <p:extLst>
      <p:ext uri="{BB962C8B-B14F-4D97-AF65-F5344CB8AC3E}">
        <p14:creationId xmlns:p14="http://schemas.microsoft.com/office/powerpoint/2010/main" val="2499900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E1793-83CD-C8AD-F362-A6050DBE5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9150A67C-D3DF-C8BD-0510-A5793FDFE26A}"/>
              </a:ext>
            </a:extLst>
          </p:cNvPr>
          <p:cNvSpPr txBox="1"/>
          <p:nvPr/>
        </p:nvSpPr>
        <p:spPr>
          <a:xfrm>
            <a:off x="646386" y="272149"/>
            <a:ext cx="679099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000" dirty="0">
                <a:solidFill>
                  <a:schemeClr val="tx1"/>
                </a:solidFill>
                <a:latin typeface="Helvetica Neue" panose="020B0604020202020204" charset="0"/>
              </a:rPr>
              <a:t>ENERGETICKÝ KONCEPT</a:t>
            </a:r>
          </a:p>
        </p:txBody>
      </p:sp>
      <p:sp>
        <p:nvSpPr>
          <p:cNvPr id="2" name="Google Shape;77;p11">
            <a:extLst>
              <a:ext uri="{FF2B5EF4-FFF2-40B4-BE49-F238E27FC236}">
                <a16:creationId xmlns:a16="http://schemas.microsoft.com/office/drawing/2014/main" id="{A888652C-9DD8-8407-C01A-8E84DF9ECAD7}"/>
              </a:ext>
            </a:extLst>
          </p:cNvPr>
          <p:cNvSpPr txBox="1">
            <a:spLocks/>
          </p:cNvSpPr>
          <p:nvPr/>
        </p:nvSpPr>
        <p:spPr>
          <a:xfrm>
            <a:off x="410988" y="136031"/>
            <a:ext cx="69651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2000" dirty="0" err="1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ClimArchiBase</a:t>
            </a:r>
            <a:r>
              <a:rPr lang="cs-CZ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- Manuál udržitelné architektury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F3D41B-1379-9E7F-6165-8878C1E3A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667" y="813236"/>
            <a:ext cx="6426665" cy="40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01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F6D8AC-126C-41BB-993D-FEBF56CA6184}"/>
              </a:ext>
            </a:extLst>
          </p:cNvPr>
          <p:cNvSpPr txBox="1">
            <a:spLocks/>
          </p:cNvSpPr>
          <p:nvPr/>
        </p:nvSpPr>
        <p:spPr>
          <a:xfrm>
            <a:off x="275008" y="776896"/>
            <a:ext cx="7301449" cy="424199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2" indent="0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None/>
              <a:tabLst>
                <a:tab pos="266700" algn="l"/>
              </a:tabLst>
            </a:pP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Udržitelnost, nebo-</a:t>
            </a:r>
            <a:r>
              <a:rPr lang="cs-CZ" sz="1200" dirty="0" err="1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li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 schopnost budovy odolat času a adaptovat se, lze považovat za jeden z úhelných kamenů architektury. Dnes se musíme vypořádat s:</a:t>
            </a:r>
          </a:p>
          <a:p>
            <a:pPr marL="448945" lvl="2" indent="-258445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cs-CZ" sz="1200" b="1" dirty="0">
                <a:solidFill>
                  <a:schemeClr val="accent5"/>
                </a:solidFill>
                <a:latin typeface="Helvetica Neue Light"/>
                <a:ea typeface="Arial"/>
                <a:cs typeface="Arial"/>
              </a:rPr>
              <a:t>Klimatickou krizí </a:t>
            </a:r>
            <a:r>
              <a:rPr lang="cs-CZ" sz="1200" dirty="0">
                <a:solidFill>
                  <a:schemeClr val="accent5"/>
                </a:solidFill>
                <a:latin typeface="Helvetica Neue Light"/>
                <a:ea typeface="Arial"/>
                <a:cs typeface="Arial"/>
              </a:rPr>
              <a:t>– naše společnost se musí ve velmi krátké době adaptovat na přicházející změny. </a:t>
            </a:r>
          </a:p>
          <a:p>
            <a:pPr marL="448945" lvl="2" indent="-258445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cs-CZ" sz="1200" b="1" dirty="0">
                <a:solidFill>
                  <a:schemeClr val="accent5"/>
                </a:solidFill>
                <a:latin typeface="Helvetica Neue Light"/>
                <a:ea typeface="Arial"/>
                <a:cs typeface="Arial"/>
              </a:rPr>
              <a:t>Krizí nákladů </a:t>
            </a:r>
            <a:r>
              <a:rPr lang="cs-CZ" sz="1200" dirty="0">
                <a:solidFill>
                  <a:schemeClr val="accent5"/>
                </a:solidFill>
                <a:latin typeface="Helvetica Neue Light"/>
                <a:ea typeface="Arial"/>
                <a:cs typeface="Arial"/>
              </a:rPr>
              <a:t>– volatilita ceny energie ovlivňuje rozhodování</a:t>
            </a:r>
            <a:endParaRPr lang="cs-CZ" dirty="0">
              <a:solidFill>
                <a:schemeClr val="accent5"/>
              </a:solidFill>
            </a:endParaRPr>
          </a:p>
          <a:p>
            <a:pPr marL="448945" lvl="2" indent="-258445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cs-CZ" sz="1200" b="1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Kvalita vnitřního prostředí budov -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 zdraví uživatelů vs. schopnost budovy provozovat</a:t>
            </a:r>
            <a:endParaRPr lang="cs-CZ" sz="1200" b="1" dirty="0">
              <a:solidFill>
                <a:schemeClr val="accent5"/>
              </a:solidFill>
              <a:latin typeface="Helvetica Neue Light" panose="020B0604020202020204" charset="0"/>
              <a:ea typeface="Arial"/>
              <a:cs typeface="Arial"/>
            </a:endParaRPr>
          </a:p>
          <a:p>
            <a:pPr marL="448945" lvl="2" indent="-258445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cs-CZ" sz="1200" b="1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Energetickou krizí 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– budova je energeticky náročný spotřebič a bez úspor není transformace energetiky možná; renovace jsou </a:t>
            </a:r>
            <a:r>
              <a:rPr lang="cs-CZ" sz="1200" dirty="0" err="1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resilientní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 vůči nestabilitě dodávky; energetická bezpečnost, efektivita využití OZE</a:t>
            </a:r>
          </a:p>
          <a:p>
            <a:pPr marL="448945" lvl="2" indent="-258445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cs-CZ" sz="1200" b="1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Dotační krizí – 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omezení dotačních zdrojů je problém nebo příležitost? …..</a:t>
            </a:r>
          </a:p>
          <a:p>
            <a:pPr marL="448945" lvl="2" indent="-258445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endParaRPr lang="cs-CZ" sz="1200" dirty="0">
              <a:solidFill>
                <a:schemeClr val="accent5"/>
              </a:solidFill>
              <a:latin typeface="Helvetica Neue Light" panose="020B0604020202020204" charset="0"/>
              <a:ea typeface="Arial"/>
              <a:cs typeface="Arial"/>
            </a:endParaRPr>
          </a:p>
          <a:p>
            <a:pPr>
              <a:spcBef>
                <a:spcPts val="1350"/>
              </a:spcBef>
              <a:buClr>
                <a:srgbClr val="0C8341"/>
              </a:buClr>
              <a:buSzPct val="160000"/>
              <a:buFont typeface="Arial" panose="020B0604020202020204" pitchFamily="34" charset="0"/>
              <a:buChar char="•"/>
            </a:pPr>
            <a:endParaRPr lang="cs-CZ" sz="1500" dirty="0">
              <a:latin typeface="+mn-lt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647962" y="278679"/>
            <a:ext cx="679099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000" dirty="0">
                <a:solidFill>
                  <a:schemeClr val="accent5"/>
                </a:solidFill>
                <a:latin typeface="Helvetica Neue" panose="020B0604020202020204" charset="0"/>
              </a:rPr>
              <a:t>KONCEPT - VNĚJŠÍ VLIVY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443" y="3145500"/>
            <a:ext cx="2299908" cy="182196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2" y="3145500"/>
            <a:ext cx="3725513" cy="186509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953" y="967149"/>
            <a:ext cx="1527136" cy="1776052"/>
          </a:xfrm>
          <a:prstGeom prst="rect">
            <a:avLst/>
          </a:prstGeom>
        </p:spPr>
      </p:pic>
      <p:grpSp>
        <p:nvGrpSpPr>
          <p:cNvPr id="16" name="Skupina 15"/>
          <p:cNvGrpSpPr/>
          <p:nvPr/>
        </p:nvGrpSpPr>
        <p:grpSpPr>
          <a:xfrm>
            <a:off x="7005577" y="3123933"/>
            <a:ext cx="2138423" cy="1865097"/>
            <a:chOff x="3658682" y="419387"/>
            <a:chExt cx="5128787" cy="4470251"/>
          </a:xfrm>
        </p:grpSpPr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8682" y="419387"/>
              <a:ext cx="4877845" cy="4470251"/>
            </a:xfrm>
            <a:prstGeom prst="rect">
              <a:avLst/>
            </a:prstGeom>
          </p:spPr>
        </p:pic>
        <p:sp>
          <p:nvSpPr>
            <p:cNvPr id="18" name="Obdélník 17"/>
            <p:cNvSpPr/>
            <p:nvPr/>
          </p:nvSpPr>
          <p:spPr>
            <a:xfrm>
              <a:off x="6097605" y="419387"/>
              <a:ext cx="2689864" cy="1873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7994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37BFEB17-3D59-EF1F-258B-95E1A8591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>
            <a:extLst>
              <a:ext uri="{FF2B5EF4-FFF2-40B4-BE49-F238E27FC236}">
                <a16:creationId xmlns:a16="http://schemas.microsoft.com/office/drawing/2014/main" id="{13E20A87-CFCC-6866-A87E-51C8142E36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355" r="19355"/>
          <a:stretch/>
        </p:blipFill>
        <p:spPr>
          <a:xfrm>
            <a:off x="4572000" y="0"/>
            <a:ext cx="4571995" cy="419609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>
            <a:extLst>
              <a:ext uri="{FF2B5EF4-FFF2-40B4-BE49-F238E27FC236}">
                <a16:creationId xmlns:a16="http://schemas.microsoft.com/office/drawing/2014/main" id="{52B587B9-8ABA-C162-23DE-A2465E4872B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0401" y="3683464"/>
            <a:ext cx="4471599" cy="6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cs-CZ" sz="1100" dirty="0"/>
              <a:t>Financováno Evropskou unií. Názory vyjádřené jsou názory autora a neodráží nutně oficiální stanovisko Evropské unie či Evropské výkonné agentury pro klima, infrastrukturu a životní prostředí (CINEA). Evropská unie ani CINEA za vyjádřené názory nenese odpovědnost.</a:t>
            </a:r>
          </a:p>
          <a:p>
            <a:pPr marL="0" lvl="0" indent="0"/>
            <a:endParaRPr lang="cs-CZ" sz="1100" dirty="0"/>
          </a:p>
          <a:p>
            <a:pPr marL="0" lvl="0" indent="0"/>
            <a:r>
              <a:rPr lang="cs-CZ" sz="1100" dirty="0"/>
              <a:t>Projekt je spolufinancován Ministerstvem životního prostředí ČR. Veškerá sdělení a názory jsou pouze sděleními a názory autora, poskytovatel dotace (MŽP ČR) není zodpovědný za obsah těchto sdělení.</a:t>
            </a:r>
            <a:endParaRPr lang="cs-CZ" sz="700" dirty="0">
              <a:solidFill>
                <a:schemeClr val="l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6" name="Google Shape;46;p7">
            <a:extLst>
              <a:ext uri="{FF2B5EF4-FFF2-40B4-BE49-F238E27FC236}">
                <a16:creationId xmlns:a16="http://schemas.microsoft.com/office/drawing/2014/main" id="{D6A34CB7-15F3-E641-28BD-E702335D5D4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" y="1238250"/>
            <a:ext cx="5155705" cy="205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>
            <a:extLst>
              <a:ext uri="{FF2B5EF4-FFF2-40B4-BE49-F238E27FC236}">
                <a16:creationId xmlns:a16="http://schemas.microsoft.com/office/drawing/2014/main" id="{4558941B-3564-4B2B-4342-243B584AE82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0000" y="1280950"/>
            <a:ext cx="4694100" cy="189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600" dirty="0">
                <a:latin typeface="Helvetica Neue"/>
                <a:ea typeface="Helvetica Neue"/>
                <a:cs typeface="Helvetica Neue"/>
                <a:sym typeface="Helvetica Neue"/>
              </a:rPr>
              <a:t>Děkuji za</a:t>
            </a:r>
            <a:br>
              <a:rPr lang="cs-CZ" sz="46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cs-CZ" sz="4600" dirty="0">
                <a:latin typeface="Helvetica Neue"/>
                <a:ea typeface="Helvetica Neue"/>
                <a:cs typeface="Helvetica Neue"/>
                <a:sym typeface="Helvetica Neue"/>
              </a:rPr>
              <a:t>pozornost</a:t>
            </a:r>
            <a:endParaRPr sz="46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51C3667-17D2-CC09-F2B7-A48F54FF7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0" y="4452680"/>
            <a:ext cx="2314575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B165427-4DA3-51D6-CC0B-1C996DEE4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72478"/>
            <a:ext cx="1919466" cy="6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59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7;p11">
            <a:extLst>
              <a:ext uri="{FF2B5EF4-FFF2-40B4-BE49-F238E27FC236}">
                <a16:creationId xmlns:a16="http://schemas.microsoft.com/office/drawing/2014/main" id="{7E965BB0-C132-FFA0-08CE-BC8A2F423E82}"/>
              </a:ext>
            </a:extLst>
          </p:cNvPr>
          <p:cNvSpPr txBox="1">
            <a:spLocks/>
          </p:cNvSpPr>
          <p:nvPr/>
        </p:nvSpPr>
        <p:spPr>
          <a:xfrm>
            <a:off x="410988" y="136031"/>
            <a:ext cx="69651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pl-PL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Primární energie</a:t>
            </a:r>
            <a:endParaRPr lang="cs-CZ" sz="2000" dirty="0">
              <a:solidFill>
                <a:schemeClr val="tx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8BFC92-00F2-5310-9941-947B83601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2" t="9021" r="12815" b="5265"/>
          <a:stretch/>
        </p:blipFill>
        <p:spPr>
          <a:xfrm>
            <a:off x="-108189" y="1261173"/>
            <a:ext cx="3961854" cy="345328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D1C3D5B-10EC-7541-63FE-11127B898930}"/>
              </a:ext>
            </a:extLst>
          </p:cNvPr>
          <p:cNvSpPr/>
          <p:nvPr/>
        </p:nvSpPr>
        <p:spPr>
          <a:xfrm>
            <a:off x="1691187" y="3509968"/>
            <a:ext cx="19533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latin typeface="Ink Free" panose="03080402000500000000" pitchFamily="66" charset="0"/>
              </a:rPr>
              <a:t>neobnovitelná složka</a:t>
            </a:r>
            <a:endParaRPr lang="de-DE" sz="1200" b="1" dirty="0">
              <a:latin typeface="Ink Free" panose="03080402000500000000" pitchFamily="66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C129A1A-20BA-0DF1-08AD-770DB884EB50}"/>
              </a:ext>
            </a:extLst>
          </p:cNvPr>
          <p:cNvSpPr/>
          <p:nvPr/>
        </p:nvSpPr>
        <p:spPr>
          <a:xfrm>
            <a:off x="642936" y="1767546"/>
            <a:ext cx="1050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latin typeface="Ink Free" panose="03080402000500000000" pitchFamily="66" charset="0"/>
              </a:rPr>
              <a:t>obnovitelná složka</a:t>
            </a:r>
            <a:endParaRPr lang="de-DE" sz="1200" b="1" dirty="0">
              <a:latin typeface="Ink Free" panose="03080402000500000000" pitchFamily="66" charset="0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5D42DA72-A723-C255-85B6-EC0573834F53}"/>
              </a:ext>
            </a:extLst>
          </p:cNvPr>
          <p:cNvGrpSpPr/>
          <p:nvPr/>
        </p:nvGrpSpPr>
        <p:grpSpPr>
          <a:xfrm>
            <a:off x="1691187" y="3648467"/>
            <a:ext cx="1240291" cy="789502"/>
            <a:chOff x="4099060" y="4583376"/>
            <a:chExt cx="1629652" cy="1152352"/>
          </a:xfrm>
        </p:grpSpPr>
        <p:pic>
          <p:nvPicPr>
            <p:cNvPr id="11" name="Picture 26" descr="Shape, circle&#10;&#10;Description automatically generated">
              <a:extLst>
                <a:ext uri="{FF2B5EF4-FFF2-40B4-BE49-F238E27FC236}">
                  <a16:creationId xmlns:a16="http://schemas.microsoft.com/office/drawing/2014/main" id="{48F3D5FD-9508-7671-CFEA-68F73CA9D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9060" y="4583376"/>
              <a:ext cx="1629652" cy="1152352"/>
            </a:xfrm>
            <a:prstGeom prst="rect">
              <a:avLst/>
            </a:prstGeom>
          </p:spPr>
        </p:pic>
        <p:sp>
          <p:nvSpPr>
            <p:cNvPr id="15" name="TextBox 27">
              <a:extLst>
                <a:ext uri="{FF2B5EF4-FFF2-40B4-BE49-F238E27FC236}">
                  <a16:creationId xmlns:a16="http://schemas.microsoft.com/office/drawing/2014/main" id="{B602B0B5-0748-50DA-9765-DAAF4B033E14}"/>
                </a:ext>
              </a:extLst>
            </p:cNvPr>
            <p:cNvSpPr txBox="1"/>
            <p:nvPr/>
          </p:nvSpPr>
          <p:spPr>
            <a:xfrm>
              <a:off x="4350873" y="4763369"/>
              <a:ext cx="1143457" cy="57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chemeClr val="bg1"/>
                  </a:solidFill>
                  <a:latin typeface="Ink Free" panose="03080402000500000000" pitchFamily="66" charset="0"/>
                  <a:ea typeface="Verdana" panose="020B0604030504040204" pitchFamily="34" charset="0"/>
                </a:rPr>
                <a:t>Omezené</a:t>
              </a:r>
            </a:p>
            <a:p>
              <a:pPr algn="ctr"/>
              <a:r>
                <a:rPr lang="cs-CZ" sz="1200" dirty="0">
                  <a:solidFill>
                    <a:schemeClr val="bg1"/>
                  </a:solidFill>
                  <a:latin typeface="Ink Free" panose="03080402000500000000" pitchFamily="66" charset="0"/>
                  <a:ea typeface="Verdana" panose="020B0604030504040204" pitchFamily="34" charset="0"/>
                </a:rPr>
                <a:t>množství</a:t>
              </a:r>
              <a:endParaRPr lang="cs-CZ" sz="2400" dirty="0">
                <a:solidFill>
                  <a:schemeClr val="bg1"/>
                </a:solidFill>
                <a:latin typeface="Ink Free" panose="03080402000500000000" pitchFamily="66" charset="0"/>
                <a:ea typeface="Verdana" panose="020B0604030504040204" pitchFamily="34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EE138F67-C741-90AC-3411-D1403AB4C7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508" b="22265"/>
          <a:stretch/>
        </p:blipFill>
        <p:spPr>
          <a:xfrm>
            <a:off x="6304786" y="549399"/>
            <a:ext cx="1264785" cy="1679812"/>
          </a:xfrm>
          <a:prstGeom prst="rect">
            <a:avLst/>
          </a:prstGeom>
        </p:spPr>
      </p:pic>
      <p:pic>
        <p:nvPicPr>
          <p:cNvPr id="26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DFD61079-9AC7-4D74-2233-6D08EC6AE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4662956" y="3524575"/>
            <a:ext cx="500373" cy="823808"/>
          </a:xfrm>
          <a:prstGeom prst="rect">
            <a:avLst/>
          </a:prstGeom>
        </p:spPr>
      </p:pic>
      <p:pic>
        <p:nvPicPr>
          <p:cNvPr id="34" name="Picture 18" descr="A picture containing arrow&#10;&#10;Description automatically generated">
            <a:extLst>
              <a:ext uri="{FF2B5EF4-FFF2-40B4-BE49-F238E27FC236}">
                <a16:creationId xmlns:a16="http://schemas.microsoft.com/office/drawing/2014/main" id="{30B1274E-6E50-8ECE-879A-BB85F998D4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30" t="-2396" r="58610" b="2396"/>
          <a:stretch/>
        </p:blipFill>
        <p:spPr>
          <a:xfrm>
            <a:off x="6052694" y="1799639"/>
            <a:ext cx="660067" cy="1564036"/>
          </a:xfrm>
          <a:prstGeom prst="rect">
            <a:avLst/>
          </a:prstGeom>
        </p:spPr>
      </p:pic>
      <p:pic>
        <p:nvPicPr>
          <p:cNvPr id="35" name="Picture 18" descr="A picture containing arrow&#10;&#10;Description automatically generated">
            <a:extLst>
              <a:ext uri="{FF2B5EF4-FFF2-40B4-BE49-F238E27FC236}">
                <a16:creationId xmlns:a16="http://schemas.microsoft.com/office/drawing/2014/main" id="{F7A46565-776C-C369-A0C6-7F010B0CAF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30" t="-2396" r="65460" b="2396"/>
          <a:stretch/>
        </p:blipFill>
        <p:spPr>
          <a:xfrm>
            <a:off x="6834782" y="1799639"/>
            <a:ext cx="404013" cy="1564036"/>
          </a:xfrm>
          <a:prstGeom prst="rect">
            <a:avLst/>
          </a:prstGeom>
        </p:spPr>
      </p:pic>
      <p:pic>
        <p:nvPicPr>
          <p:cNvPr id="36" name="Picture 20" descr="A picture containing arrow&#10;&#10;Description automatically generated">
            <a:extLst>
              <a:ext uri="{FF2B5EF4-FFF2-40B4-BE49-F238E27FC236}">
                <a16:creationId xmlns:a16="http://schemas.microsoft.com/office/drawing/2014/main" id="{E12D34EC-FF8A-A021-FCFD-CCC4A53C9A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54" r="31749"/>
          <a:stretch/>
        </p:blipFill>
        <p:spPr>
          <a:xfrm>
            <a:off x="6449967" y="2640806"/>
            <a:ext cx="641918" cy="1323440"/>
          </a:xfrm>
          <a:prstGeom prst="rect">
            <a:avLst/>
          </a:prstGeom>
        </p:spPr>
      </p:pic>
      <p:sp>
        <p:nvSpPr>
          <p:cNvPr id="39" name="Obdélník 38">
            <a:extLst>
              <a:ext uri="{FF2B5EF4-FFF2-40B4-BE49-F238E27FC236}">
                <a16:creationId xmlns:a16="http://schemas.microsoft.com/office/drawing/2014/main" id="{A415E12E-22D0-EF95-581E-7619AE66B543}"/>
              </a:ext>
            </a:extLst>
          </p:cNvPr>
          <p:cNvSpPr/>
          <p:nvPr/>
        </p:nvSpPr>
        <p:spPr>
          <a:xfrm>
            <a:off x="3702106" y="2087462"/>
            <a:ext cx="18053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8000" b="1" dirty="0">
                <a:latin typeface="Ink Free" panose="03080402000500000000" pitchFamily="66" charset="0"/>
                <a:ea typeface="Verdana" panose="020B0604030504040204" pitchFamily="34" charset="0"/>
              </a:rPr>
              <a:t>=</a:t>
            </a:r>
            <a:r>
              <a:rPr lang="cs-CZ" sz="8000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˃</a:t>
            </a:r>
            <a:endParaRPr lang="cs-CZ" sz="8000" dirty="0">
              <a:latin typeface="Ink Free" panose="03080402000500000000" pitchFamily="66" charset="0"/>
              <a:ea typeface="Verdana" panose="020B0604030504040204" pitchFamily="34" charset="0"/>
            </a:endParaRPr>
          </a:p>
        </p:txBody>
      </p:sp>
      <p:pic>
        <p:nvPicPr>
          <p:cNvPr id="44" name="Picture 20" descr="A picture containing arrow&#10;&#10;Description automatically generated">
            <a:extLst>
              <a:ext uri="{FF2B5EF4-FFF2-40B4-BE49-F238E27FC236}">
                <a16:creationId xmlns:a16="http://schemas.microsoft.com/office/drawing/2014/main" id="{2875E1D9-11DC-C828-7D74-2D96B48405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54" r="31749"/>
          <a:stretch/>
        </p:blipFill>
        <p:spPr>
          <a:xfrm>
            <a:off x="7091885" y="2640806"/>
            <a:ext cx="641918" cy="1323440"/>
          </a:xfrm>
          <a:prstGeom prst="rect">
            <a:avLst/>
          </a:prstGeom>
        </p:spPr>
      </p:pic>
      <p:pic>
        <p:nvPicPr>
          <p:cNvPr id="45" name="Picture 20" descr="A picture containing arrow&#10;&#10;Description automatically generated">
            <a:extLst>
              <a:ext uri="{FF2B5EF4-FFF2-40B4-BE49-F238E27FC236}">
                <a16:creationId xmlns:a16="http://schemas.microsoft.com/office/drawing/2014/main" id="{DD767379-4440-8F7A-22B0-E17ECC313A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54" r="31749"/>
          <a:stretch/>
        </p:blipFill>
        <p:spPr>
          <a:xfrm>
            <a:off x="5747039" y="2640806"/>
            <a:ext cx="641918" cy="1323440"/>
          </a:xfrm>
          <a:prstGeom prst="rect">
            <a:avLst/>
          </a:prstGeom>
        </p:spPr>
      </p:pic>
      <p:pic>
        <p:nvPicPr>
          <p:cNvPr id="46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1078688F-3D86-0EAF-B568-FAF54788A9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5146103" y="3524575"/>
            <a:ext cx="500373" cy="823808"/>
          </a:xfrm>
          <a:prstGeom prst="rect">
            <a:avLst/>
          </a:prstGeom>
        </p:spPr>
      </p:pic>
      <p:pic>
        <p:nvPicPr>
          <p:cNvPr id="47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D16A9FCB-70D9-D70E-F41A-30E55242BC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5646181" y="3524575"/>
            <a:ext cx="500373" cy="823808"/>
          </a:xfrm>
          <a:prstGeom prst="rect">
            <a:avLst/>
          </a:prstGeom>
        </p:spPr>
      </p:pic>
      <p:pic>
        <p:nvPicPr>
          <p:cNvPr id="48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6E0C16DA-4FD6-A4B0-7DB6-AA32585AFF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4662956" y="4152313"/>
            <a:ext cx="500373" cy="823808"/>
          </a:xfrm>
          <a:prstGeom prst="rect">
            <a:avLst/>
          </a:prstGeom>
        </p:spPr>
      </p:pic>
      <p:pic>
        <p:nvPicPr>
          <p:cNvPr id="49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5D2E794A-E5B4-2FBF-9EA1-E6FC5C2C0E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5146103" y="4152313"/>
            <a:ext cx="500373" cy="823808"/>
          </a:xfrm>
          <a:prstGeom prst="rect">
            <a:avLst/>
          </a:prstGeom>
        </p:spPr>
      </p:pic>
      <p:pic>
        <p:nvPicPr>
          <p:cNvPr id="50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4BC981C9-375C-2327-F063-E8C5E4E66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5646181" y="4152313"/>
            <a:ext cx="500373" cy="823808"/>
          </a:xfrm>
          <a:prstGeom prst="rect">
            <a:avLst/>
          </a:prstGeom>
        </p:spPr>
      </p:pic>
      <p:pic>
        <p:nvPicPr>
          <p:cNvPr id="51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909C0C23-2FF0-5803-46BE-B9EEAC1E43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6128654" y="3524575"/>
            <a:ext cx="500373" cy="823808"/>
          </a:xfrm>
          <a:prstGeom prst="rect">
            <a:avLst/>
          </a:prstGeom>
        </p:spPr>
      </p:pic>
      <p:pic>
        <p:nvPicPr>
          <p:cNvPr id="52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9E425866-F8D5-4A8F-018F-3A8437570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6611801" y="3524575"/>
            <a:ext cx="500373" cy="823808"/>
          </a:xfrm>
          <a:prstGeom prst="rect">
            <a:avLst/>
          </a:prstGeom>
        </p:spPr>
      </p:pic>
      <p:pic>
        <p:nvPicPr>
          <p:cNvPr id="53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AA52B70C-1BCE-A01C-180C-E6D687F598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7111879" y="3524575"/>
            <a:ext cx="500373" cy="823808"/>
          </a:xfrm>
          <a:prstGeom prst="rect">
            <a:avLst/>
          </a:prstGeom>
        </p:spPr>
      </p:pic>
      <p:pic>
        <p:nvPicPr>
          <p:cNvPr id="54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56657E49-5F43-7D37-B899-AC0D8489DB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6128654" y="4152313"/>
            <a:ext cx="500373" cy="823808"/>
          </a:xfrm>
          <a:prstGeom prst="rect">
            <a:avLst/>
          </a:prstGeom>
        </p:spPr>
      </p:pic>
      <p:pic>
        <p:nvPicPr>
          <p:cNvPr id="55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71EC9DC4-D3B8-E152-BF43-3E6D82FC21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6611801" y="4152313"/>
            <a:ext cx="500373" cy="823808"/>
          </a:xfrm>
          <a:prstGeom prst="rect">
            <a:avLst/>
          </a:prstGeom>
        </p:spPr>
      </p:pic>
      <p:pic>
        <p:nvPicPr>
          <p:cNvPr id="56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D11FC66D-7EF0-931C-42FD-92297D3FC6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7111879" y="4152313"/>
            <a:ext cx="500373" cy="823808"/>
          </a:xfrm>
          <a:prstGeom prst="rect">
            <a:avLst/>
          </a:prstGeom>
        </p:spPr>
      </p:pic>
      <p:pic>
        <p:nvPicPr>
          <p:cNvPr id="57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9E2117F9-A345-D603-3469-7AE1CFF098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7594731" y="3524575"/>
            <a:ext cx="500373" cy="823808"/>
          </a:xfrm>
          <a:prstGeom prst="rect">
            <a:avLst/>
          </a:prstGeom>
        </p:spPr>
      </p:pic>
      <p:pic>
        <p:nvPicPr>
          <p:cNvPr id="58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B3134A88-EFFE-53F2-40AC-A6971225D8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8094809" y="3524575"/>
            <a:ext cx="500373" cy="823808"/>
          </a:xfrm>
          <a:prstGeom prst="rect">
            <a:avLst/>
          </a:prstGeom>
        </p:spPr>
      </p:pic>
      <p:pic>
        <p:nvPicPr>
          <p:cNvPr id="59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31F14478-C112-54BD-01A4-F99B9F8585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7594731" y="4152313"/>
            <a:ext cx="500373" cy="823808"/>
          </a:xfrm>
          <a:prstGeom prst="rect">
            <a:avLst/>
          </a:prstGeom>
        </p:spPr>
      </p:pic>
      <p:pic>
        <p:nvPicPr>
          <p:cNvPr id="60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BC0BD595-AFA1-864F-477D-15E74754F8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00" r="583"/>
          <a:stretch/>
        </p:blipFill>
        <p:spPr>
          <a:xfrm>
            <a:off x="8094809" y="4152313"/>
            <a:ext cx="500373" cy="823808"/>
          </a:xfrm>
          <a:prstGeom prst="rect">
            <a:avLst/>
          </a:prstGeom>
        </p:spPr>
      </p:pic>
      <p:sp>
        <p:nvSpPr>
          <p:cNvPr id="2" name="Google Shape;76;p11">
            <a:extLst>
              <a:ext uri="{FF2B5EF4-FFF2-40B4-BE49-F238E27FC236}">
                <a16:creationId xmlns:a16="http://schemas.microsoft.com/office/drawing/2014/main" id="{9B8E3CD4-6277-01FD-1E04-EAA61532E567}"/>
              </a:ext>
            </a:extLst>
          </p:cNvPr>
          <p:cNvSpPr txBox="1">
            <a:spLocks/>
          </p:cNvSpPr>
          <p:nvPr/>
        </p:nvSpPr>
        <p:spPr>
          <a:xfrm>
            <a:off x="182440" y="4868271"/>
            <a:ext cx="3177980" cy="1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spcAft>
                <a:spcPts val="1600"/>
              </a:spcAft>
              <a:buFont typeface="Didact Gothic"/>
              <a:buNone/>
            </a:pPr>
            <a:r>
              <a:rPr lang="cs-CZ" sz="900" dirty="0">
                <a:solidFill>
                  <a:schemeClr val="tx1">
                    <a:lumMod val="6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www.pasivnidomy.cz</a:t>
            </a:r>
          </a:p>
        </p:txBody>
      </p:sp>
    </p:spTree>
    <p:extLst>
      <p:ext uri="{BB962C8B-B14F-4D97-AF65-F5344CB8AC3E}">
        <p14:creationId xmlns:p14="http://schemas.microsoft.com/office/powerpoint/2010/main" val="829383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7;p11">
            <a:extLst>
              <a:ext uri="{FF2B5EF4-FFF2-40B4-BE49-F238E27FC236}">
                <a16:creationId xmlns:a16="http://schemas.microsoft.com/office/drawing/2014/main" id="{7E965BB0-C132-FFA0-08CE-BC8A2F423E82}"/>
              </a:ext>
            </a:extLst>
          </p:cNvPr>
          <p:cNvSpPr txBox="1">
            <a:spLocks/>
          </p:cNvSpPr>
          <p:nvPr/>
        </p:nvSpPr>
        <p:spPr>
          <a:xfrm>
            <a:off x="410989" y="136031"/>
            <a:ext cx="69651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EPBD IV – ZEB (</a:t>
            </a:r>
            <a:r>
              <a:rPr lang="cs-CZ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novostavby</a:t>
            </a: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</p:txBody>
      </p:sp>
      <p:pic>
        <p:nvPicPr>
          <p:cNvPr id="2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D63E05C7-7A74-FD30-571E-82D55D11B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00" r="583"/>
          <a:stretch/>
        </p:blipFill>
        <p:spPr>
          <a:xfrm>
            <a:off x="7128842" y="1626529"/>
            <a:ext cx="1923033" cy="3166060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9AF6D8AC-126C-41BB-993D-FEBF56CA6184}"/>
              </a:ext>
            </a:extLst>
          </p:cNvPr>
          <p:cNvSpPr txBox="1">
            <a:spLocks/>
          </p:cNvSpPr>
          <p:nvPr/>
        </p:nvSpPr>
        <p:spPr>
          <a:xfrm>
            <a:off x="275009" y="902286"/>
            <a:ext cx="7895673" cy="4116602"/>
          </a:xfrm>
          <a:prstGeom prst="rect">
            <a:avLst/>
          </a:prstGeom>
        </p:spPr>
        <p:txBody>
          <a:bodyPr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449252" lvl="2" indent="-258757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693" algn="l"/>
              </a:tabLst>
            </a:pP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ZEB je </a:t>
            </a:r>
            <a:r>
              <a:rPr lang="cs-CZ" sz="1200" b="1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povinný</a:t>
            </a: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 u </a:t>
            </a:r>
            <a:r>
              <a:rPr lang="cs-CZ" sz="1200" b="1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nových budov </a:t>
            </a: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v ČR (veřejné 2028, ostatní 2030)</a:t>
            </a:r>
          </a:p>
          <a:p>
            <a:pPr marL="449252" lvl="2" indent="-258757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693" algn="l"/>
              </a:tabLst>
            </a:pP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definice </a:t>
            </a:r>
            <a:r>
              <a:rPr lang="cs-CZ" sz="1200" dirty="0" err="1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zero</a:t>
            </a: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200" dirty="0" err="1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emisson</a:t>
            </a: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200" dirty="0" err="1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building</a:t>
            </a: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 je obecná a metodicky se vyjasňuje</a:t>
            </a:r>
          </a:p>
          <a:p>
            <a:pPr marL="190496" lvl="2" indent="0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None/>
              <a:tabLst>
                <a:tab pos="266693" algn="l"/>
              </a:tabLst>
            </a:pPr>
            <a:r>
              <a:rPr lang="cs-CZ" sz="1100" i="1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„</a:t>
            </a:r>
            <a:r>
              <a:rPr lang="cs-CZ" sz="1100" b="1" i="1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budova s velmi nízkou energetickou náročností </a:t>
            </a:r>
            <a:r>
              <a:rPr lang="cs-CZ" sz="1100" i="1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určenou v souladu s přílohou I, která vyžaduje nulové nebo velmi nízké množství energie, produkuje </a:t>
            </a:r>
            <a:r>
              <a:rPr lang="cs-CZ" sz="1100" b="1" i="1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nulové emise </a:t>
            </a:r>
            <a:r>
              <a:rPr lang="cs-CZ" sz="1100" b="1" i="1" dirty="0">
                <a:solidFill>
                  <a:srgbClr val="C00000"/>
                </a:solidFill>
                <a:latin typeface="Helvetica Neue Light" panose="020B0604020202020204" charset="0"/>
                <a:ea typeface="Arial"/>
                <a:cs typeface="Arial"/>
              </a:rPr>
              <a:t>uhlíku z fosilních paliv </a:t>
            </a:r>
            <a:r>
              <a:rPr lang="cs-CZ" sz="1100" b="1" i="1" u="sng" dirty="0">
                <a:solidFill>
                  <a:srgbClr val="C00000"/>
                </a:solidFill>
                <a:latin typeface="Helvetica Neue Light" panose="020B0604020202020204" charset="0"/>
                <a:ea typeface="Arial"/>
                <a:cs typeface="Arial"/>
              </a:rPr>
              <a:t>na místě</a:t>
            </a:r>
            <a:r>
              <a:rPr lang="cs-CZ" sz="1100" dirty="0">
                <a:solidFill>
                  <a:srgbClr val="C00000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1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a</a:t>
            </a:r>
            <a:r>
              <a:rPr lang="cs-CZ" sz="1100" i="1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100" b="1" i="1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produkuje</a:t>
            </a:r>
            <a:r>
              <a:rPr lang="cs-CZ" sz="1100" i="1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 nulové nebo </a:t>
            </a:r>
            <a:r>
              <a:rPr lang="cs-CZ" sz="1100" b="1" i="1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velmi nízké provozní emise skleníkových plynů</a:t>
            </a:r>
            <a:r>
              <a:rPr lang="cs-CZ" sz="1100" i="1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“</a:t>
            </a:r>
          </a:p>
          <a:p>
            <a:pPr marL="190496" lvl="2" indent="0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None/>
              <a:tabLst>
                <a:tab pos="266693" algn="l"/>
              </a:tabLst>
            </a:pPr>
            <a:r>
              <a:rPr lang="cs-CZ" sz="1200" b="1" i="1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„Budova s velmi nízkou energetickou náročností“</a:t>
            </a:r>
            <a:endParaRPr lang="cs-CZ" sz="1200" dirty="0">
              <a:solidFill>
                <a:schemeClr val="tx2"/>
              </a:solidFill>
              <a:uFill>
                <a:noFill/>
              </a:uFill>
              <a:latin typeface="Helvetica Neue Light"/>
              <a:ea typeface="Helvetica Neue Light"/>
              <a:cs typeface="Helvetica Neue Light"/>
            </a:endParaRPr>
          </a:p>
          <a:p>
            <a:pPr marL="831830" lvl="3" indent="-285743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80000"/>
              <a:buFont typeface="Courier New" panose="02070309020205020404" pitchFamily="49" charset="0"/>
              <a:buChar char="o"/>
              <a:tabLst>
                <a:tab pos="266693" algn="l"/>
              </a:tabLst>
            </a:pPr>
            <a:r>
              <a:rPr lang="cs-CZ" sz="1200" dirty="0">
                <a:solidFill>
                  <a:schemeClr val="tx2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</a:rPr>
              <a:t>Standard bude definován na národní úrovni – nejedná se „0“ na ukazatelích</a:t>
            </a:r>
            <a:endParaRPr lang="cs-CZ" sz="1200" dirty="0">
              <a:solidFill>
                <a:schemeClr val="tx2"/>
              </a:solidFill>
              <a:latin typeface="Helvetica Neue Light" panose="020B0604020202020204" charset="0"/>
              <a:ea typeface="Arial"/>
              <a:cs typeface="Arial"/>
            </a:endParaRPr>
          </a:p>
          <a:p>
            <a:pPr marL="831830" lvl="3" indent="-285743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80000"/>
              <a:buFont typeface="Courier New" panose="02070309020205020404" pitchFamily="49" charset="0"/>
              <a:buChar char="o"/>
              <a:tabLst>
                <a:tab pos="266693" algn="l"/>
              </a:tabLst>
            </a:pP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Limitní hodnota bude v rozsahu </a:t>
            </a:r>
            <a:r>
              <a:rPr lang="cs-CZ" sz="1200" dirty="0" err="1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nZEB</a:t>
            </a: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 -10% na celkové primární energii</a:t>
            </a:r>
          </a:p>
          <a:p>
            <a:pPr marL="190496" lvl="2" indent="0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None/>
              <a:tabLst>
                <a:tab pos="266693" algn="l"/>
              </a:tabLst>
            </a:pPr>
            <a:r>
              <a:rPr lang="cs-CZ" sz="1200" b="1" i="1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„Nulové emise uhlíku z fosilních paliv na místě“ … </a:t>
            </a: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spotřeba primární energie pokryta z</a:t>
            </a:r>
          </a:p>
          <a:p>
            <a:pPr marL="870347" lvl="4" indent="-265510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80000"/>
              <a:buFont typeface="+mj-lt"/>
              <a:buAutoNum type="romanLcPeriod"/>
              <a:tabLst>
                <a:tab pos="266693" algn="l"/>
              </a:tabLst>
            </a:pP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energie z OZE vyráběná na místě nebo v blízkosti (biomasa, FVE, FTE, bioplyn)</a:t>
            </a:r>
          </a:p>
          <a:p>
            <a:pPr marL="870347" lvl="4" indent="-265510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80000"/>
              <a:buFont typeface="+mj-lt"/>
              <a:buAutoNum type="romanLcPeriod"/>
              <a:tabLst>
                <a:tab pos="266693" algn="l"/>
              </a:tabLst>
            </a:pP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energie z OZE poskytovaná ze společenství (komunity a sdílení)</a:t>
            </a:r>
          </a:p>
          <a:p>
            <a:pPr marL="870347" lvl="4" indent="-265510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80000"/>
              <a:buFont typeface="+mj-lt"/>
              <a:buAutoNum type="romanLcPeriod"/>
              <a:tabLst>
                <a:tab pos="266693" algn="l"/>
              </a:tabLst>
            </a:pP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energie z účinného SZTE (individuální faktory)</a:t>
            </a:r>
          </a:p>
          <a:p>
            <a:pPr marL="870347" lvl="4" indent="-265510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80000"/>
              <a:buFont typeface="+mj-lt"/>
              <a:buAutoNum type="romanLcPeriod"/>
              <a:tabLst>
                <a:tab pos="266693" algn="l"/>
              </a:tabLst>
            </a:pP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energie z bezemisního zdroje (tepelné čerpadlo, elektrokotel, zelený vodík)</a:t>
            </a:r>
          </a:p>
          <a:p>
            <a:pPr marL="190496" lvl="2" indent="0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None/>
              <a:tabLst>
                <a:tab pos="266693" algn="l"/>
              </a:tabLst>
            </a:pPr>
            <a:r>
              <a:rPr lang="cs-CZ" sz="1200" b="1" i="1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„Velmi nízké provozní emise skleníkových plynů“</a:t>
            </a:r>
          </a:p>
          <a:p>
            <a:pPr marL="831830" lvl="3" indent="-285743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80000"/>
              <a:buFont typeface="Courier New" panose="02070309020205020404" pitchFamily="49" charset="0"/>
              <a:buChar char="o"/>
              <a:tabLst>
                <a:tab pos="266693" algn="l"/>
              </a:tabLst>
            </a:pP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Diskutuje se využití bezemisní elektřiny za sítě případně vlastní nadvýroba elektřiny</a:t>
            </a:r>
          </a:p>
          <a:p>
            <a:pPr marL="831830" lvl="3" indent="-285743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80000"/>
              <a:buFont typeface="Courier New" panose="02070309020205020404" pitchFamily="49" charset="0"/>
              <a:buChar char="o"/>
              <a:tabLst>
                <a:tab pos="266693" algn="l"/>
              </a:tabLst>
            </a:pPr>
            <a:r>
              <a:rPr lang="cs-CZ" sz="1200" dirty="0">
                <a:solidFill>
                  <a:schemeClr val="tx2"/>
                </a:solidFill>
                <a:latin typeface="Helvetica Neue Light" panose="020B0604020202020204" charset="0"/>
                <a:ea typeface="Arial"/>
                <a:cs typeface="Arial"/>
              </a:rPr>
              <a:t>Dnes již má ČR 50% bezemisní elektřiny (do roku 2030 bychom se mohli blížit k 70%)</a:t>
            </a:r>
          </a:p>
          <a:p>
            <a:pPr>
              <a:spcBef>
                <a:spcPts val="1350"/>
              </a:spcBef>
              <a:buClr>
                <a:srgbClr val="0C8341"/>
              </a:buClr>
              <a:buSzPct val="160000"/>
              <a:buFont typeface="Arial" panose="020B0604020202020204" pitchFamily="34" charset="0"/>
              <a:buChar char="•"/>
            </a:pPr>
            <a:endParaRPr lang="cs-CZ" sz="15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2619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619389" y="282883"/>
            <a:ext cx="679099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000" dirty="0">
                <a:solidFill>
                  <a:schemeClr val="bg2"/>
                </a:solidFill>
                <a:latin typeface="Helvetica Neue" panose="020B0604020202020204" charset="0"/>
              </a:rPr>
              <a:t>ZEB</a:t>
            </a:r>
          </a:p>
        </p:txBody>
      </p:sp>
      <p:pic>
        <p:nvPicPr>
          <p:cNvPr id="8" name="Obrázek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09" y="821778"/>
            <a:ext cx="3992137" cy="3298331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619388" y="4205420"/>
            <a:ext cx="8296779" cy="794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600" dirty="0">
                <a:latin typeface="Helvetica Neue" panose="020B0604020202020204" charset="0"/>
              </a:rPr>
              <a:t>Investiční vícenáklady na realizaci nového energetického standardu přibližně </a:t>
            </a:r>
            <a:r>
              <a:rPr lang="cs-CZ" sz="1600" b="1" dirty="0">
                <a:latin typeface="Helvetica Neue" panose="020B0604020202020204" charset="0"/>
              </a:rPr>
              <a:t>0,5 % až 3 % </a:t>
            </a:r>
            <a:r>
              <a:rPr lang="cs-CZ" sz="1600" dirty="0">
                <a:latin typeface="Helvetica Neue" panose="020B0604020202020204" charset="0"/>
              </a:rPr>
              <a:t>z realizační ceny.</a:t>
            </a:r>
          </a:p>
        </p:txBody>
      </p:sp>
      <p:sp>
        <p:nvSpPr>
          <p:cNvPr id="2" name="Obdélník 1"/>
          <p:cNvSpPr/>
          <p:nvPr/>
        </p:nvSpPr>
        <p:spPr>
          <a:xfrm>
            <a:off x="864989" y="1470125"/>
            <a:ext cx="2784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Helvetica Neue" panose="020B0604020202020204" charset="0"/>
              </a:rPr>
              <a:t>63 %</a:t>
            </a:r>
            <a:r>
              <a:rPr lang="cs-CZ" dirty="0">
                <a:latin typeface="Helvetica Neue" panose="020B0604020202020204" charset="0"/>
              </a:rPr>
              <a:t> požadavky splňuje už dnes 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864989" y="2015602"/>
            <a:ext cx="2541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Helvetica Neue" panose="020B0604020202020204" charset="0"/>
              </a:rPr>
              <a:t>75 %</a:t>
            </a:r>
            <a:r>
              <a:rPr lang="cs-CZ" dirty="0">
                <a:latin typeface="Helvetica Neue" panose="020B0604020202020204" charset="0"/>
              </a:rPr>
              <a:t> má „bezemisní zdroj“ 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19100" y="821778"/>
            <a:ext cx="51662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Helvetica Neue" panose="020B0604020202020204" charset="0"/>
              </a:rPr>
              <a:t>cca</a:t>
            </a:r>
            <a:r>
              <a:rPr lang="cs-CZ" b="1" dirty="0">
                <a:latin typeface="Helvetica Neue" panose="020B0604020202020204" charset="0"/>
              </a:rPr>
              <a:t> 10%</a:t>
            </a:r>
            <a:r>
              <a:rPr lang="cs-CZ" dirty="0">
                <a:latin typeface="Helvetica Neue" panose="020B0604020202020204" charset="0"/>
              </a:rPr>
              <a:t> zpřísnění mezi roky 2024 a 2030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8127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7;p11">
            <a:extLst>
              <a:ext uri="{FF2B5EF4-FFF2-40B4-BE49-F238E27FC236}">
                <a16:creationId xmlns:a16="http://schemas.microsoft.com/office/drawing/2014/main" id="{7E965BB0-C132-FFA0-08CE-BC8A2F423E82}"/>
              </a:ext>
            </a:extLst>
          </p:cNvPr>
          <p:cNvSpPr txBox="1">
            <a:spLocks/>
          </p:cNvSpPr>
          <p:nvPr/>
        </p:nvSpPr>
        <p:spPr>
          <a:xfrm>
            <a:off x="410988" y="136031"/>
            <a:ext cx="69651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Kam </a:t>
            </a:r>
            <a:r>
              <a:rPr lang="en-US" sz="2000" dirty="0" err="1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míří</a:t>
            </a:r>
            <a:r>
              <a:rPr lang="en-US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legislativa</a:t>
            </a:r>
            <a:endParaRPr lang="en-US" sz="2000" dirty="0">
              <a:solidFill>
                <a:schemeClr val="tx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A9840F3E-986C-C509-A95D-8623E66FB2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5957" y="3200168"/>
            <a:ext cx="980163" cy="258610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5783F442-53C9-84D1-BAD0-C95200EB87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grayscl/>
          </a:blip>
          <a:stretch>
            <a:fillRect/>
          </a:stretch>
        </p:blipFill>
        <p:spPr>
          <a:xfrm>
            <a:off x="4859220" y="3202165"/>
            <a:ext cx="785779" cy="236372"/>
          </a:xfrm>
          <a:prstGeom prst="rect">
            <a:avLst/>
          </a:prstGeom>
        </p:spPr>
      </p:pic>
      <p:pic>
        <p:nvPicPr>
          <p:cNvPr id="9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EF859C-EBC6-A135-B5CC-8367EFBDE0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grayscl/>
          </a:blip>
          <a:stretch>
            <a:fillRect/>
          </a:stretch>
        </p:blipFill>
        <p:spPr>
          <a:xfrm>
            <a:off x="5737197" y="3200167"/>
            <a:ext cx="629867" cy="231379"/>
          </a:xfrm>
          <a:prstGeom prst="rect">
            <a:avLst/>
          </a:prstGeom>
        </p:spPr>
      </p:pic>
      <p:grpSp>
        <p:nvGrpSpPr>
          <p:cNvPr id="11" name="Group 22">
            <a:extLst>
              <a:ext uri="{FF2B5EF4-FFF2-40B4-BE49-F238E27FC236}">
                <a16:creationId xmlns:a16="http://schemas.microsoft.com/office/drawing/2014/main" id="{5A7D9D2F-3F0A-9764-F456-E5F725454D8E}"/>
              </a:ext>
            </a:extLst>
          </p:cNvPr>
          <p:cNvGrpSpPr/>
          <p:nvPr/>
        </p:nvGrpSpPr>
        <p:grpSpPr>
          <a:xfrm>
            <a:off x="1580429" y="521622"/>
            <a:ext cx="5982379" cy="3220130"/>
            <a:chOff x="2104672" y="932451"/>
            <a:chExt cx="8009117" cy="4311060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E5FF4CC-11A6-38FF-3A6C-EB89C419A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691" r="2569"/>
            <a:stretch/>
          </p:blipFill>
          <p:spPr>
            <a:xfrm>
              <a:off x="2104672" y="932451"/>
              <a:ext cx="8009117" cy="4311060"/>
            </a:xfrm>
            <a:prstGeom prst="rect">
              <a:avLst/>
            </a:prstGeom>
          </p:spPr>
        </p:pic>
        <p:sp>
          <p:nvSpPr>
            <p:cNvPr id="13" name="TextBox 20">
              <a:extLst>
                <a:ext uri="{FF2B5EF4-FFF2-40B4-BE49-F238E27FC236}">
                  <a16:creationId xmlns:a16="http://schemas.microsoft.com/office/drawing/2014/main" id="{D8AB1887-4E3D-45A7-A384-A4800C364463}"/>
                </a:ext>
              </a:extLst>
            </p:cNvPr>
            <p:cNvSpPr txBox="1"/>
            <p:nvPr/>
          </p:nvSpPr>
          <p:spPr>
            <a:xfrm>
              <a:off x="6732058" y="4209267"/>
              <a:ext cx="677568" cy="329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chemeClr val="bg1">
                      <a:lumMod val="50000"/>
                    </a:schemeClr>
                  </a:solidFill>
                  <a:ea typeface="Verdana" panose="020B0604030504040204" pitchFamily="34" charset="0"/>
                </a:rPr>
                <a:t>75</a:t>
              </a:r>
            </a:p>
          </p:txBody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AF1D47F4-9BCD-7DE4-9C15-352D82E0E466}"/>
                </a:ext>
              </a:extLst>
            </p:cNvPr>
            <p:cNvSpPr txBox="1"/>
            <p:nvPr/>
          </p:nvSpPr>
          <p:spPr>
            <a:xfrm>
              <a:off x="2915839" y="4277061"/>
              <a:ext cx="797543" cy="329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chemeClr val="bg1">
                      <a:lumMod val="50000"/>
                    </a:schemeClr>
                  </a:solidFill>
                  <a:ea typeface="Verdana" panose="020B0604030504040204" pitchFamily="34" charset="0"/>
                </a:rPr>
                <a:t>450</a:t>
              </a: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BE4897E4-C0AB-A092-13FE-58A933E25B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601" b="15835"/>
          <a:stretch/>
        </p:blipFill>
        <p:spPr>
          <a:xfrm>
            <a:off x="7752454" y="1264346"/>
            <a:ext cx="1250992" cy="1734682"/>
          </a:xfrm>
          <a:prstGeom prst="rect">
            <a:avLst/>
          </a:prstGeom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AD1B4407-FEA6-744A-6B16-58340EC39BEE}"/>
              </a:ext>
            </a:extLst>
          </p:cNvPr>
          <p:cNvSpPr txBox="1"/>
          <p:nvPr/>
        </p:nvSpPr>
        <p:spPr>
          <a:xfrm>
            <a:off x="2681846" y="2569117"/>
            <a:ext cx="1995988" cy="400110"/>
          </a:xfrm>
          <a:prstGeom prst="rect">
            <a:avLst/>
          </a:prstGeom>
          <a:solidFill>
            <a:srgbClr val="FFFFFF">
              <a:alpha val="3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chemeClr val="bg1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spotřeba primární </a:t>
            </a:r>
          </a:p>
          <a:p>
            <a:pPr algn="ctr"/>
            <a:r>
              <a:rPr lang="cs-CZ" sz="1000" dirty="0">
                <a:solidFill>
                  <a:schemeClr val="bg1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neobnovitelné energie kWh/(m</a:t>
            </a:r>
            <a:r>
              <a:rPr lang="cs-CZ" sz="1000" baseline="30000" dirty="0">
                <a:solidFill>
                  <a:schemeClr val="bg1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2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  <a:latin typeface="Ink Free" panose="03080402000500000000" pitchFamily="66" charset="0"/>
                <a:ea typeface="Verdana" panose="020B0604030504040204" pitchFamily="34" charset="0"/>
              </a:rPr>
              <a:t>a)</a:t>
            </a:r>
          </a:p>
        </p:txBody>
      </p:sp>
      <p:pic>
        <p:nvPicPr>
          <p:cNvPr id="22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1DA61C-4BB5-69CF-23EE-307E3822C6C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462" t="9021" r="12815" b="5265"/>
          <a:stretch/>
        </p:blipFill>
        <p:spPr>
          <a:xfrm>
            <a:off x="2465183" y="2228635"/>
            <a:ext cx="654287" cy="570298"/>
          </a:xfrm>
          <a:prstGeom prst="rect">
            <a:avLst/>
          </a:prstGeom>
        </p:spPr>
      </p:pic>
      <p:sp>
        <p:nvSpPr>
          <p:cNvPr id="7" name="Obdélník 36">
            <a:extLst>
              <a:ext uri="{FF2B5EF4-FFF2-40B4-BE49-F238E27FC236}">
                <a16:creationId xmlns:a16="http://schemas.microsoft.com/office/drawing/2014/main" id="{66B13CF6-38ED-C580-7A72-44C8766701EB}"/>
              </a:ext>
            </a:extLst>
          </p:cNvPr>
          <p:cNvSpPr/>
          <p:nvPr/>
        </p:nvSpPr>
        <p:spPr>
          <a:xfrm>
            <a:off x="4769894" y="3557093"/>
            <a:ext cx="1145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latin typeface="Ink Free" panose="03080402000500000000" pitchFamily="66" charset="0"/>
                <a:ea typeface="Verdana" panose="020B0604030504040204" pitchFamily="34" charset="0"/>
              </a:rPr>
              <a:t>2022</a:t>
            </a:r>
          </a:p>
          <a:p>
            <a:pPr algn="ctr"/>
            <a:r>
              <a:rPr lang="cs-CZ" sz="1200" dirty="0" err="1">
                <a:latin typeface="Ink Free" panose="03080402000500000000" pitchFamily="66" charset="0"/>
                <a:ea typeface="Verdana" panose="020B0604030504040204" pitchFamily="34" charset="0"/>
              </a:rPr>
              <a:t>nZEB</a:t>
            </a:r>
            <a:r>
              <a:rPr lang="cs-CZ" sz="1200" dirty="0">
                <a:latin typeface="Ink Free" panose="03080402000500000000" pitchFamily="66" charset="0"/>
                <a:ea typeface="Verdana" panose="020B0604030504040204" pitchFamily="34" charset="0"/>
              </a:rPr>
              <a:t> II </a:t>
            </a:r>
          </a:p>
        </p:txBody>
      </p:sp>
      <p:sp>
        <p:nvSpPr>
          <p:cNvPr id="15" name="Obdélník 31">
            <a:extLst>
              <a:ext uri="{FF2B5EF4-FFF2-40B4-BE49-F238E27FC236}">
                <a16:creationId xmlns:a16="http://schemas.microsoft.com/office/drawing/2014/main" id="{D9F39D6D-CD4D-4D0D-47DC-900E2676187D}"/>
              </a:ext>
            </a:extLst>
          </p:cNvPr>
          <p:cNvSpPr/>
          <p:nvPr/>
        </p:nvSpPr>
        <p:spPr>
          <a:xfrm>
            <a:off x="2998616" y="3558425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dirty="0">
                <a:latin typeface="Ink Free" panose="03080402000500000000" pitchFamily="66" charset="0"/>
                <a:ea typeface="Verdana" panose="020B0604030504040204" pitchFamily="34" charset="0"/>
              </a:rPr>
              <a:t>2013</a:t>
            </a:r>
          </a:p>
        </p:txBody>
      </p:sp>
      <p:sp>
        <p:nvSpPr>
          <p:cNvPr id="16" name="Obdélník 31">
            <a:extLst>
              <a:ext uri="{FF2B5EF4-FFF2-40B4-BE49-F238E27FC236}">
                <a16:creationId xmlns:a16="http://schemas.microsoft.com/office/drawing/2014/main" id="{415E5D8F-066B-DD8B-DE78-CBDB21BDC7D3}"/>
              </a:ext>
            </a:extLst>
          </p:cNvPr>
          <p:cNvSpPr/>
          <p:nvPr/>
        </p:nvSpPr>
        <p:spPr>
          <a:xfrm>
            <a:off x="2154052" y="3561361"/>
            <a:ext cx="4219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Ink Free" panose="03080402000500000000" pitchFamily="66" charset="0"/>
                <a:ea typeface="Verdana" panose="020B0604030504040204" pitchFamily="34" charset="0"/>
              </a:rPr>
              <a:t>rok:</a:t>
            </a:r>
            <a:endParaRPr lang="cs-CZ" sz="1200" dirty="0">
              <a:latin typeface="Ink Free" panose="03080402000500000000" pitchFamily="66" charset="0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5474627-02E9-7A24-4517-FE697E971541}"/>
              </a:ext>
            </a:extLst>
          </p:cNvPr>
          <p:cNvCxnSpPr>
            <a:cxnSpLocks/>
          </p:cNvCxnSpPr>
          <p:nvPr/>
        </p:nvCxnSpPr>
        <p:spPr>
          <a:xfrm flipV="1">
            <a:off x="6797344" y="2840869"/>
            <a:ext cx="4142" cy="1381071"/>
          </a:xfrm>
          <a:prstGeom prst="line">
            <a:avLst/>
          </a:prstGeom>
          <a:ln w="1905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88EB0B92-9BA2-BC05-78A6-C53261CA81FE}"/>
              </a:ext>
            </a:extLst>
          </p:cNvPr>
          <p:cNvCxnSpPr>
            <a:cxnSpLocks/>
          </p:cNvCxnSpPr>
          <p:nvPr/>
        </p:nvCxnSpPr>
        <p:spPr>
          <a:xfrm flipV="1">
            <a:off x="3293903" y="2944066"/>
            <a:ext cx="0" cy="62244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1A0BDE8C-BF88-8425-86D9-94D669DD412E}"/>
              </a:ext>
            </a:extLst>
          </p:cNvPr>
          <p:cNvCxnSpPr>
            <a:cxnSpLocks/>
          </p:cNvCxnSpPr>
          <p:nvPr/>
        </p:nvCxnSpPr>
        <p:spPr>
          <a:xfrm flipV="1">
            <a:off x="5809178" y="2944066"/>
            <a:ext cx="0" cy="606631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6B8D0C1A-D5F8-9340-F3AD-2A148DC9E162}"/>
              </a:ext>
            </a:extLst>
          </p:cNvPr>
          <p:cNvCxnSpPr>
            <a:cxnSpLocks/>
          </p:cNvCxnSpPr>
          <p:nvPr/>
        </p:nvCxnSpPr>
        <p:spPr>
          <a:xfrm flipV="1">
            <a:off x="3756879" y="2962469"/>
            <a:ext cx="0" cy="60404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>
            <a:extLst>
              <a:ext uri="{FF2B5EF4-FFF2-40B4-BE49-F238E27FC236}">
                <a16:creationId xmlns:a16="http://schemas.microsoft.com/office/drawing/2014/main" id="{3E0F1272-672A-3D0B-DAD2-FCFBEB079252}"/>
              </a:ext>
            </a:extLst>
          </p:cNvPr>
          <p:cNvSpPr/>
          <p:nvPr/>
        </p:nvSpPr>
        <p:spPr>
          <a:xfrm>
            <a:off x="3081418" y="3543524"/>
            <a:ext cx="1372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latin typeface="Ink Free" panose="03080402000500000000" pitchFamily="66" charset="0"/>
                <a:ea typeface="Verdana" panose="020B0604030504040204" pitchFamily="34" charset="0"/>
              </a:rPr>
              <a:t>2020</a:t>
            </a:r>
          </a:p>
          <a:p>
            <a:pPr algn="ctr"/>
            <a:r>
              <a:rPr lang="cs-CZ" sz="1200" dirty="0" err="1">
                <a:latin typeface="Ink Free" panose="03080402000500000000" pitchFamily="66" charset="0"/>
                <a:ea typeface="Verdana" panose="020B0604030504040204" pitchFamily="34" charset="0"/>
              </a:rPr>
              <a:t>nZEB</a:t>
            </a:r>
            <a:r>
              <a:rPr lang="cs-CZ" sz="1200" dirty="0">
                <a:latin typeface="Ink Free" panose="03080402000500000000" pitchFamily="66" charset="0"/>
                <a:ea typeface="Verdana" panose="020B0604030504040204" pitchFamily="34" charset="0"/>
              </a:rPr>
              <a:t> I</a:t>
            </a:r>
            <a:endParaRPr lang="cs-CZ" sz="1200" dirty="0">
              <a:latin typeface="Ink Free" panose="03080402000500000000" pitchFamily="66" charset="0"/>
            </a:endParaRP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6E3E9D23-5866-58D8-68A0-4DDAB12B02ED}"/>
              </a:ext>
            </a:extLst>
          </p:cNvPr>
          <p:cNvSpPr/>
          <p:nvPr/>
        </p:nvSpPr>
        <p:spPr>
          <a:xfrm>
            <a:off x="6189054" y="3550697"/>
            <a:ext cx="8309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latin typeface="Ink Free" panose="03080402000500000000" pitchFamily="66" charset="0"/>
                <a:ea typeface="Verdana" panose="020B0604030504040204" pitchFamily="34" charset="0"/>
              </a:rPr>
              <a:t>A+</a:t>
            </a:r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121C21F9-1F73-AB21-0D11-1A2AC5412968}"/>
              </a:ext>
            </a:extLst>
          </p:cNvPr>
          <p:cNvCxnSpPr>
            <a:cxnSpLocks/>
          </p:cNvCxnSpPr>
          <p:nvPr/>
        </p:nvCxnSpPr>
        <p:spPr>
          <a:xfrm flipV="1">
            <a:off x="6573260" y="2937629"/>
            <a:ext cx="0" cy="5937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DB726ABB-3FB8-2175-2BBB-664D6A7C5A64}"/>
              </a:ext>
            </a:extLst>
          </p:cNvPr>
          <p:cNvCxnSpPr>
            <a:cxnSpLocks/>
          </p:cNvCxnSpPr>
          <p:nvPr/>
        </p:nvCxnSpPr>
        <p:spPr>
          <a:xfrm flipV="1">
            <a:off x="5922354" y="2225241"/>
            <a:ext cx="9138" cy="718825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bdélník 52">
            <a:extLst>
              <a:ext uri="{FF2B5EF4-FFF2-40B4-BE49-F238E27FC236}">
                <a16:creationId xmlns:a16="http://schemas.microsoft.com/office/drawing/2014/main" id="{2DD429BC-F0F9-D437-B8CB-BB5EC12412C3}"/>
              </a:ext>
            </a:extLst>
          </p:cNvPr>
          <p:cNvSpPr/>
          <p:nvPr/>
        </p:nvSpPr>
        <p:spPr>
          <a:xfrm>
            <a:off x="5533960" y="3552802"/>
            <a:ext cx="830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cs-CZ" sz="1200" kern="1200" dirty="0">
                <a:solidFill>
                  <a:srgbClr val="70AD47"/>
                </a:solidFill>
                <a:latin typeface="Ink Free" panose="03080402000500000000" pitchFamily="66" charset="0"/>
                <a:ea typeface="Verdana" panose="020B0604030504040204" pitchFamily="34" charset="0"/>
                <a:cs typeface="+mn-cs"/>
              </a:rPr>
              <a:t>2030</a:t>
            </a:r>
          </a:p>
          <a:p>
            <a:pPr algn="ctr">
              <a:buClrTx/>
              <a:buFontTx/>
              <a:buNone/>
            </a:pPr>
            <a:r>
              <a:rPr lang="cs-CZ" sz="1200" kern="1200" dirty="0">
                <a:solidFill>
                  <a:srgbClr val="70AD47"/>
                </a:solidFill>
                <a:latin typeface="Ink Free" panose="03080402000500000000" pitchFamily="66" charset="0"/>
                <a:ea typeface="Verdana" panose="020B0604030504040204" pitchFamily="34" charset="0"/>
                <a:cs typeface="+mn-cs"/>
              </a:rPr>
              <a:t>ZEB</a:t>
            </a:r>
          </a:p>
        </p:txBody>
      </p: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14F61A95-41E7-ACC0-5053-F4C931A1466F}"/>
              </a:ext>
            </a:extLst>
          </p:cNvPr>
          <p:cNvCxnSpPr>
            <a:cxnSpLocks/>
          </p:cNvCxnSpPr>
          <p:nvPr/>
        </p:nvCxnSpPr>
        <p:spPr>
          <a:xfrm flipV="1">
            <a:off x="5314568" y="2925056"/>
            <a:ext cx="15923" cy="64145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14">
            <a:extLst>
              <a:ext uri="{FF2B5EF4-FFF2-40B4-BE49-F238E27FC236}">
                <a16:creationId xmlns:a16="http://schemas.microsoft.com/office/drawing/2014/main" id="{D40EB465-A372-AA85-C477-616F04C7EF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8913" b="15835"/>
          <a:stretch/>
        </p:blipFill>
        <p:spPr>
          <a:xfrm>
            <a:off x="786031" y="1359428"/>
            <a:ext cx="1036786" cy="1731627"/>
          </a:xfrm>
          <a:prstGeom prst="rect">
            <a:avLst/>
          </a:prstGeom>
        </p:spPr>
      </p:pic>
      <p:sp>
        <p:nvSpPr>
          <p:cNvPr id="2" name="Google Shape;76;p11">
            <a:extLst>
              <a:ext uri="{FF2B5EF4-FFF2-40B4-BE49-F238E27FC236}">
                <a16:creationId xmlns:a16="http://schemas.microsoft.com/office/drawing/2014/main" id="{10411BD0-859C-47AC-6983-67B91436FFA8}"/>
              </a:ext>
            </a:extLst>
          </p:cNvPr>
          <p:cNvSpPr txBox="1">
            <a:spLocks/>
          </p:cNvSpPr>
          <p:nvPr/>
        </p:nvSpPr>
        <p:spPr>
          <a:xfrm>
            <a:off x="182440" y="4868271"/>
            <a:ext cx="3177980" cy="1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spcAft>
                <a:spcPts val="1600"/>
              </a:spcAft>
              <a:buFont typeface="Didact Gothic"/>
              <a:buNone/>
            </a:pPr>
            <a:r>
              <a:rPr lang="cs-CZ" sz="900" dirty="0">
                <a:solidFill>
                  <a:schemeClr val="tx1">
                    <a:lumMod val="65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www.pasivnidomy.cz</a:t>
            </a:r>
          </a:p>
        </p:txBody>
      </p:sp>
      <p:pic>
        <p:nvPicPr>
          <p:cNvPr id="8" name="Obrázek 7" descr="Obsah obrázku Grafika, symbol, design&#10;&#10;Popis byl vytvořen automaticky">
            <a:extLst>
              <a:ext uri="{FF2B5EF4-FFF2-40B4-BE49-F238E27FC236}">
                <a16:creationId xmlns:a16="http://schemas.microsoft.com/office/drawing/2014/main" id="{5DBB86F3-115E-9262-AEF0-AAC12B33C8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166" t="18575" r="33759" b="31261"/>
          <a:stretch/>
        </p:blipFill>
        <p:spPr>
          <a:xfrm>
            <a:off x="5708860" y="1793376"/>
            <a:ext cx="412192" cy="42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86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Ocenění Pasivní dům 2017 získalo pět staveb | Hospodářské noviny (HN.cz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0" y="3247520"/>
            <a:ext cx="3219110" cy="181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84B32-089E-4F9E-93E4-C6B43B9AF9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740275"/>
            <a:ext cx="2057400" cy="274638"/>
          </a:xfrm>
        </p:spPr>
        <p:txBody>
          <a:bodyPr/>
          <a:lstStyle/>
          <a:p>
            <a:fld id="{AF13B4C2-1800-4540-A231-E2B810F048C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14" name="Google Shape;77;p11"/>
          <p:cNvSpPr txBox="1">
            <a:spLocks/>
          </p:cNvSpPr>
          <p:nvPr/>
        </p:nvSpPr>
        <p:spPr>
          <a:xfrm>
            <a:off x="379238" y="85231"/>
            <a:ext cx="69651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jalla One"/>
              <a:buNone/>
              <a:defRPr sz="36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2000" dirty="0">
                <a:solidFill>
                  <a:schemeClr val="tx2"/>
                </a:solidFill>
                <a:latin typeface="Helvetica Neue Light"/>
                <a:ea typeface="Helvetica Neue Light"/>
                <a:cs typeface="Helvetica Neue Light"/>
              </a:rPr>
              <a:t>Správná praxe</a:t>
            </a:r>
            <a:endParaRPr lang="cs-CZ" sz="2000" dirty="0">
              <a:solidFill>
                <a:schemeClr val="tx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0298"/>
          <a:stretch/>
        </p:blipFill>
        <p:spPr>
          <a:xfrm>
            <a:off x="2610497" y="697716"/>
            <a:ext cx="2712352" cy="150767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4" r="4437" b="20097"/>
          <a:stretch/>
        </p:blipFill>
        <p:spPr>
          <a:xfrm>
            <a:off x="5592979" y="3837556"/>
            <a:ext cx="3479471" cy="122378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4" r="3333" b="5398"/>
          <a:stretch/>
        </p:blipFill>
        <p:spPr>
          <a:xfrm>
            <a:off x="2332299" y="2340226"/>
            <a:ext cx="3041956" cy="130879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t="8403" r="23052" b="7143"/>
          <a:stretch/>
        </p:blipFill>
        <p:spPr>
          <a:xfrm>
            <a:off x="71550" y="112411"/>
            <a:ext cx="2449286" cy="21880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42966E0-0DAC-5E10-D06F-6F680C3C7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5661" y="1142942"/>
            <a:ext cx="3651735" cy="212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67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F6D8AC-126C-41BB-993D-FEBF56CA6184}"/>
              </a:ext>
            </a:extLst>
          </p:cNvPr>
          <p:cNvSpPr txBox="1">
            <a:spLocks/>
          </p:cNvSpPr>
          <p:nvPr/>
        </p:nvSpPr>
        <p:spPr>
          <a:xfrm>
            <a:off x="275008" y="902285"/>
            <a:ext cx="7895673" cy="4116602"/>
          </a:xfrm>
          <a:prstGeom prst="rect">
            <a:avLst/>
          </a:prstGeom>
        </p:spPr>
        <p:txBody>
          <a:bodyPr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449263" lvl="2" indent="-258763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cs-CZ" sz="1200" b="1" dirty="0" err="1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ZEBra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200" b="1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je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200" b="1" dirty="0">
                <a:solidFill>
                  <a:srgbClr val="C00000"/>
                </a:solidFill>
                <a:latin typeface="Helvetica Neue Light" panose="020B0604020202020204" charset="0"/>
                <a:ea typeface="Arial"/>
                <a:cs typeface="Arial"/>
              </a:rPr>
              <a:t>cílový stav </a:t>
            </a:r>
            <a:r>
              <a:rPr lang="cs-CZ" sz="1200" b="1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pro renovační strategii budov 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(není povinná) a dosažení klimatické neutrality v roce 2050</a:t>
            </a:r>
          </a:p>
          <a:p>
            <a:pPr marL="449263" lvl="2" indent="-258763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definice </a:t>
            </a:r>
            <a:r>
              <a:rPr lang="cs-CZ" sz="1200" dirty="0" err="1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zero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emisson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building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renovation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 je odlišná od ZEB (pro novostavby)</a:t>
            </a:r>
            <a:b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</a:b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i když „stejný“ název, jinak definované ukazatele</a:t>
            </a:r>
          </a:p>
          <a:p>
            <a:pPr marL="449263" lvl="2" indent="-258763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Nejedná se o </a:t>
            </a:r>
            <a:r>
              <a:rPr lang="cs-CZ" sz="1200" dirty="0" err="1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bestpractise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, ale o dobrý průměr (řekněme úroveň C/D v </a:t>
            </a:r>
            <a:r>
              <a:rPr lang="cs-CZ" sz="1200" dirty="0" err="1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PENBu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)</a:t>
            </a:r>
          </a:p>
          <a:p>
            <a:pPr marL="449263" lvl="2" indent="-258763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„Bezemisní“ zdroj a využití bezemisní energie je podmínkou</a:t>
            </a:r>
          </a:p>
          <a:p>
            <a:pPr marL="449263" lvl="2" indent="-258763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Cílovým stavem pro komplexní renovaci zůstává obecně </a:t>
            </a:r>
            <a:r>
              <a:rPr lang="cs-CZ" sz="1200" dirty="0" err="1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nZEB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 (klasifikace B), průměr je </a:t>
            </a:r>
            <a:r>
              <a:rPr lang="cs-CZ" sz="1200" dirty="0" err="1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ZEBra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 (klasifikace D)</a:t>
            </a:r>
          </a:p>
          <a:p>
            <a:pPr marL="449263" lvl="2" indent="-258763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Bude definována „kontrolní“ hranice pro rok 2030, zůstává uhlíková neutralita 2050</a:t>
            </a:r>
          </a:p>
          <a:p>
            <a:pPr marL="449263" lvl="2" indent="-258763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Většinu renovací (55%) nutno provést mezi nejhoršími budovami (E, F, G – 43% nejhoršího </a:t>
            </a:r>
            <a:r>
              <a:rPr lang="cs-CZ" sz="1200" dirty="0" err="1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building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 </a:t>
            </a:r>
            <a:r>
              <a:rPr lang="cs-CZ" sz="1200" dirty="0" err="1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stocku</a:t>
            </a: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)</a:t>
            </a:r>
          </a:p>
          <a:p>
            <a:pPr marL="1084263" lvl="3" indent="-258763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Nebytové: MEPS pro 16 % nejhorších budov do roku 2030; 26 % do roku 2033</a:t>
            </a:r>
          </a:p>
          <a:p>
            <a:pPr marL="1084263" lvl="3" indent="-258763">
              <a:spcBef>
                <a:spcPts val="0"/>
              </a:spcBef>
              <a:spcAft>
                <a:spcPts val="600"/>
              </a:spcAft>
              <a:buClr>
                <a:srgbClr val="A61C00"/>
              </a:buClr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cs-CZ" sz="1200" dirty="0">
                <a:solidFill>
                  <a:schemeClr val="accent5"/>
                </a:solidFill>
                <a:latin typeface="Helvetica Neue Light" panose="020B0604020202020204" charset="0"/>
                <a:ea typeface="Arial"/>
                <a:cs typeface="Arial"/>
              </a:rPr>
              <a:t>Obytné: Do roku 2030 snížit spotřebu o 16 % (oproti 2020), do 2035 o 22 % s tím, že toto snížení musí být z 55% dosaženo na nejhorších budovách</a:t>
            </a:r>
          </a:p>
          <a:p>
            <a:pPr>
              <a:spcBef>
                <a:spcPts val="1350"/>
              </a:spcBef>
              <a:buClr>
                <a:srgbClr val="0C8341"/>
              </a:buClr>
              <a:buSzPct val="160000"/>
              <a:buFont typeface="Arial" panose="020B0604020202020204" pitchFamily="34" charset="0"/>
              <a:buChar char="•"/>
            </a:pPr>
            <a:endParaRPr lang="cs-CZ" sz="1500" dirty="0">
              <a:latin typeface="+mn-lt"/>
            </a:endParaRPr>
          </a:p>
        </p:txBody>
      </p:sp>
      <p:pic>
        <p:nvPicPr>
          <p:cNvPr id="4" name="Picture 22" descr="A picture containing arrow&#10;&#10;Description automatically generated">
            <a:extLst>
              <a:ext uri="{FF2B5EF4-FFF2-40B4-BE49-F238E27FC236}">
                <a16:creationId xmlns:a16="http://schemas.microsoft.com/office/drawing/2014/main" id="{528CBB1D-4B16-53FA-A2CB-E14010726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00" r="583"/>
          <a:stretch/>
        </p:blipFill>
        <p:spPr>
          <a:xfrm>
            <a:off x="7656295" y="3087256"/>
            <a:ext cx="1501133" cy="2471448"/>
          </a:xfrm>
          <a:prstGeom prst="rect">
            <a:avLst/>
          </a:prstGeom>
        </p:spPr>
      </p:pic>
      <p:sp>
        <p:nvSpPr>
          <p:cNvPr id="5" name="Text">
            <a:extLst>
              <a:ext uri="{FF2B5EF4-FFF2-40B4-BE49-F238E27FC236}">
                <a16:creationId xmlns:a16="http://schemas.microsoft.com/office/drawing/2014/main" id="{4F57E434-49C5-4234-9D68-0978FF2762CB}"/>
              </a:ext>
            </a:extLst>
          </p:cNvPr>
          <p:cNvSpPr txBox="1"/>
          <p:nvPr/>
        </p:nvSpPr>
        <p:spPr>
          <a:xfrm>
            <a:off x="647962" y="278679"/>
            <a:ext cx="679099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 algn="l">
              <a:defRPr sz="7000">
                <a:solidFill>
                  <a:srgbClr val="A22D15"/>
                </a:solidFill>
              </a:defRPr>
            </a:lvl1pPr>
          </a:lstStyle>
          <a:p>
            <a:pPr algn="r"/>
            <a:r>
              <a:rPr lang="cs-CZ" sz="2000" b="1" dirty="0">
                <a:latin typeface="Helvetica Neue" panose="020B0604020202020204" charset="0"/>
              </a:rPr>
              <a:t>EPBD IV - </a:t>
            </a:r>
            <a:r>
              <a:rPr lang="cs-CZ" sz="2000" b="1" dirty="0" err="1">
                <a:latin typeface="Helvetica Neue" panose="020B0604020202020204" charset="0"/>
              </a:rPr>
              <a:t>ZEBra</a:t>
            </a:r>
            <a:endParaRPr lang="cs-CZ" sz="2000" dirty="0">
              <a:latin typeface="Helvetica Neue" panose="020B060402020202020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7" y="3293946"/>
            <a:ext cx="1218269" cy="1849554"/>
          </a:xfrm>
          <a:prstGeom prst="rect">
            <a:avLst/>
          </a:prstGeom>
        </p:spPr>
      </p:pic>
      <p:sp>
        <p:nvSpPr>
          <p:cNvPr id="8" name="Volný tvar 7"/>
          <p:cNvSpPr/>
          <p:nvPr/>
        </p:nvSpPr>
        <p:spPr>
          <a:xfrm>
            <a:off x="3488677" y="4322980"/>
            <a:ext cx="268132" cy="214184"/>
          </a:xfrm>
          <a:custGeom>
            <a:avLst/>
            <a:gdLst>
              <a:gd name="connsiteX0" fmla="*/ 61876 w 268132"/>
              <a:gd name="connsiteY0" fmla="*/ 0 h 214184"/>
              <a:gd name="connsiteX1" fmla="*/ 96252 w 268132"/>
              <a:gd name="connsiteY1" fmla="*/ 6875 h 214184"/>
              <a:gd name="connsiteX2" fmla="*/ 144379 w 268132"/>
              <a:gd name="connsiteY2" fmla="*/ 41251 h 214184"/>
              <a:gd name="connsiteX3" fmla="*/ 165004 w 268132"/>
              <a:gd name="connsiteY3" fmla="*/ 68751 h 214184"/>
              <a:gd name="connsiteX4" fmla="*/ 199380 w 268132"/>
              <a:gd name="connsiteY4" fmla="*/ 89377 h 214184"/>
              <a:gd name="connsiteX5" fmla="*/ 226881 w 268132"/>
              <a:gd name="connsiteY5" fmla="*/ 110003 h 214184"/>
              <a:gd name="connsiteX6" fmla="*/ 268132 w 268132"/>
              <a:gd name="connsiteY6" fmla="*/ 116878 h 214184"/>
              <a:gd name="connsiteX7" fmla="*/ 233756 w 268132"/>
              <a:gd name="connsiteY7" fmla="*/ 144378 h 214184"/>
              <a:gd name="connsiteX8" fmla="*/ 130628 w 268132"/>
              <a:gd name="connsiteY8" fmla="*/ 171879 h 214184"/>
              <a:gd name="connsiteX9" fmla="*/ 55001 w 268132"/>
              <a:gd name="connsiteY9" fmla="*/ 192505 h 214184"/>
              <a:gd name="connsiteX10" fmla="*/ 0 w 268132"/>
              <a:gd name="connsiteY10" fmla="*/ 213130 h 214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8132" h="214184">
                <a:moveTo>
                  <a:pt x="61876" y="0"/>
                </a:moveTo>
                <a:cubicBezTo>
                  <a:pt x="73335" y="2292"/>
                  <a:pt x="85310" y="2772"/>
                  <a:pt x="96252" y="6875"/>
                </a:cubicBezTo>
                <a:cubicBezTo>
                  <a:pt x="102500" y="9218"/>
                  <a:pt x="143428" y="40300"/>
                  <a:pt x="144379" y="41251"/>
                </a:cubicBezTo>
                <a:cubicBezTo>
                  <a:pt x="152481" y="49353"/>
                  <a:pt x="156381" y="61206"/>
                  <a:pt x="165004" y="68751"/>
                </a:cubicBezTo>
                <a:cubicBezTo>
                  <a:pt x="175061" y="77551"/>
                  <a:pt x="188261" y="81964"/>
                  <a:pt x="199380" y="89377"/>
                </a:cubicBezTo>
                <a:cubicBezTo>
                  <a:pt x="208914" y="95733"/>
                  <a:pt x="216242" y="105747"/>
                  <a:pt x="226881" y="110003"/>
                </a:cubicBezTo>
                <a:cubicBezTo>
                  <a:pt x="239824" y="115180"/>
                  <a:pt x="254382" y="114586"/>
                  <a:pt x="268132" y="116878"/>
                </a:cubicBezTo>
                <a:cubicBezTo>
                  <a:pt x="251837" y="141321"/>
                  <a:pt x="260927" y="136830"/>
                  <a:pt x="233756" y="144378"/>
                </a:cubicBezTo>
                <a:cubicBezTo>
                  <a:pt x="199477" y="153900"/>
                  <a:pt x="130628" y="171879"/>
                  <a:pt x="130628" y="171879"/>
                </a:cubicBezTo>
                <a:cubicBezTo>
                  <a:pt x="72377" y="210716"/>
                  <a:pt x="167962" y="151429"/>
                  <a:pt x="55001" y="192505"/>
                </a:cubicBezTo>
                <a:cubicBezTo>
                  <a:pt x="-24002" y="221233"/>
                  <a:pt x="103350" y="213130"/>
                  <a:pt x="0" y="2131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94902" y="4406536"/>
            <a:ext cx="893775" cy="130628"/>
          </a:xfrm>
          <a:custGeom>
            <a:avLst/>
            <a:gdLst>
              <a:gd name="connsiteX0" fmla="*/ 0 w 893775"/>
              <a:gd name="connsiteY0" fmla="*/ 130628 h 130628"/>
              <a:gd name="connsiteX1" fmla="*/ 48126 w 893775"/>
              <a:gd name="connsiteY1" fmla="*/ 116878 h 130628"/>
              <a:gd name="connsiteX2" fmla="*/ 68752 w 893775"/>
              <a:gd name="connsiteY2" fmla="*/ 103127 h 130628"/>
              <a:gd name="connsiteX3" fmla="*/ 151254 w 893775"/>
              <a:gd name="connsiteY3" fmla="*/ 96252 h 130628"/>
              <a:gd name="connsiteX4" fmla="*/ 199381 w 893775"/>
              <a:gd name="connsiteY4" fmla="*/ 89377 h 130628"/>
              <a:gd name="connsiteX5" fmla="*/ 220006 w 893775"/>
              <a:gd name="connsiteY5" fmla="*/ 82502 h 130628"/>
              <a:gd name="connsiteX6" fmla="*/ 254382 w 893775"/>
              <a:gd name="connsiteY6" fmla="*/ 68751 h 130628"/>
              <a:gd name="connsiteX7" fmla="*/ 302508 w 893775"/>
              <a:gd name="connsiteY7" fmla="*/ 61876 h 130628"/>
              <a:gd name="connsiteX8" fmla="*/ 364385 w 893775"/>
              <a:gd name="connsiteY8" fmla="*/ 48126 h 130628"/>
              <a:gd name="connsiteX9" fmla="*/ 419387 w 893775"/>
              <a:gd name="connsiteY9" fmla="*/ 34376 h 130628"/>
              <a:gd name="connsiteX10" fmla="*/ 598141 w 893775"/>
              <a:gd name="connsiteY10" fmla="*/ 0 h 130628"/>
              <a:gd name="connsiteX11" fmla="*/ 893775 w 893775"/>
              <a:gd name="connsiteY11" fmla="*/ 6875 h 1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93775" h="130628">
                <a:moveTo>
                  <a:pt x="0" y="130628"/>
                </a:moveTo>
                <a:cubicBezTo>
                  <a:pt x="16042" y="126045"/>
                  <a:pt x="32635" y="123074"/>
                  <a:pt x="48126" y="116878"/>
                </a:cubicBezTo>
                <a:cubicBezTo>
                  <a:pt x="55798" y="113809"/>
                  <a:pt x="60649" y="104748"/>
                  <a:pt x="68752" y="103127"/>
                </a:cubicBezTo>
                <a:cubicBezTo>
                  <a:pt x="95812" y="97715"/>
                  <a:pt x="123810" y="99141"/>
                  <a:pt x="151254" y="96252"/>
                </a:cubicBezTo>
                <a:cubicBezTo>
                  <a:pt x="167370" y="94556"/>
                  <a:pt x="183339" y="91669"/>
                  <a:pt x="199381" y="89377"/>
                </a:cubicBezTo>
                <a:cubicBezTo>
                  <a:pt x="206256" y="87085"/>
                  <a:pt x="213221" y="85047"/>
                  <a:pt x="220006" y="82502"/>
                </a:cubicBezTo>
                <a:cubicBezTo>
                  <a:pt x="231562" y="78169"/>
                  <a:pt x="242409" y="71744"/>
                  <a:pt x="254382" y="68751"/>
                </a:cubicBezTo>
                <a:cubicBezTo>
                  <a:pt x="270103" y="64821"/>
                  <a:pt x="286581" y="64862"/>
                  <a:pt x="302508" y="61876"/>
                </a:cubicBezTo>
                <a:cubicBezTo>
                  <a:pt x="323275" y="57982"/>
                  <a:pt x="343818" y="52965"/>
                  <a:pt x="364385" y="48126"/>
                </a:cubicBezTo>
                <a:cubicBezTo>
                  <a:pt x="382781" y="43798"/>
                  <a:pt x="400776" y="37660"/>
                  <a:pt x="419387" y="34376"/>
                </a:cubicBezTo>
                <a:cubicBezTo>
                  <a:pt x="557072" y="10078"/>
                  <a:pt x="497646" y="22332"/>
                  <a:pt x="598141" y="0"/>
                </a:cubicBezTo>
                <a:lnTo>
                  <a:pt x="893775" y="687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332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F0191204-7199-5D9C-2CF6-30B4F6D17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chemeClr val="accent5"/>
                </a:solidFill>
              </a:rPr>
              <a:t>Architektura</a:t>
            </a:r>
            <a:endParaRPr lang="sk-SK" dirty="0">
              <a:solidFill>
                <a:schemeClr val="accent5"/>
              </a:solidFill>
            </a:endParaRPr>
          </a:p>
        </p:txBody>
      </p:sp>
      <p:pic>
        <p:nvPicPr>
          <p:cNvPr id="22" name="Picture 2" descr="Fara Michle – detail – Ateliér Tlust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40" y="1064109"/>
            <a:ext cx="3080357" cy="24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Kulturní památka v nízkoenergetickém standardu | Chatař Chalupá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76" y="715844"/>
            <a:ext cx="3121553" cy="18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ARCH2360">
            <a:extLst>
              <a:ext uri="{FF2B5EF4-FFF2-40B4-BE49-F238E27FC236}">
                <a16:creationId xmlns:a16="http://schemas.microsoft.com/office/drawing/2014/main" id="{13A4AD81-4A22-E49F-B150-E70AE4A14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r="8526"/>
          <a:stretch/>
        </p:blipFill>
        <p:spPr bwMode="auto">
          <a:xfrm>
            <a:off x="157505" y="893936"/>
            <a:ext cx="2255165" cy="180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D9F6BDD-C03C-169A-2C77-2CB07FD7E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555" y="2729879"/>
            <a:ext cx="3958680" cy="224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11936"/>
      </p:ext>
    </p:extLst>
  </p:cSld>
  <p:clrMapOvr>
    <a:masterClrMapping/>
  </p:clrMapOvr>
</p:sld>
</file>

<file path=ppt/theme/theme1.xml><?xml version="1.0" encoding="utf-8"?>
<a:theme xmlns:a="http://schemas.openxmlformats.org/drawingml/2006/main" name="Big City Design &amp; Build Company Profile by Slidesgo">
  <a:themeElements>
    <a:clrScheme name="Simple Light">
      <a:dk1>
        <a:srgbClr val="FFFFFF"/>
      </a:dk1>
      <a:lt1>
        <a:srgbClr val="FFFFFF"/>
      </a:lt1>
      <a:dk2>
        <a:srgbClr val="58595B"/>
      </a:dk2>
      <a:lt2>
        <a:srgbClr val="000000"/>
      </a:lt2>
      <a:accent1>
        <a:srgbClr val="58595B"/>
      </a:accent1>
      <a:accent2>
        <a:srgbClr val="000000"/>
      </a:accent2>
      <a:accent3>
        <a:srgbClr val="FFFFFF"/>
      </a:accent3>
      <a:accent4>
        <a:srgbClr val="58595B"/>
      </a:accent4>
      <a:accent5>
        <a:srgbClr val="0000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b6b30d7-f94b-4d29-9c02-57d61ba2171c" xsi:nil="true"/>
    <lcf76f155ced4ddcb4097134ff3c332f xmlns="697fb3aa-9310-406e-960e-02156234094e">
      <Terms xmlns="http://schemas.microsoft.com/office/infopath/2007/PartnerControls"/>
    </lcf76f155ced4ddcb4097134ff3c332f>
    <SharedWithUsers xmlns="4b6b30d7-f94b-4d29-9c02-57d61ba2171c">
      <UserInfo>
        <DisplayName/>
        <AccountId xsi:nil="true"/>
        <AccountType/>
      </UserInfo>
    </SharedWithUsers>
    <MediaLengthInSeconds xmlns="697fb3aa-9310-406e-960e-02156234094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229055662F6DA42AD4FF3446113113F" ma:contentTypeVersion="18" ma:contentTypeDescription="Vytvoří nový dokument" ma:contentTypeScope="" ma:versionID="10619cb8929d6fd73eba34fa6f44efad">
  <xsd:schema xmlns:xsd="http://www.w3.org/2001/XMLSchema" xmlns:xs="http://www.w3.org/2001/XMLSchema" xmlns:p="http://schemas.microsoft.com/office/2006/metadata/properties" xmlns:ns2="697fb3aa-9310-406e-960e-02156234094e" xmlns:ns3="4b6b30d7-f94b-4d29-9c02-57d61ba2171c" targetNamespace="http://schemas.microsoft.com/office/2006/metadata/properties" ma:root="true" ma:fieldsID="79a3a129fcd6b2e8e9ddc39958cd8f98" ns2:_="" ns3:_="">
    <xsd:import namespace="697fb3aa-9310-406e-960e-02156234094e"/>
    <xsd:import namespace="4b6b30d7-f94b-4d29-9c02-57d61ba217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7fb3aa-9310-406e-960e-0215623409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77ad8647-d6d6-4a1d-a25f-ca5f6625ff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6b30d7-f94b-4d29-9c02-57d61ba2171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df01469-ca9d-40cf-9e33-8e6497c579af}" ma:internalName="TaxCatchAll" ma:showField="CatchAllData" ma:web="4b6b30d7-f94b-4d29-9c02-57d61ba217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44AD74-D970-4E73-9ACE-094F8435384E}">
  <ds:schemaRefs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4b6b30d7-f94b-4d29-9c02-57d61ba2171c"/>
    <ds:schemaRef ds:uri="697fb3aa-9310-406e-960e-02156234094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8971A15-E589-4A2A-A92C-3628ECC212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7fb3aa-9310-406e-960e-02156234094e"/>
    <ds:schemaRef ds:uri="4b6b30d7-f94b-4d29-9c02-57d61ba217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19C2B0-20CC-4569-ACC7-08298230DE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6713</TotalTime>
  <Words>841</Words>
  <Application>Microsoft Office PowerPoint</Application>
  <PresentationFormat>Předvádění na obrazovce (16:9)</PresentationFormat>
  <Paragraphs>104</Paragraphs>
  <Slides>20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30" baseType="lpstr">
      <vt:lpstr>Didact Gothic</vt:lpstr>
      <vt:lpstr>Helvetica Neue Light</vt:lpstr>
      <vt:lpstr>Verdana</vt:lpstr>
      <vt:lpstr>Courier New</vt:lpstr>
      <vt:lpstr>Arial</vt:lpstr>
      <vt:lpstr>Fjalla One</vt:lpstr>
      <vt:lpstr>Helvetica Neue</vt:lpstr>
      <vt:lpstr>Ink Free</vt:lpstr>
      <vt:lpstr>Calibri</vt:lpstr>
      <vt:lpstr>Big City Design &amp; Build Company Profile by Slidesgo</vt:lpstr>
      <vt:lpstr>Energeticky efektivní budovy – od konceptu k detailu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Architektura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 prezentace</dc:title>
  <dc:creator>Čejka Michal</dc:creator>
  <cp:lastModifiedBy>Vítězslav Malý</cp:lastModifiedBy>
  <cp:revision>42</cp:revision>
  <dcterms:modified xsi:type="dcterms:W3CDTF">2026-05-05T07:18:03Z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0x010100D229055662F6DA42AD4FF3446113113F</vt:lpwstr>
  </property>
  <property fmtid="{D5CDD505-2E9C-101B-9397-08002B2CF9AE}" pid="3" name="Order">
    <vt:r8>1803500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