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6" r:id="rId8"/>
    <p:sldId id="264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DC3CB-F052-425C-B5FC-8F5D7DF7AC35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CE02B-C7E5-48E6-81F3-5B2AC174AA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556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CE02B-C7E5-48E6-81F3-5B2AC174AA5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74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97280" y="139336"/>
            <a:ext cx="7932883" cy="2612571"/>
          </a:xfrm>
        </p:spPr>
        <p:txBody>
          <a:bodyPr/>
          <a:lstStyle/>
          <a:p>
            <a:pPr algn="ctr"/>
            <a:br>
              <a:rPr lang="cs-CZ" sz="4000" dirty="0"/>
            </a:br>
            <a:r>
              <a:rPr lang="cs-CZ" sz="3600" dirty="0"/>
              <a:t>Inovace v technické infrastruktuře: obnovitelné zdroje, akumulace a čistírenské technologie</a:t>
            </a:r>
            <a:endParaRPr lang="cs-CZ" sz="3600" b="1" dirty="0">
              <a:solidFill>
                <a:srgbClr val="00B0F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5844" y="3709853"/>
            <a:ext cx="7766936" cy="2029096"/>
          </a:xfrm>
        </p:spPr>
        <p:txBody>
          <a:bodyPr/>
          <a:lstStyle/>
          <a:p>
            <a:pPr algn="l"/>
            <a:endParaRPr lang="cs-CZ" dirty="0"/>
          </a:p>
          <a:p>
            <a:pPr algn="l"/>
            <a:r>
              <a:rPr lang="cs-CZ" b="1" dirty="0">
                <a:solidFill>
                  <a:schemeClr val="tx1"/>
                </a:solidFill>
              </a:rPr>
              <a:t>KONFERENCE ENERGETIKA 2026 | Hradec Králové</a:t>
            </a:r>
          </a:p>
          <a:p>
            <a:pPr algn="l"/>
            <a:r>
              <a:rPr lang="cs-CZ" b="1" dirty="0">
                <a:solidFill>
                  <a:schemeClr val="tx1"/>
                </a:solidFill>
              </a:rPr>
              <a:t>ing. Aleš Freiwald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</a:rPr>
              <a:t>jednatel Technické služby Police nad Metují, s.r.o.</a:t>
            </a: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  <a:p>
            <a:pPr algn="l"/>
            <a:endParaRPr lang="cs-CZ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050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4469" y="957943"/>
            <a:ext cx="8941141" cy="215972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dirty="0"/>
              <a:t>Technické služby Police nad Metují, s.r.o.</a:t>
            </a:r>
            <a:br>
              <a:rPr lang="cs-CZ" sz="4000" dirty="0"/>
            </a:br>
            <a:br>
              <a:rPr lang="cs-CZ" sz="4000" dirty="0"/>
            </a:br>
            <a:r>
              <a:rPr lang="cs-CZ" sz="3200" dirty="0"/>
              <a:t>„tak trochu jiné TS“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3013166"/>
            <a:ext cx="8596668" cy="3028196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pl-PL" sz="2400" dirty="0"/>
              <a:t>Vlastnická struktura: 100% vlastnictví města Police nad Metují</a:t>
            </a:r>
          </a:p>
          <a:p>
            <a:r>
              <a:rPr lang="cs-CZ" sz="2400" dirty="0"/>
              <a:t>Mise: Komplexní správa městského majetku a služeb s důrazem na ekonomickou a energetickou efektivitu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6055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175656"/>
            <a:ext cx="8596668" cy="914401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Proč tak trochu jiné TS 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65014" y="2708366"/>
            <a:ext cx="8596668" cy="2827899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sz="2400" dirty="0"/>
              <a:t>Provoz kanalizační sítě na území města a městská ČOV</a:t>
            </a:r>
          </a:p>
          <a:p>
            <a:r>
              <a:rPr lang="cs-CZ" sz="2400" dirty="0"/>
              <a:t>Teplárenství</a:t>
            </a:r>
          </a:p>
          <a:p>
            <a:r>
              <a:rPr lang="cs-CZ" sz="2400" dirty="0"/>
              <a:t>Správa budov</a:t>
            </a:r>
          </a:p>
          <a:p>
            <a:r>
              <a:rPr lang="cs-CZ" sz="2400" dirty="0"/>
              <a:t>Komunální služby a údržba komunikací v majetku města</a:t>
            </a:r>
          </a:p>
          <a:p>
            <a:r>
              <a:rPr lang="cs-CZ" sz="2400" dirty="0"/>
              <a:t>Provozování areálu letního koupaliště</a:t>
            </a:r>
          </a:p>
        </p:txBody>
      </p:sp>
    </p:spTree>
    <p:extLst>
      <p:ext uri="{BB962C8B-B14F-4D97-AF65-F5344CB8AC3E}">
        <p14:creationId xmlns:p14="http://schemas.microsoft.com/office/powerpoint/2010/main" val="2532773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Teplárenství – kombinace zdrojů a flexibility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65897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600" dirty="0"/>
              <a:t>Centrální kotelna a několik menších zdrojů  </a:t>
            </a:r>
          </a:p>
          <a:p>
            <a:r>
              <a:rPr lang="cs-CZ" sz="2600" dirty="0"/>
              <a:t>Kombinace plynových kotlů a KGJ</a:t>
            </a:r>
          </a:p>
          <a:p>
            <a:r>
              <a:rPr lang="cs-CZ" sz="2600"/>
              <a:t>Plynové kotle </a:t>
            </a:r>
            <a:r>
              <a:rPr lang="cs-CZ" sz="2600" dirty="0" err="1"/>
              <a:t>Viesmann</a:t>
            </a:r>
            <a:r>
              <a:rPr lang="cs-CZ" sz="2600" dirty="0"/>
              <a:t> 1,1 MW</a:t>
            </a:r>
          </a:p>
          <a:p>
            <a:r>
              <a:rPr lang="cs-CZ" sz="2600" dirty="0"/>
              <a:t>KGJ ČEZ ENERGO TEDOM QUANTO 400kW  vč. TČ 40 kW – dispečinkové řízení, SVR, akumulace</a:t>
            </a:r>
          </a:p>
          <a:p>
            <a:r>
              <a:rPr lang="cs-CZ" sz="2600" dirty="0"/>
              <a:t>Akumulační zásobník 32 m3</a:t>
            </a:r>
          </a:p>
          <a:p>
            <a:r>
              <a:rPr lang="cs-CZ" sz="2600" dirty="0"/>
              <a:t>KGJ TS Police TEDOM 140kW, prodej elektřiny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5333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Čistírna odpadních vod (ČOV)</a:t>
            </a:r>
            <a:br>
              <a:rPr lang="cs-CZ" dirty="0"/>
            </a:br>
            <a:r>
              <a:rPr lang="cs-CZ" dirty="0"/>
              <a:t>energetická výzva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2600" dirty="0"/>
              <a:t>Kapacita : 11 950 EO</a:t>
            </a:r>
          </a:p>
          <a:p>
            <a:r>
              <a:rPr lang="cs-CZ" sz="2600" dirty="0"/>
              <a:t>Ročně zpracuje přes 300.000 m3 odpadních vod</a:t>
            </a:r>
          </a:p>
          <a:p>
            <a:r>
              <a:rPr lang="cs-CZ" sz="2600" dirty="0"/>
              <a:t>Vysoká energetická náročnost – 1 </a:t>
            </a:r>
            <a:r>
              <a:rPr lang="cs-CZ" sz="2600" dirty="0" err="1"/>
              <a:t>MWh</a:t>
            </a:r>
            <a:r>
              <a:rPr lang="cs-CZ" sz="2600" dirty="0"/>
              <a:t> elektřiny denně</a:t>
            </a:r>
          </a:p>
          <a:p>
            <a:r>
              <a:rPr lang="cs-CZ" sz="2600" dirty="0"/>
              <a:t>ČOV je na síti VN – není poplatek distribuce, rezervovaný příkon</a:t>
            </a:r>
          </a:p>
          <a:p>
            <a:r>
              <a:rPr lang="cs-CZ" sz="2600" dirty="0"/>
              <a:t>Původní elektrické vytápění            plynový kotel na PP v roce 2022 v době energetické krize</a:t>
            </a:r>
          </a:p>
          <a:p>
            <a:r>
              <a:rPr lang="cs-CZ" sz="2600" dirty="0"/>
              <a:t>TČ       plynový kotel  (počáteční investice, ¼ hodinový příkon)</a:t>
            </a:r>
          </a:p>
          <a:p>
            <a:r>
              <a:rPr lang="cs-CZ" sz="2600" dirty="0"/>
              <a:t>Instalace FVE 50 </a:t>
            </a:r>
            <a:r>
              <a:rPr lang="cs-CZ" sz="2600" dirty="0" err="1"/>
              <a:t>kWp</a:t>
            </a:r>
            <a:r>
              <a:rPr lang="cs-CZ" sz="2600" dirty="0"/>
              <a:t> v roce 2023 – z výroby KGJ na spotu</a:t>
            </a:r>
          </a:p>
          <a:p>
            <a:r>
              <a:rPr lang="cs-CZ" sz="2600" dirty="0"/>
              <a:t>Nákup elektřiny formou tranší, dokup na spotovém trhu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859382" y="4026952"/>
            <a:ext cx="470263" cy="1480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ásobení 4"/>
          <p:cNvSpPr/>
          <p:nvPr/>
        </p:nvSpPr>
        <p:spPr>
          <a:xfrm>
            <a:off x="1567542" y="4614782"/>
            <a:ext cx="365760" cy="322217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462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94" y="592183"/>
            <a:ext cx="8621487" cy="5172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173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/>
              <a:t>Energetická komunita a synergie s městem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847704"/>
            <a:ext cx="8596668" cy="2743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600" dirty="0"/>
              <a:t>Využití stávajících výrobních kapacit FVE a KGJ pro sdílení energie</a:t>
            </a:r>
          </a:p>
          <a:p>
            <a:r>
              <a:rPr lang="cs-CZ" sz="2600" dirty="0"/>
              <a:t>Léto přetoky FVE, výroba KGJ v zimních měsících</a:t>
            </a:r>
          </a:p>
          <a:p>
            <a:r>
              <a:rPr lang="cs-CZ" sz="2600" dirty="0"/>
              <a:t>ENERKOM – MAS Stolové hory</a:t>
            </a:r>
          </a:p>
          <a:p>
            <a:r>
              <a:rPr lang="cs-CZ" sz="2600" dirty="0"/>
              <a:t>FVE na ZŠ                prázdninový provoz koupaliště</a:t>
            </a:r>
          </a:p>
          <a:p>
            <a:r>
              <a:rPr lang="cs-CZ" sz="2600" dirty="0"/>
              <a:t>Rozvoj </a:t>
            </a:r>
            <a:r>
              <a:rPr lang="cs-CZ" sz="2600" dirty="0" err="1"/>
              <a:t>elektromobility</a:t>
            </a:r>
            <a:r>
              <a:rPr lang="cs-CZ" sz="2600" dirty="0"/>
              <a:t> TS a města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2786743" y="4824548"/>
            <a:ext cx="801188" cy="1219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4983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dirty="0"/>
              <a:t>Vize a plány do budoucna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38591" y="2426789"/>
            <a:ext cx="8596668" cy="4110962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400" dirty="0"/>
              <a:t>Navýšení výkonu FVE na ČOV (střechy, navazující pozemek)</a:t>
            </a:r>
          </a:p>
          <a:p>
            <a:r>
              <a:rPr lang="cs-CZ" sz="2400" dirty="0"/>
              <a:t>Bateriové úložiště (snížení maxima, SVR, výpadek sítě)</a:t>
            </a:r>
          </a:p>
          <a:p>
            <a:r>
              <a:rPr lang="cs-CZ" sz="2400" dirty="0"/>
              <a:t>Obchodní flexibilita </a:t>
            </a:r>
          </a:p>
          <a:p>
            <a:r>
              <a:rPr lang="cs-CZ" sz="2400" dirty="0"/>
              <a:t>Veřejná DC nabíječka </a:t>
            </a:r>
          </a:p>
          <a:p>
            <a:r>
              <a:rPr lang="cs-CZ" sz="2400" dirty="0"/>
              <a:t>Rozvoj </a:t>
            </a:r>
            <a:r>
              <a:rPr lang="cs-CZ" sz="2400" dirty="0" err="1"/>
              <a:t>elektromobility</a:t>
            </a:r>
            <a:r>
              <a:rPr lang="cs-CZ" sz="2400" dirty="0"/>
              <a:t> </a:t>
            </a:r>
          </a:p>
          <a:p>
            <a:r>
              <a:rPr lang="cs-CZ" sz="2400" dirty="0"/>
              <a:t>Teplárna – KGJ, akumulace, FVE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7778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3889" y="915369"/>
            <a:ext cx="7766936" cy="1646302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3889" y="4268549"/>
            <a:ext cx="7766936" cy="1566196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dirty="0"/>
              <a:t>Technické služby Police nad Metují, s.r.o.</a:t>
            </a:r>
          </a:p>
          <a:p>
            <a:pPr algn="ctr"/>
            <a:r>
              <a:rPr lang="cs-CZ" dirty="0"/>
              <a:t>V Domkách 80, Police nad Metuji</a:t>
            </a:r>
          </a:p>
          <a:p>
            <a:pPr algn="ctr"/>
            <a:r>
              <a:rPr lang="cs-CZ" dirty="0"/>
              <a:t>IČ 25264176</a:t>
            </a:r>
          </a:p>
          <a:p>
            <a:pPr algn="ctr"/>
            <a:r>
              <a:rPr lang="cs-CZ" dirty="0"/>
              <a:t>reditel@tspolice.cz</a:t>
            </a:r>
          </a:p>
        </p:txBody>
      </p:sp>
    </p:spTree>
    <p:extLst>
      <p:ext uri="{BB962C8B-B14F-4D97-AF65-F5344CB8AC3E}">
        <p14:creationId xmlns:p14="http://schemas.microsoft.com/office/powerpoint/2010/main" val="4101776443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2435</TotalTime>
  <Words>364</Words>
  <Application>Microsoft Office PowerPoint</Application>
  <PresentationFormat>Širokoúhlá obrazovka</PresentationFormat>
  <Paragraphs>65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Faseta</vt:lpstr>
      <vt:lpstr> Inovace v technické infrastruktuře: obnovitelné zdroje, akumulace a čistírenské technologie</vt:lpstr>
      <vt:lpstr>Technické služby Police nad Metují, s.r.o.  „tak trochu jiné TS“</vt:lpstr>
      <vt:lpstr>Proč tak trochu jiné TS ?</vt:lpstr>
      <vt:lpstr>Teplárenství – kombinace zdrojů a flexibility</vt:lpstr>
      <vt:lpstr>Čistírna odpadních vod (ČOV) energetická výzva</vt:lpstr>
      <vt:lpstr>Prezentace aplikace PowerPoint</vt:lpstr>
      <vt:lpstr>Energetická komunita a synergie s městem</vt:lpstr>
      <vt:lpstr>Vize a plány do budoucna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Inovace v infrastruktuře</dc:title>
  <dc:creator>Pavel Kalibán</dc:creator>
  <cp:lastModifiedBy>Bacovská Lenka</cp:lastModifiedBy>
  <cp:revision>46</cp:revision>
  <dcterms:created xsi:type="dcterms:W3CDTF">2026-03-12T07:54:42Z</dcterms:created>
  <dcterms:modified xsi:type="dcterms:W3CDTF">2026-05-04T06:23:20Z</dcterms:modified>
</cp:coreProperties>
</file>