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35" r:id="rId3"/>
    <p:sldMasterId id="2147483736" r:id="rId4"/>
    <p:sldMasterId id="2147483737" r:id="rId5"/>
    <p:sldMasterId id="214748373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6858000" cx="12192000"/>
  <p:notesSz cx="6858000" cy="9144000"/>
  <p:embeddedFontLst>
    <p:embeddedFont>
      <p:font typeface="Montserrat"/>
      <p:regular r:id="rId25"/>
      <p:bold r:id="rId26"/>
      <p:italic r:id="rId27"/>
      <p:boldItalic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font" Target="fonts/OpenSans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oenergetice.cz/vetrne-elektrarny/hladik-vykon-vetrnych-elekraren-v-cr-muze-do-roku-2030-vzrust-na-15-gw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a1ea3460b4_4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a1ea3460b4_4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dbe32eeda4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g3dbe32eeda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sk-SK" sz="1100"/>
              <a:t>7 mechanismů. ~90 vteřin. Tady musí být klid — neletět skrz.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Strategie: nejít po jednotlivém mechanismu, ale rámovat 3 logiky: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1) "První čtyři mechanismy v levém sloupci jsou různé varianty PŘÍSPĚVKŮ — rozpočtu obce, občanům, spolkům. Mohou se spojovat."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2) "Pátá je FIXACE CENY — buď pro celou obec, nebo cíleně pro určité skupiny."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3) "A poslední dvě jsou SPOLUVLASTNICTVÍ — buď podíl ve společnosti, nebo investor pomáhá obci postavit její vlastní elektrárnu."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Důraz: "Není to buď-anebo. Většina reálných smluv kombinuje 3–4 mechanismy. Co bude konkrétní mix u vás, řešíme společně se zastupitelstvem."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Možná zmínit (pokud je čas): Skotská studie — komunitní vlastnictví vrací lokálním komunitám 34× více než soukromí developeři. Dánsko: 86 % turbín v občanském vlastnictví.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</a:pPr>
            <a:r>
              <a:rPr lang="sk-SK" sz="1100"/>
              <a:t>→ Pivot: "Společný jmenovatel napříč mechanismy: cena je fixovaná na 25 let."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dbe32eeda4_0_1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g3dbe32eeda4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sk-SK" sz="1100"/>
              <a:t>~60 vteřin. Most na Kovandu, který bude mluvit po vás o cenových šocích.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Říct: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• "Levý graf — to znáte všichni. Roky 2022 a 2023, ceny silové elektřiny lítaly z 3 na 13 Kč/kWh. Pravý graf — predikce růstu spotřeby ze strany OTE."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• "Náš návrh: zafixovat cenu na 25 let. Konkrétní cifra závisí na lokalitě a smlouvě."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Klíčová věta (most na Kovandu): "Lukáš Kovanda po mně bude mluvit o cenových šocích a globálních tlacích. To, co my obcím nabízíme, je přesně OPAČNÁ pozice — fixní cena místo otevřené expozice trhu."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</a:pPr>
            <a:r>
              <a:rPr lang="sk-SK" sz="1100"/>
              <a:t>→ Pivot: "A co s těmi pevnými penězi obec udělá?"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dbe32eeda4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dbe32eeda4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f79f014f57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f79f014f57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Potštát VTE - příhradová konstrukce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dbe32eeda4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dbe32eeda4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6923f23d56_3_2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6923f23d56_3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dbe32eeda4_0_3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g3dbe32eeda4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sk-SK" sz="1100"/>
              <a:t>Reálná pozice — rétorika ≠ realita. ~60 vteřin.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Říct: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Otevření: "Vím, že každý druhý den čtete v novinách, že vláda OZE nepodporuje. To, co ale skutečně rozhoduje, je obsah zákoníku — a ten se posouvá vpřed, i když rétorika zní jinak."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• "Lex OZE 1, 2, 3 — zrychlení povolování, veřejný zájem pro infrastrukturu, povolení do 1 roku, jednotné environmentální stanovisko."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• "Akcelerační zóny — vyměřená území, kde běží nejrychlejší schvalovací režim."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• "A klíčové — povolovací proces sám trvá 4 až 7 let. To znamená: cyklus je delší než volební. Cokoliv dohodneme dnes, kolauduje se za jiného složení."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Klíčová věta: "Nejhorší pozice není být uprostřed politické debaty. Nejhorší pozice je nemít připravený projekt, když přijde čas to spustit."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→ Pivot: "Tím přicházím k závěru.“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</a:pPr>
            <a:r>
              <a:rPr lang="sk-SK"/>
              <a:t>Cíl převzatý z předchozí vlády (Hladík, KDU-ČSL): z aktuálních zhruba 330 MW dosáhnout 1,5 GW do roku 2030, tedy přidat zhruba 1,2 GW – v praxi cca 240 turbín po 5 MW, tj. asi 20 turbín na kraj </a:t>
            </a:r>
            <a:r>
              <a:rPr lang="sk-SK" u="sng">
                <a:solidFill>
                  <a:schemeClr val="hlink"/>
                </a:solidFill>
                <a:hlinkClick r:id="rId2"/>
              </a:rPr>
              <a:t>oEnergetice</a:t>
            </a:r>
            <a:r>
              <a:rPr lang="sk-SK"/>
              <a:t>. Aktuální kabinet tento cíl explicitně nepřekopal, ale ani aktivně nepropaguje.</a:t>
            </a:r>
            <a:endParaRPr sz="11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dbe32eeda4_0_3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g3dbe32eeda4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sk-SK" sz="1100"/>
              <a:t>~30 vteřin. ŽÁDNÝ prodej. Jen poděkování + otevření dveří.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Říct: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"Děkuji za pozornost. Pokud byste chtěli o těchto tématech mluvit dál — třeba se mnou popovídat o vaší konkrétní obci, podívat se na konkrétní čísla, nebo si jen vyměnit zkušenosti — najdete mě tady na konferenci nebo na mailu, který vidíte. Mám teď pár minut na případné dotazy."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→ POZOR: během 5 min Q&amp;A držet odpovědi krátké a konkrétní. Anticipované otázky: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1) Politika VTE — "územní řízení 4–7 let, dokončíme za jiného složení"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2) ČEZ připojování — "používáme integrovaný přístup, vlastní rezervace, akumulace"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3) Success rate referend — buďte upřímný (Anenská Studánka první, ale popište metodologii)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4) Minimum velikost obce / vítr — připravte přesnou odpověď, parametr (m/s, plocha)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</a:pPr>
            <a:r>
              <a:rPr lang="sk-SK" sz="1100"/>
              <a:t>5) Co když po 10 letech říkáme NE — "riziko nese investor, žádné sankce vůči obci"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dbe32eed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dbe32eed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f79f014f57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g3f79f014f57_0_2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a1ea3460b4_4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a1ea3460b4_4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>
                <a:solidFill>
                  <a:schemeClr val="dk1"/>
                </a:solidFill>
              </a:rPr>
              <a:t>Tip na komunikaci slidu: Máme extrémní vztah k půdě, prakticky nikdy nestavíme na zelené louce. Vždy rekonstrukce starých objektů a celých fabrik.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f79f014f5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f79f014f5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6923f23d56_1_5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6923f23d56_1_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6923f23d56_3_10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6923f23d56_3_10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6cca57f3f9_0_1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6cca57f3f9_0_1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f79f014f57_0_2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g3f79f014f57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sk-SK" sz="1100"/>
              <a:t>KLÍČOVÝ slide. ~120 vteřin. Tady musíte zpomalit a každé číslo nechat doznít.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"Tady jsou konkrétní čísla. Nepoužiju vágní fráze — řeknu rovnou, co dostane obec, občan a kraj."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LEVÝ SLOUPEC — PRO OBEC: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"Pro obec velikosti Anenské Studánky je to roční příspěvek 2,5 milionu korun nyní, 8 milionů při plném provozu. Plus daň z nemovitosti, věcná břemena, případný nájem. Plus fixovaná cena pro veřejné objekty — školy, ČOV, osvětlení."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STŘEDNÍ SLOUPEC — PRO OBČANY: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"Občan dostává buď jednorázový nebo opakovaný příspěvek na odběrné místo, podle dohody. A hlavně — fixní stropní cenu silové elektřiny na 25 let. Zafixujete cenu, kterou by občan jinak řešil přes burzu, kde je dnes 3 Kč, zítra 13 Kč, jako v 2022."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PRAVÝ SLOUPEC — PRO KRAJ A FIRMY: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"Tohle je často přehlížená vrstva. Power Purchase Agreement — kraj a firmy si můžou s lokálním zdrojem zafixovat cenu. Pro firmy s ESG požadavky to dnes znamená konkurenční výhodu — green PPA z lokálního zdroje je zlato pro výrobce, datacentra, e-commerce. A pro kraj to znamená naplňování energetické koncepce a atraktivitu pro investory."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SPODNÍ STRIP — CO₂: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sk-SK" sz="1100"/>
              <a:t>"A pro úplnost — klimaticky je Anenská Studánka ekvivalent zhruba 9 000 osobních aut, která ročně neprodukují emise. K tomu se ale dnes vracet nebudu — my dnes mluvíme o penězích a stabilitě, ne o klimatu."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</a:pPr>
            <a:r>
              <a:rPr lang="sk-SK" sz="1100"/>
              <a:t>Pivot: "Jak konkrétně tyhle peníze do obce přitečou? Pojďme na sedm forem spolupráce."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á snímka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vislý nadpis a text" type="vertTitleAndTx">
  <p:cSld name="VERTICAL_TITLE_AND_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81367" y="2439867"/>
            <a:ext cx="5397600" cy="21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6096000" y="1268460"/>
            <a:ext cx="5680500" cy="47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400"/>
              <a:buChar char="●"/>
              <a:defRPr>
                <a:solidFill>
                  <a:srgbClr val="003366"/>
                </a:solidFill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>
                <a:solidFill>
                  <a:srgbClr val="003366"/>
                </a:solidFill>
              </a:defRPr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>
                <a:solidFill>
                  <a:srgbClr val="003366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>
                <a:solidFill>
                  <a:srgbClr val="003366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>
                <a:solidFill>
                  <a:srgbClr val="003366"/>
                </a:solidFill>
              </a:defRPr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>
                <a:solidFill>
                  <a:srgbClr val="003366"/>
                </a:solidFill>
              </a:defRPr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>
                <a:solidFill>
                  <a:srgbClr val="003366"/>
                </a:solidFill>
              </a:defRPr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>
                <a:solidFill>
                  <a:srgbClr val="003366"/>
                </a:solidFill>
              </a:defRPr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>
                <a:solidFill>
                  <a:srgbClr val="003366"/>
                </a:solidFill>
              </a:defRPr>
            </a:lvl9pPr>
          </a:lstStyle>
          <a:p/>
        </p:txBody>
      </p:sp>
      <p:pic>
        <p:nvPicPr>
          <p:cNvPr id="83" name="Google Shape;8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4633" y="5733100"/>
            <a:ext cx="481900" cy="84483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3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Logo">
  <p:cSld name="BIG_NUMBER_2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bg>
      <p:bgPr>
        <a:solidFill>
          <a:srgbClr val="249E6B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95" name="Google Shape;95;p17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03" name="Google Shape;103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7" name="Google Shape;107;p20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lavička sekcie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15" name="Google Shape;115;p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4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22" name="Google Shape;122;p24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3" name="Google Shape;123;p24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27" name="Google Shape;127;p2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0" name="Google Shape;130;p26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1" name="Google Shape;131;p2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37" name="Google Shape;137;p2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2">
  <p:cSld name="Úvodní snímek 2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/>
          <p:nvPr/>
        </p:nvSpPr>
        <p:spPr>
          <a:xfrm>
            <a:off x="1165360" y="6331226"/>
            <a:ext cx="5489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725" lIns="67725" spcFirstLastPara="1" rIns="67725" wrap="square" tIns="67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t/>
            </a:r>
            <a:endParaRPr b="0" i="0" sz="17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9"/>
          <p:cNvSpPr txBox="1"/>
          <p:nvPr>
            <p:ph idx="1" type="body"/>
          </p:nvPr>
        </p:nvSpPr>
        <p:spPr>
          <a:xfrm>
            <a:off x="371475" y="3860800"/>
            <a:ext cx="114489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14325" lvl="5" marL="27432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6pPr>
            <a:lvl7pPr indent="-314325" lvl="6" marL="32004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●"/>
              <a:defRPr/>
            </a:lvl7pPr>
            <a:lvl8pPr indent="-314325" lvl="7" marL="36576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○"/>
              <a:defRPr/>
            </a:lvl8pPr>
            <a:lvl9pPr indent="-314325" lvl="8" marL="41148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9pPr>
          </a:lstStyle>
          <a:p/>
        </p:txBody>
      </p:sp>
      <p:sp>
        <p:nvSpPr>
          <p:cNvPr id="143" name="Google Shape;143;p29"/>
          <p:cNvSpPr txBox="1"/>
          <p:nvPr>
            <p:ph idx="2" type="body"/>
          </p:nvPr>
        </p:nvSpPr>
        <p:spPr>
          <a:xfrm>
            <a:off x="371475" y="4941888"/>
            <a:ext cx="114498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b="0" sz="2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14325" lvl="5" marL="27432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6pPr>
            <a:lvl7pPr indent="-314325" lvl="6" marL="32004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●"/>
              <a:defRPr/>
            </a:lvl7pPr>
            <a:lvl8pPr indent="-314325" lvl="7" marL="36576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○"/>
              <a:defRPr/>
            </a:lvl8pPr>
            <a:lvl9pPr indent="-314325" lvl="8" marL="41148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9pPr>
          </a:lstStyle>
          <a:p/>
        </p:txBody>
      </p:sp>
      <p:sp>
        <p:nvSpPr>
          <p:cNvPr id="144" name="Google Shape;144;p29"/>
          <p:cNvSpPr txBox="1"/>
          <p:nvPr>
            <p:ph type="title"/>
          </p:nvPr>
        </p:nvSpPr>
        <p:spPr>
          <a:xfrm>
            <a:off x="371476" y="944563"/>
            <a:ext cx="11449800" cy="24843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5" name="Google Shape;145;p29"/>
          <p:cNvSpPr txBox="1"/>
          <p:nvPr>
            <p:ph idx="10" type="dt"/>
          </p:nvPr>
        </p:nvSpPr>
        <p:spPr>
          <a:xfrm>
            <a:off x="236250" y="6416676"/>
            <a:ext cx="10125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11" type="ftr"/>
          </p:nvPr>
        </p:nvSpPr>
        <p:spPr>
          <a:xfrm>
            <a:off x="1271588" y="6416676"/>
            <a:ext cx="96489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47" name="Google Shape;147;p29"/>
          <p:cNvSpPr/>
          <p:nvPr>
            <p:ph idx="12" type="sldNum"/>
          </p:nvPr>
        </p:nvSpPr>
        <p:spPr>
          <a:xfrm>
            <a:off x="11316013" y="6289937"/>
            <a:ext cx="468000" cy="468000"/>
          </a:xfrm>
          <a:prstGeom prst="diamond">
            <a:avLst/>
          </a:prstGeom>
          <a:solidFill>
            <a:schemeClr val="accent1"/>
          </a:solidFill>
          <a:ln cap="rnd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rm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orient="horz" pos="3113">
          <p15:clr>
            <a:srgbClr val="FBAE40"/>
          </p15:clr>
        </p15:guide>
        <p15:guide id="3" orient="horz" pos="340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 1">
  <p:cSld name="Nadpis a obsah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type="title"/>
          </p:nvPr>
        </p:nvSpPr>
        <p:spPr>
          <a:xfrm>
            <a:off x="371475" y="944563"/>
            <a:ext cx="114492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0" name="Google Shape;150;p30"/>
          <p:cNvSpPr/>
          <p:nvPr>
            <p:ph idx="12" type="sldNum"/>
          </p:nvPr>
        </p:nvSpPr>
        <p:spPr>
          <a:xfrm>
            <a:off x="11316013" y="6289937"/>
            <a:ext cx="468000" cy="468000"/>
          </a:xfrm>
          <a:prstGeom prst="diamond">
            <a:avLst/>
          </a:prstGeom>
          <a:solidFill>
            <a:schemeClr val="accent1"/>
          </a:solidFill>
          <a:ln cap="rnd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rm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51" name="Google Shape;151;p30"/>
          <p:cNvSpPr txBox="1"/>
          <p:nvPr>
            <p:ph idx="10" type="dt"/>
          </p:nvPr>
        </p:nvSpPr>
        <p:spPr>
          <a:xfrm>
            <a:off x="236250" y="6416676"/>
            <a:ext cx="10125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52" name="Google Shape;152;p30"/>
          <p:cNvSpPr txBox="1"/>
          <p:nvPr>
            <p:ph idx="11" type="ftr"/>
          </p:nvPr>
        </p:nvSpPr>
        <p:spPr>
          <a:xfrm>
            <a:off x="1271588" y="6416676"/>
            <a:ext cx="96489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53" name="Google Shape;153;p30"/>
          <p:cNvSpPr txBox="1"/>
          <p:nvPr>
            <p:ph idx="1" type="body"/>
          </p:nvPr>
        </p:nvSpPr>
        <p:spPr>
          <a:xfrm>
            <a:off x="371475" y="1736725"/>
            <a:ext cx="11449200" cy="44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14325" lvl="5" marL="27432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6pPr>
            <a:lvl7pPr indent="-314325" lvl="6" marL="32004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●"/>
              <a:defRPr/>
            </a:lvl7pPr>
            <a:lvl8pPr indent="-314325" lvl="7" marL="36576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○"/>
              <a:defRPr/>
            </a:lvl8pPr>
            <a:lvl9pPr indent="-314325" lvl="8" marL="41148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věrečný snímek">
  <p:cSld name="Závěrečný snímek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/>
          <p:nvPr>
            <p:ph idx="1" type="body"/>
          </p:nvPr>
        </p:nvSpPr>
        <p:spPr>
          <a:xfrm>
            <a:off x="371475" y="3141663"/>
            <a:ext cx="114492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b="1" sz="4000"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14325" lvl="5" marL="27432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6pPr>
            <a:lvl7pPr indent="-314325" lvl="6" marL="32004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●"/>
              <a:defRPr/>
            </a:lvl7pPr>
            <a:lvl8pPr indent="-314325" lvl="7" marL="36576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○"/>
              <a:defRPr/>
            </a:lvl8pPr>
            <a:lvl9pPr indent="-314325" lvl="8" marL="41148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9pPr>
          </a:lstStyle>
          <a:p/>
        </p:txBody>
      </p:sp>
      <p:sp>
        <p:nvSpPr>
          <p:cNvPr id="156" name="Google Shape;156;p31"/>
          <p:cNvSpPr txBox="1"/>
          <p:nvPr>
            <p:ph idx="2" type="body"/>
          </p:nvPr>
        </p:nvSpPr>
        <p:spPr>
          <a:xfrm>
            <a:off x="371475" y="3897313"/>
            <a:ext cx="114492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b="1" i="0" sz="2800"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14325" lvl="5" marL="27432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6pPr>
            <a:lvl7pPr indent="-314325" lvl="6" marL="32004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●"/>
              <a:defRPr/>
            </a:lvl7pPr>
            <a:lvl8pPr indent="-314325" lvl="7" marL="36576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○"/>
              <a:defRPr/>
            </a:lvl8pPr>
            <a:lvl9pPr indent="-314325" lvl="8" marL="41148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9pPr>
          </a:lstStyle>
          <a:p/>
        </p:txBody>
      </p:sp>
      <p:sp>
        <p:nvSpPr>
          <p:cNvPr id="157" name="Google Shape;157;p31"/>
          <p:cNvSpPr txBox="1"/>
          <p:nvPr>
            <p:ph idx="3" type="body"/>
          </p:nvPr>
        </p:nvSpPr>
        <p:spPr>
          <a:xfrm>
            <a:off x="371475" y="4436150"/>
            <a:ext cx="114492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14325" lvl="5" marL="27432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6pPr>
            <a:lvl7pPr indent="-314325" lvl="6" marL="32004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●"/>
              <a:defRPr/>
            </a:lvl7pPr>
            <a:lvl8pPr indent="-314325" lvl="7" marL="36576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○"/>
              <a:defRPr/>
            </a:lvl8pPr>
            <a:lvl9pPr indent="-314325" lvl="8" marL="41148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9pPr>
          </a:lstStyle>
          <a:p/>
        </p:txBody>
      </p:sp>
      <p:sp>
        <p:nvSpPr>
          <p:cNvPr id="158" name="Google Shape;158;p31"/>
          <p:cNvSpPr txBox="1"/>
          <p:nvPr>
            <p:ph idx="4" type="body"/>
          </p:nvPr>
        </p:nvSpPr>
        <p:spPr>
          <a:xfrm>
            <a:off x="371475" y="4868862"/>
            <a:ext cx="1144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14325" lvl="5" marL="27432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6pPr>
            <a:lvl7pPr indent="-314325" lvl="6" marL="32004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●"/>
              <a:defRPr/>
            </a:lvl7pPr>
            <a:lvl8pPr indent="-314325" lvl="7" marL="36576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○"/>
              <a:defRPr/>
            </a:lvl8pPr>
            <a:lvl9pPr indent="-314325" lvl="8" marL="4114800" algn="l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■"/>
              <a:defRPr/>
            </a:lvl9pPr>
          </a:lstStyle>
          <a:p/>
        </p:txBody>
      </p:sp>
      <p:sp>
        <p:nvSpPr>
          <p:cNvPr id="159" name="Google Shape;159;p31"/>
          <p:cNvSpPr txBox="1"/>
          <p:nvPr>
            <p:ph type="title"/>
          </p:nvPr>
        </p:nvSpPr>
        <p:spPr>
          <a:xfrm>
            <a:off x="371475" y="944563"/>
            <a:ext cx="11449200" cy="17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0" name="Google Shape;160;p31"/>
          <p:cNvSpPr txBox="1"/>
          <p:nvPr/>
        </p:nvSpPr>
        <p:spPr>
          <a:xfrm>
            <a:off x="371475" y="5517844"/>
            <a:ext cx="1144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</a:pPr>
            <a:r>
              <a:rPr b="1" i="0" lang="sk-SK" sz="2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www.enviros.cz</a:t>
            </a:r>
            <a:endParaRPr/>
          </a:p>
        </p:txBody>
      </p:sp>
      <p:sp>
        <p:nvSpPr>
          <p:cNvPr id="161" name="Google Shape;161;p31"/>
          <p:cNvSpPr/>
          <p:nvPr/>
        </p:nvSpPr>
        <p:spPr>
          <a:xfrm>
            <a:off x="0" y="6200775"/>
            <a:ext cx="12192000" cy="647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100" rotWithShape="0" dir="5400000" dist="25400">
              <a:srgbClr val="000000">
                <a:alpha val="4980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706">
          <p15:clr>
            <a:srgbClr val="FBAE40"/>
          </p15:clr>
        </p15:guide>
        <p15:guide id="2" orient="horz" pos="1979">
          <p15:clr>
            <a:srgbClr val="FBAE40"/>
          </p15:clr>
        </p15:guide>
        <p15:guide id="3" orient="horz" pos="2387">
          <p15:clr>
            <a:srgbClr val="FBAE40"/>
          </p15:clr>
        </p15:guide>
        <p15:guide id="4" orient="horz" pos="2455">
          <p15:clr>
            <a:srgbClr val="FBAE40"/>
          </p15:clr>
        </p15:guide>
        <p15:guide id="5" orient="horz" pos="2795">
          <p15:clr>
            <a:srgbClr val="FBAE40"/>
          </p15:clr>
        </p15:guide>
        <p15:guide id="6" orient="horz" pos="2999">
          <p15:clr>
            <a:srgbClr val="FBAE40"/>
          </p15:clr>
        </p15:guide>
        <p15:guide id="7" orient="horz" pos="3067">
          <p15:clr>
            <a:srgbClr val="FBAE40"/>
          </p15:clr>
        </p15:guide>
        <p15:guide id="8" orient="horz" pos="2727">
          <p15:clr>
            <a:srgbClr val="FBAE40"/>
          </p15:clr>
        </p15:guide>
        <p15:guide id="9" orient="horz" pos="32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 header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pen Sans Light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4" name="Google Shape;164;p3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None/>
              <a:defRPr b="0" i="0" sz="12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None/>
              <a:defRPr b="0" i="0" sz="12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None/>
              <a:defRPr b="0" i="0" sz="12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None/>
              <a:defRPr b="0" i="0" sz="12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None/>
              <a:defRPr b="0" i="0" sz="12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None/>
              <a:defRPr b="0" i="0" sz="12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None/>
              <a:defRPr b="0" i="0" sz="12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None/>
              <a:defRPr b="0" i="0" sz="12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None/>
              <a:defRPr b="0" i="0" sz="12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bg>
      <p:bgPr>
        <a:solidFill>
          <a:srgbClr val="249E6B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ulni strana 1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6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72" name="Google Shape;172;p36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0033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173" name="Google Shape;173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79121" y="2757599"/>
            <a:ext cx="2895600" cy="169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ulni strana 2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77" name="Google Shape;177;p37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0033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178" name="Google Shape;17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49719" y="1103600"/>
            <a:ext cx="6891869" cy="536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ulní strana 3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8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82" name="Google Shape;182;p38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0033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183" name="Google Shape;183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02664" y="476816"/>
            <a:ext cx="4179229" cy="62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ulni strana 4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9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87" name="Google Shape;187;p39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188" name="Google Shape;18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9"/>
          <p:cNvSpPr/>
          <p:nvPr>
            <p:ph idx="2" type="pic"/>
          </p:nvPr>
        </p:nvSpPr>
        <p:spPr>
          <a:xfrm>
            <a:off x="6936833" y="1029000"/>
            <a:ext cx="4800000" cy="48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ulní strana prazdna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0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92" name="Google Shape;192;p40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0033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193" name="Google Shape;1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1_TITLE_5">
    <p:bg>
      <p:bgPr>
        <a:solidFill>
          <a:srgbClr val="249E6B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1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96" name="Google Shape;196;p41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EFEAE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197" name="Google Shape;197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rázek – tmavý">
  <p:cSld name="SECTION_HEADER_1_1">
    <p:bg>
      <p:bgPr>
        <a:solidFill>
          <a:schemeClr val="lt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2"/>
          <p:cNvSpPr/>
          <p:nvPr>
            <p:ph idx="2" type="pic"/>
          </p:nvPr>
        </p:nvSpPr>
        <p:spPr>
          <a:xfrm>
            <a:off x="0" y="0"/>
            <a:ext cx="12192000" cy="6877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0" name="Google Shape;200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anie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3"/>
          <p:cNvSpPr txBox="1"/>
          <p:nvPr>
            <p:ph type="title"/>
          </p:nvPr>
        </p:nvSpPr>
        <p:spPr>
          <a:xfrm>
            <a:off x="481367" y="2439867"/>
            <a:ext cx="5397600" cy="21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03" name="Google Shape;203;p43"/>
          <p:cNvSpPr txBox="1"/>
          <p:nvPr>
            <p:ph idx="1" type="body"/>
          </p:nvPr>
        </p:nvSpPr>
        <p:spPr>
          <a:xfrm>
            <a:off x="6096000" y="1268460"/>
            <a:ext cx="5680500" cy="47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400"/>
              <a:buChar char="●"/>
              <a:defRPr>
                <a:solidFill>
                  <a:srgbClr val="003366"/>
                </a:solidFill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>
                <a:solidFill>
                  <a:srgbClr val="003366"/>
                </a:solidFill>
              </a:defRPr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>
                <a:solidFill>
                  <a:srgbClr val="003366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>
                <a:solidFill>
                  <a:srgbClr val="003366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>
                <a:solidFill>
                  <a:srgbClr val="003366"/>
                </a:solidFill>
              </a:defRPr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>
                <a:solidFill>
                  <a:srgbClr val="003366"/>
                </a:solidFill>
              </a:defRPr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>
                <a:solidFill>
                  <a:srgbClr val="003366"/>
                </a:solidFill>
              </a:defRPr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>
                <a:solidFill>
                  <a:srgbClr val="003366"/>
                </a:solidFill>
              </a:defRPr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>
                <a:solidFill>
                  <a:srgbClr val="003366"/>
                </a:solidFill>
              </a:defRPr>
            </a:lvl9pPr>
          </a:lstStyle>
          <a:p/>
        </p:txBody>
      </p:sp>
      <p:pic>
        <p:nvPicPr>
          <p:cNvPr id="204" name="Google Shape;204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4633" y="5733100"/>
            <a:ext cx="481900" cy="84483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3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206" name="Google Shape;20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4633" y="5733100"/>
            <a:ext cx="481900" cy="844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">
    <p:bg>
      <p:bgPr>
        <a:solidFill>
          <a:srgbClr val="249E6B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5"/>
          <p:cNvSpPr txBox="1"/>
          <p:nvPr>
            <p:ph type="title"/>
          </p:nvPr>
        </p:nvSpPr>
        <p:spPr>
          <a:xfrm>
            <a:off x="481367" y="2439867"/>
            <a:ext cx="5397600" cy="21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11" name="Google Shape;211;p45"/>
          <p:cNvSpPr txBox="1"/>
          <p:nvPr>
            <p:ph idx="1" type="body"/>
          </p:nvPr>
        </p:nvSpPr>
        <p:spPr>
          <a:xfrm>
            <a:off x="6096000" y="1268460"/>
            <a:ext cx="5680500" cy="47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2400"/>
              <a:buChar char="●"/>
              <a:defRPr>
                <a:solidFill>
                  <a:srgbClr val="EFEAE2"/>
                </a:solidFill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>
                <a:solidFill>
                  <a:srgbClr val="EFEAE2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>
                <a:solidFill>
                  <a:srgbClr val="EFEAE2"/>
                </a:solidFill>
              </a:defRPr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9pPr>
          </a:lstStyle>
          <a:p/>
        </p:txBody>
      </p:sp>
      <p:sp>
        <p:nvSpPr>
          <p:cNvPr id="212" name="Google Shape;212;p45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213" name="Google Shape;213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6"/>
          <p:cNvSpPr txBox="1"/>
          <p:nvPr>
            <p:ph type="title"/>
          </p:nvPr>
        </p:nvSpPr>
        <p:spPr>
          <a:xfrm>
            <a:off x="481167" y="2605500"/>
            <a:ext cx="5256000" cy="21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16" name="Google Shape;216;p46"/>
          <p:cNvSpPr txBox="1"/>
          <p:nvPr>
            <p:ph idx="1" type="body"/>
          </p:nvPr>
        </p:nvSpPr>
        <p:spPr>
          <a:xfrm>
            <a:off x="6063567" y="1259500"/>
            <a:ext cx="25716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 sz="1900">
                <a:solidFill>
                  <a:srgbClr val="003366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17" name="Google Shape;217;p46"/>
          <p:cNvSpPr txBox="1"/>
          <p:nvPr>
            <p:ph idx="2" type="body"/>
          </p:nvPr>
        </p:nvSpPr>
        <p:spPr>
          <a:xfrm>
            <a:off x="9139233" y="1259500"/>
            <a:ext cx="25716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 sz="1900">
                <a:solidFill>
                  <a:srgbClr val="003366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pic>
        <p:nvPicPr>
          <p:cNvPr id="218" name="Google Shape;218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6561" y="5737659"/>
            <a:ext cx="523233" cy="80077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6"/>
          <p:cNvSpPr txBox="1"/>
          <p:nvPr>
            <p:ph idx="3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220" name="Google Shape;2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1_Title and two columns">
    <p:bg>
      <p:bgPr>
        <a:solidFill>
          <a:srgbClr val="249E6B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7"/>
          <p:cNvSpPr txBox="1"/>
          <p:nvPr>
            <p:ph type="title"/>
          </p:nvPr>
        </p:nvSpPr>
        <p:spPr>
          <a:xfrm>
            <a:off x="481167" y="2605500"/>
            <a:ext cx="5256000" cy="21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3" name="Google Shape;223;p47"/>
          <p:cNvSpPr txBox="1"/>
          <p:nvPr>
            <p:ph idx="1" type="body"/>
          </p:nvPr>
        </p:nvSpPr>
        <p:spPr>
          <a:xfrm>
            <a:off x="6063567" y="1259500"/>
            <a:ext cx="25716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 sz="1900">
                <a:solidFill>
                  <a:srgbClr val="EFEAE2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9pPr>
          </a:lstStyle>
          <a:p/>
        </p:txBody>
      </p:sp>
      <p:sp>
        <p:nvSpPr>
          <p:cNvPr id="224" name="Google Shape;224;p47"/>
          <p:cNvSpPr txBox="1"/>
          <p:nvPr>
            <p:ph idx="2" type="body"/>
          </p:nvPr>
        </p:nvSpPr>
        <p:spPr>
          <a:xfrm>
            <a:off x="9139233" y="1259500"/>
            <a:ext cx="25716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 sz="1900">
                <a:solidFill>
                  <a:srgbClr val="EFEAE2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9pPr>
          </a:lstStyle>
          <a:p/>
        </p:txBody>
      </p:sp>
      <p:sp>
        <p:nvSpPr>
          <p:cNvPr id="225" name="Google Shape;225;p47"/>
          <p:cNvSpPr txBox="1"/>
          <p:nvPr>
            <p:ph idx="3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226" name="Google Shape;226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8"/>
          <p:cNvSpPr txBox="1"/>
          <p:nvPr>
            <p:ph type="title"/>
          </p:nvPr>
        </p:nvSpPr>
        <p:spPr>
          <a:xfrm>
            <a:off x="481367" y="2215667"/>
            <a:ext cx="75240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pic>
        <p:nvPicPr>
          <p:cNvPr id="229" name="Google Shape;22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50948" y="5328067"/>
            <a:ext cx="587028" cy="102911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8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231" name="Google Shape;2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1_Title only">
    <p:bg>
      <p:bgPr>
        <a:solidFill>
          <a:srgbClr val="249E6B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9"/>
          <p:cNvSpPr txBox="1"/>
          <p:nvPr>
            <p:ph type="title"/>
          </p:nvPr>
        </p:nvSpPr>
        <p:spPr>
          <a:xfrm>
            <a:off x="481367" y="2215667"/>
            <a:ext cx="75240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234" name="Google Shape;234;p49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235" name="Google Shape;235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0"/>
          <p:cNvSpPr txBox="1"/>
          <p:nvPr>
            <p:ph type="title"/>
          </p:nvPr>
        </p:nvSpPr>
        <p:spPr>
          <a:xfrm>
            <a:off x="481367" y="2511833"/>
            <a:ext cx="4873200" cy="19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38" name="Google Shape;238;p50"/>
          <p:cNvSpPr txBox="1"/>
          <p:nvPr>
            <p:ph idx="1" type="body"/>
          </p:nvPr>
        </p:nvSpPr>
        <p:spPr>
          <a:xfrm>
            <a:off x="5701864" y="1182815"/>
            <a:ext cx="6073200" cy="4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●"/>
              <a:defRPr sz="1600">
                <a:solidFill>
                  <a:srgbClr val="003366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○"/>
              <a:defRPr sz="1600">
                <a:solidFill>
                  <a:srgbClr val="003366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■"/>
              <a:defRPr sz="1600">
                <a:solidFill>
                  <a:srgbClr val="003366"/>
                </a:solidFill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●"/>
              <a:defRPr sz="1600">
                <a:solidFill>
                  <a:srgbClr val="003366"/>
                </a:solidFill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○"/>
              <a:defRPr sz="1600">
                <a:solidFill>
                  <a:srgbClr val="003366"/>
                </a:solidFill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■"/>
              <a:defRPr sz="1600">
                <a:solidFill>
                  <a:srgbClr val="003366"/>
                </a:solidFill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●"/>
              <a:defRPr sz="1600">
                <a:solidFill>
                  <a:srgbClr val="003366"/>
                </a:solidFill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○"/>
              <a:defRPr sz="1600">
                <a:solidFill>
                  <a:srgbClr val="003366"/>
                </a:solidFill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■"/>
              <a:defRPr sz="1600">
                <a:solidFill>
                  <a:srgbClr val="003366"/>
                </a:solidFill>
              </a:defRPr>
            </a:lvl9pPr>
          </a:lstStyle>
          <a:p/>
        </p:txBody>
      </p:sp>
      <p:pic>
        <p:nvPicPr>
          <p:cNvPr id="239" name="Google Shape;239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7852" y="5607897"/>
            <a:ext cx="587028" cy="102911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50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241" name="Google Shape;24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1_One column text">
    <p:bg>
      <p:bgPr>
        <a:solidFill>
          <a:srgbClr val="249E6B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1"/>
          <p:cNvSpPr txBox="1"/>
          <p:nvPr>
            <p:ph type="title"/>
          </p:nvPr>
        </p:nvSpPr>
        <p:spPr>
          <a:xfrm>
            <a:off x="481367" y="2511833"/>
            <a:ext cx="4873200" cy="19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44" name="Google Shape;244;p51"/>
          <p:cNvSpPr txBox="1"/>
          <p:nvPr>
            <p:ph idx="1" type="body"/>
          </p:nvPr>
        </p:nvSpPr>
        <p:spPr>
          <a:xfrm>
            <a:off x="5701864" y="1182815"/>
            <a:ext cx="6073200" cy="4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9pPr>
          </a:lstStyle>
          <a:p/>
        </p:txBody>
      </p:sp>
      <p:sp>
        <p:nvSpPr>
          <p:cNvPr id="245" name="Google Shape;245;p51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246" name="Google Shape;246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1_Main poin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2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249" name="Google Shape;249;p52"/>
          <p:cNvSpPr txBox="1"/>
          <p:nvPr>
            <p:ph type="title"/>
          </p:nvPr>
        </p:nvSpPr>
        <p:spPr>
          <a:xfrm>
            <a:off x="487967" y="2189033"/>
            <a:ext cx="5259600" cy="24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50" name="Google Shape;250;p52"/>
          <p:cNvSpPr/>
          <p:nvPr>
            <p:ph idx="2" type="pic"/>
          </p:nvPr>
        </p:nvSpPr>
        <p:spPr>
          <a:xfrm>
            <a:off x="6529433" y="1075567"/>
            <a:ext cx="4800000" cy="480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1" name="Google Shape;251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6561" y="5737659"/>
            <a:ext cx="523233" cy="80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n nadpis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1_Main point 2">
    <p:bg>
      <p:bgPr>
        <a:solidFill>
          <a:srgbClr val="249E6B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3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255" name="Google Shape;255;p53"/>
          <p:cNvSpPr txBox="1"/>
          <p:nvPr>
            <p:ph type="title"/>
          </p:nvPr>
        </p:nvSpPr>
        <p:spPr>
          <a:xfrm>
            <a:off x="487967" y="2189033"/>
            <a:ext cx="5259600" cy="24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>
                <a:solidFill>
                  <a:srgbClr val="EFEAE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56" name="Google Shape;256;p53"/>
          <p:cNvSpPr/>
          <p:nvPr>
            <p:ph idx="2" type="pic"/>
          </p:nvPr>
        </p:nvSpPr>
        <p:spPr>
          <a:xfrm>
            <a:off x="6529433" y="1075567"/>
            <a:ext cx="4800000" cy="480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7" name="Google Shape;257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4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003366"/>
                </a:solidFill>
              </a:defRPr>
            </a:lvl1pPr>
          </a:lstStyle>
          <a:p/>
        </p:txBody>
      </p:sp>
      <p:pic>
        <p:nvPicPr>
          <p:cNvPr id="260" name="Google Shape;260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3932" y="5535660"/>
            <a:ext cx="647172" cy="99045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54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262" name="Google Shape;26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1_Caption">
    <p:bg>
      <p:bgPr>
        <a:solidFill>
          <a:srgbClr val="249E6B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5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2400"/>
              <a:buNone/>
              <a:defRPr>
                <a:solidFill>
                  <a:srgbClr val="EFEAE2"/>
                </a:solidFill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>
                <a:solidFill>
                  <a:srgbClr val="EFEAE2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>
                <a:solidFill>
                  <a:srgbClr val="EFEAE2"/>
                </a:solidFill>
              </a:defRPr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9pPr>
          </a:lstStyle>
          <a:p/>
        </p:txBody>
      </p:sp>
      <p:sp>
        <p:nvSpPr>
          <p:cNvPr id="265" name="Google Shape;265;p55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266" name="Google Shape;266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6"/>
          <p:cNvSpPr txBox="1"/>
          <p:nvPr>
            <p:ph hasCustomPrompt="1" type="title"/>
          </p:nvPr>
        </p:nvSpPr>
        <p:spPr>
          <a:xfrm>
            <a:off x="415600" y="2342600"/>
            <a:ext cx="11360700" cy="2172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269" name="Google Shape;269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89372" y="5339756"/>
            <a:ext cx="587028" cy="102911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6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271" name="Google Shape;27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ké číslo 1">
  <p:cSld name="BIG_NUMBER_1">
    <p:bg>
      <p:bgPr>
        <a:solidFill>
          <a:srgbClr val="249E6B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7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274" name="Google Shape;274;p57"/>
          <p:cNvSpPr txBox="1"/>
          <p:nvPr>
            <p:ph hasCustomPrompt="1" type="title"/>
          </p:nvPr>
        </p:nvSpPr>
        <p:spPr>
          <a:xfrm>
            <a:off x="415600" y="2342600"/>
            <a:ext cx="11360700" cy="2172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275" name="Google Shape;275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Logo">
  <p:cSld name="BIG_NUMBER_1_1">
    <p:bg>
      <p:bgPr>
        <a:solidFill>
          <a:srgbClr val="249E6B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Logo">
  <p:cSld name="BIG_NUMBER_2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176002" cy="3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bg>
      <p:bgPr>
        <a:solidFill>
          <a:srgbClr val="249E6B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á snímka" type="title">
  <p:cSld name="TITLE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83" name="Google Shape;283;p6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4" name="Google Shape;284;p6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285" name="Google Shape;285;p6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286" name="Google Shape;286;p6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89" name="Google Shape;289;p6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/>
        </p:txBody>
      </p:sp>
      <p:sp>
        <p:nvSpPr>
          <p:cNvPr id="290" name="Google Shape;290;p6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291" name="Google Shape;291;p6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292" name="Google Shape;292;p6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500"/>
            </a:lvl1pPr>
            <a:lvl2pPr indent="0" lvl="1" marL="0" algn="r">
              <a:spcBef>
                <a:spcPts val="0"/>
              </a:spcBef>
              <a:buNone/>
              <a:defRPr sz="1500"/>
            </a:lvl2pPr>
            <a:lvl3pPr indent="0" lvl="2" marL="0" algn="r">
              <a:spcBef>
                <a:spcPts val="0"/>
              </a:spcBef>
              <a:buNone/>
              <a:defRPr sz="1500"/>
            </a:lvl3pPr>
            <a:lvl4pPr indent="0" lvl="3" marL="0" algn="r">
              <a:spcBef>
                <a:spcPts val="0"/>
              </a:spcBef>
              <a:buNone/>
              <a:defRPr sz="1500"/>
            </a:lvl4pPr>
            <a:lvl5pPr indent="0" lvl="4" marL="0" algn="r">
              <a:spcBef>
                <a:spcPts val="0"/>
              </a:spcBef>
              <a:buNone/>
              <a:defRPr sz="1500"/>
            </a:lvl5pPr>
            <a:lvl6pPr indent="0" lvl="5" marL="0" algn="r">
              <a:spcBef>
                <a:spcPts val="0"/>
              </a:spcBef>
              <a:buNone/>
              <a:defRPr sz="1500"/>
            </a:lvl6pPr>
            <a:lvl7pPr indent="0" lvl="6" marL="0" algn="r">
              <a:spcBef>
                <a:spcPts val="0"/>
              </a:spcBef>
              <a:buNone/>
              <a:defRPr sz="1500"/>
            </a:lvl7pPr>
            <a:lvl8pPr indent="0" lvl="7" marL="0" algn="r">
              <a:spcBef>
                <a:spcPts val="0"/>
              </a:spcBef>
              <a:buNone/>
              <a:defRPr sz="1500"/>
            </a:lvl8pPr>
            <a:lvl9pPr indent="0" lvl="8" marL="0" algn="r">
              <a:spcBef>
                <a:spcPts val="0"/>
              </a:spcBef>
              <a:buNone/>
              <a:defRPr sz="15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a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ulni strana 1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5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299" name="Google Shape;299;p65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0033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300" name="Google Shape;300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79121" y="2757599"/>
            <a:ext cx="2895600" cy="169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ulni strana 2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6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304" name="Google Shape;304;p66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0033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305" name="Google Shape;305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49719" y="1103600"/>
            <a:ext cx="6891869" cy="536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ulní strana 3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7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309" name="Google Shape;309;p67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0033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310" name="Google Shape;310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02664" y="476816"/>
            <a:ext cx="4179229" cy="62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ulni strana 4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8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314" name="Google Shape;314;p68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315" name="Google Shape;315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68"/>
          <p:cNvSpPr/>
          <p:nvPr>
            <p:ph idx="2" type="pic"/>
          </p:nvPr>
        </p:nvSpPr>
        <p:spPr>
          <a:xfrm>
            <a:off x="6936833" y="1029000"/>
            <a:ext cx="4800000" cy="48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ulní strana prazdna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9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319" name="Google Shape;319;p69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0033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320" name="Google Shape;320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1_TITLE_5">
    <p:bg>
      <p:bgPr>
        <a:solidFill>
          <a:srgbClr val="249E6B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70"/>
          <p:cNvSpPr txBox="1"/>
          <p:nvPr>
            <p:ph type="ctrTitle"/>
          </p:nvPr>
        </p:nvSpPr>
        <p:spPr>
          <a:xfrm>
            <a:off x="481367" y="2631000"/>
            <a:ext cx="68580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323" name="Google Shape;323;p70"/>
          <p:cNvSpPr txBox="1"/>
          <p:nvPr>
            <p:ph idx="1" type="subTitle"/>
          </p:nvPr>
        </p:nvSpPr>
        <p:spPr>
          <a:xfrm>
            <a:off x="481367" y="4583300"/>
            <a:ext cx="75768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EFEAE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pic>
        <p:nvPicPr>
          <p:cNvPr id="324" name="Google Shape;324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rázek – tmavý">
  <p:cSld name="SECTION_HEADER_1_1">
    <p:bg>
      <p:bgPr>
        <a:solidFill>
          <a:schemeClr val="lt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1"/>
          <p:cNvSpPr/>
          <p:nvPr>
            <p:ph idx="2" type="pic"/>
          </p:nvPr>
        </p:nvSpPr>
        <p:spPr>
          <a:xfrm>
            <a:off x="0" y="0"/>
            <a:ext cx="12192000" cy="6877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27" name="Google Shape;327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2"/>
          <p:cNvSpPr txBox="1"/>
          <p:nvPr>
            <p:ph type="title"/>
          </p:nvPr>
        </p:nvSpPr>
        <p:spPr>
          <a:xfrm>
            <a:off x="481367" y="2439867"/>
            <a:ext cx="5397600" cy="21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30" name="Google Shape;330;p72"/>
          <p:cNvSpPr txBox="1"/>
          <p:nvPr>
            <p:ph idx="1" type="body"/>
          </p:nvPr>
        </p:nvSpPr>
        <p:spPr>
          <a:xfrm>
            <a:off x="6096000" y="1268460"/>
            <a:ext cx="5680500" cy="47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400"/>
              <a:buChar char="●"/>
              <a:defRPr>
                <a:solidFill>
                  <a:srgbClr val="003366"/>
                </a:solidFill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>
                <a:solidFill>
                  <a:srgbClr val="003366"/>
                </a:solidFill>
              </a:defRPr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>
                <a:solidFill>
                  <a:srgbClr val="003366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>
                <a:solidFill>
                  <a:srgbClr val="003366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>
                <a:solidFill>
                  <a:srgbClr val="003366"/>
                </a:solidFill>
              </a:defRPr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>
                <a:solidFill>
                  <a:srgbClr val="003366"/>
                </a:solidFill>
              </a:defRPr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>
                <a:solidFill>
                  <a:srgbClr val="003366"/>
                </a:solidFill>
              </a:defRPr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>
                <a:solidFill>
                  <a:srgbClr val="003366"/>
                </a:solidFill>
              </a:defRPr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>
                <a:solidFill>
                  <a:srgbClr val="003366"/>
                </a:solidFill>
              </a:defRPr>
            </a:lvl9pPr>
          </a:lstStyle>
          <a:p/>
        </p:txBody>
      </p:sp>
      <p:pic>
        <p:nvPicPr>
          <p:cNvPr id="331" name="Google Shape;331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4633" y="5733100"/>
            <a:ext cx="481900" cy="844834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72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333" name="Google Shape;33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4633" y="5733100"/>
            <a:ext cx="481900" cy="844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popisom" type="objTx">
  <p:cSld name="OBJECT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1" name="Google Shape;51;p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">
    <p:bg>
      <p:bgPr>
        <a:solidFill>
          <a:srgbClr val="249E6B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4"/>
          <p:cNvSpPr txBox="1"/>
          <p:nvPr>
            <p:ph type="title"/>
          </p:nvPr>
        </p:nvSpPr>
        <p:spPr>
          <a:xfrm>
            <a:off x="481367" y="2439867"/>
            <a:ext cx="5397600" cy="21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38" name="Google Shape;338;p74"/>
          <p:cNvSpPr txBox="1"/>
          <p:nvPr>
            <p:ph idx="1" type="body"/>
          </p:nvPr>
        </p:nvSpPr>
        <p:spPr>
          <a:xfrm>
            <a:off x="6096000" y="1268460"/>
            <a:ext cx="5680500" cy="47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2400"/>
              <a:buChar char="●"/>
              <a:defRPr>
                <a:solidFill>
                  <a:srgbClr val="EFEAE2"/>
                </a:solidFill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>
                <a:solidFill>
                  <a:srgbClr val="EFEAE2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>
                <a:solidFill>
                  <a:srgbClr val="EFEAE2"/>
                </a:solidFill>
              </a:defRPr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9pPr>
          </a:lstStyle>
          <a:p/>
        </p:txBody>
      </p:sp>
      <p:sp>
        <p:nvSpPr>
          <p:cNvPr id="339" name="Google Shape;339;p74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340" name="Google Shape;340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5"/>
          <p:cNvSpPr txBox="1"/>
          <p:nvPr>
            <p:ph type="title"/>
          </p:nvPr>
        </p:nvSpPr>
        <p:spPr>
          <a:xfrm>
            <a:off x="481167" y="2605500"/>
            <a:ext cx="5256000" cy="21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43" name="Google Shape;343;p75"/>
          <p:cNvSpPr txBox="1"/>
          <p:nvPr>
            <p:ph idx="1" type="body"/>
          </p:nvPr>
        </p:nvSpPr>
        <p:spPr>
          <a:xfrm>
            <a:off x="6063567" y="1259500"/>
            <a:ext cx="25716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 sz="1900">
                <a:solidFill>
                  <a:srgbClr val="003366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44" name="Google Shape;344;p75"/>
          <p:cNvSpPr txBox="1"/>
          <p:nvPr>
            <p:ph idx="2" type="body"/>
          </p:nvPr>
        </p:nvSpPr>
        <p:spPr>
          <a:xfrm>
            <a:off x="9139233" y="1259500"/>
            <a:ext cx="25716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 sz="1900">
                <a:solidFill>
                  <a:srgbClr val="003366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pic>
        <p:nvPicPr>
          <p:cNvPr id="345" name="Google Shape;345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6561" y="5737659"/>
            <a:ext cx="523233" cy="800773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75"/>
          <p:cNvSpPr txBox="1"/>
          <p:nvPr>
            <p:ph idx="3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347" name="Google Shape;34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1_Title and two columns">
    <p:bg>
      <p:bgPr>
        <a:solidFill>
          <a:srgbClr val="249E6B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6"/>
          <p:cNvSpPr txBox="1"/>
          <p:nvPr>
            <p:ph type="title"/>
          </p:nvPr>
        </p:nvSpPr>
        <p:spPr>
          <a:xfrm>
            <a:off x="481167" y="2605500"/>
            <a:ext cx="5256000" cy="21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50" name="Google Shape;350;p76"/>
          <p:cNvSpPr txBox="1"/>
          <p:nvPr>
            <p:ph idx="1" type="body"/>
          </p:nvPr>
        </p:nvSpPr>
        <p:spPr>
          <a:xfrm>
            <a:off x="6063567" y="1259500"/>
            <a:ext cx="25716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 sz="1900">
                <a:solidFill>
                  <a:srgbClr val="EFEAE2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9pPr>
          </a:lstStyle>
          <a:p/>
        </p:txBody>
      </p:sp>
      <p:sp>
        <p:nvSpPr>
          <p:cNvPr id="351" name="Google Shape;351;p76"/>
          <p:cNvSpPr txBox="1"/>
          <p:nvPr>
            <p:ph idx="2" type="body"/>
          </p:nvPr>
        </p:nvSpPr>
        <p:spPr>
          <a:xfrm>
            <a:off x="9139233" y="1259500"/>
            <a:ext cx="25716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 sz="1900">
                <a:solidFill>
                  <a:srgbClr val="EFEAE2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9pPr>
          </a:lstStyle>
          <a:p/>
        </p:txBody>
      </p:sp>
      <p:sp>
        <p:nvSpPr>
          <p:cNvPr id="352" name="Google Shape;352;p76"/>
          <p:cNvSpPr txBox="1"/>
          <p:nvPr>
            <p:ph idx="3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353" name="Google Shape;353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77"/>
          <p:cNvSpPr txBox="1"/>
          <p:nvPr>
            <p:ph type="title"/>
          </p:nvPr>
        </p:nvSpPr>
        <p:spPr>
          <a:xfrm>
            <a:off x="481367" y="2215667"/>
            <a:ext cx="75240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pic>
        <p:nvPicPr>
          <p:cNvPr id="356" name="Google Shape;356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50948" y="5328067"/>
            <a:ext cx="587028" cy="102911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77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358" name="Google Shape;35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1_Title only">
    <p:bg>
      <p:bgPr>
        <a:solidFill>
          <a:srgbClr val="249E6B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8"/>
          <p:cNvSpPr txBox="1"/>
          <p:nvPr>
            <p:ph type="title"/>
          </p:nvPr>
        </p:nvSpPr>
        <p:spPr>
          <a:xfrm>
            <a:off x="481367" y="2215667"/>
            <a:ext cx="75240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61" name="Google Shape;361;p78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362" name="Google Shape;362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9"/>
          <p:cNvSpPr txBox="1"/>
          <p:nvPr>
            <p:ph type="title"/>
          </p:nvPr>
        </p:nvSpPr>
        <p:spPr>
          <a:xfrm>
            <a:off x="481367" y="2511833"/>
            <a:ext cx="4873200" cy="19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65" name="Google Shape;365;p79"/>
          <p:cNvSpPr txBox="1"/>
          <p:nvPr>
            <p:ph idx="1" type="body"/>
          </p:nvPr>
        </p:nvSpPr>
        <p:spPr>
          <a:xfrm>
            <a:off x="5701864" y="1182815"/>
            <a:ext cx="6073200" cy="4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●"/>
              <a:defRPr sz="1600">
                <a:solidFill>
                  <a:srgbClr val="003366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○"/>
              <a:defRPr sz="1600">
                <a:solidFill>
                  <a:srgbClr val="003366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■"/>
              <a:defRPr sz="1600">
                <a:solidFill>
                  <a:srgbClr val="003366"/>
                </a:solidFill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●"/>
              <a:defRPr sz="1600">
                <a:solidFill>
                  <a:srgbClr val="003366"/>
                </a:solidFill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○"/>
              <a:defRPr sz="1600">
                <a:solidFill>
                  <a:srgbClr val="003366"/>
                </a:solidFill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■"/>
              <a:defRPr sz="1600">
                <a:solidFill>
                  <a:srgbClr val="003366"/>
                </a:solidFill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●"/>
              <a:defRPr sz="1600">
                <a:solidFill>
                  <a:srgbClr val="003366"/>
                </a:solidFill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○"/>
              <a:defRPr sz="1600">
                <a:solidFill>
                  <a:srgbClr val="003366"/>
                </a:solidFill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600"/>
              <a:buChar char="■"/>
              <a:defRPr sz="1600">
                <a:solidFill>
                  <a:srgbClr val="003366"/>
                </a:solidFill>
              </a:defRPr>
            </a:lvl9pPr>
          </a:lstStyle>
          <a:p/>
        </p:txBody>
      </p:sp>
      <p:pic>
        <p:nvPicPr>
          <p:cNvPr id="366" name="Google Shape;366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7852" y="5607897"/>
            <a:ext cx="587028" cy="102911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79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368" name="Google Shape;36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1_One column text">
    <p:bg>
      <p:bgPr>
        <a:solidFill>
          <a:srgbClr val="249E6B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0"/>
          <p:cNvSpPr txBox="1"/>
          <p:nvPr>
            <p:ph type="title"/>
          </p:nvPr>
        </p:nvSpPr>
        <p:spPr>
          <a:xfrm>
            <a:off x="481367" y="2511833"/>
            <a:ext cx="4873200" cy="19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71" name="Google Shape;371;p80"/>
          <p:cNvSpPr txBox="1"/>
          <p:nvPr>
            <p:ph idx="1" type="body"/>
          </p:nvPr>
        </p:nvSpPr>
        <p:spPr>
          <a:xfrm>
            <a:off x="5701864" y="1182815"/>
            <a:ext cx="6073200" cy="4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●"/>
              <a:defRPr sz="1600">
                <a:solidFill>
                  <a:srgbClr val="EFEAE2"/>
                </a:solidFill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○"/>
              <a:defRPr sz="1600">
                <a:solidFill>
                  <a:srgbClr val="EFEAE2"/>
                </a:solidFill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"/>
              <a:buChar char="■"/>
              <a:defRPr sz="1600">
                <a:solidFill>
                  <a:srgbClr val="EFEAE2"/>
                </a:solidFill>
              </a:defRPr>
            </a:lvl9pPr>
          </a:lstStyle>
          <a:p/>
        </p:txBody>
      </p:sp>
      <p:sp>
        <p:nvSpPr>
          <p:cNvPr id="372" name="Google Shape;372;p80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373" name="Google Shape;373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1_Main point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1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376" name="Google Shape;376;p81"/>
          <p:cNvSpPr txBox="1"/>
          <p:nvPr>
            <p:ph type="title"/>
          </p:nvPr>
        </p:nvSpPr>
        <p:spPr>
          <a:xfrm>
            <a:off x="487967" y="2189033"/>
            <a:ext cx="5259600" cy="24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77" name="Google Shape;377;p81"/>
          <p:cNvSpPr/>
          <p:nvPr>
            <p:ph idx="2" type="pic"/>
          </p:nvPr>
        </p:nvSpPr>
        <p:spPr>
          <a:xfrm>
            <a:off x="6529433" y="1075567"/>
            <a:ext cx="4800000" cy="480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378" name="Google Shape;378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6561" y="5737659"/>
            <a:ext cx="523233" cy="80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1_Main point 2">
    <p:bg>
      <p:bgPr>
        <a:solidFill>
          <a:srgbClr val="249E6B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82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382" name="Google Shape;382;p82"/>
          <p:cNvSpPr txBox="1"/>
          <p:nvPr>
            <p:ph type="title"/>
          </p:nvPr>
        </p:nvSpPr>
        <p:spPr>
          <a:xfrm>
            <a:off x="487967" y="2189033"/>
            <a:ext cx="5259600" cy="24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>
                <a:solidFill>
                  <a:srgbClr val="EFEAE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3" name="Google Shape;383;p82"/>
          <p:cNvSpPr/>
          <p:nvPr>
            <p:ph idx="2" type="pic"/>
          </p:nvPr>
        </p:nvSpPr>
        <p:spPr>
          <a:xfrm>
            <a:off x="6529433" y="1075567"/>
            <a:ext cx="4800000" cy="480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384" name="Google Shape;384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83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003366"/>
                </a:solidFill>
              </a:defRPr>
            </a:lvl1pPr>
          </a:lstStyle>
          <a:p/>
        </p:txBody>
      </p:sp>
      <p:pic>
        <p:nvPicPr>
          <p:cNvPr id="387" name="Google Shape;387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3932" y="5535660"/>
            <a:ext cx="647172" cy="99045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83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389" name="Google Shape;38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ok s popisom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1_Caption">
    <p:bg>
      <p:bgPr>
        <a:solidFill>
          <a:srgbClr val="249E6B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84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2400"/>
              <a:buNone/>
              <a:defRPr>
                <a:solidFill>
                  <a:srgbClr val="EFEAE2"/>
                </a:solidFill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>
                <a:solidFill>
                  <a:srgbClr val="EFEAE2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●"/>
              <a:defRPr>
                <a:solidFill>
                  <a:srgbClr val="EFEAE2"/>
                </a:solidFill>
              </a:defRPr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○"/>
              <a:defRPr>
                <a:solidFill>
                  <a:srgbClr val="EFEAE2"/>
                </a:solidFill>
              </a:defRPr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900"/>
              <a:buChar char="■"/>
              <a:defRPr>
                <a:solidFill>
                  <a:srgbClr val="EFEAE2"/>
                </a:solidFill>
              </a:defRPr>
            </a:lvl9pPr>
          </a:lstStyle>
          <a:p/>
        </p:txBody>
      </p:sp>
      <p:sp>
        <p:nvSpPr>
          <p:cNvPr id="392" name="Google Shape;392;p84"/>
          <p:cNvSpPr txBox="1"/>
          <p:nvPr>
            <p:ph idx="2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393" name="Google Shape;393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5"/>
          <p:cNvSpPr txBox="1"/>
          <p:nvPr>
            <p:ph hasCustomPrompt="1" type="title"/>
          </p:nvPr>
        </p:nvSpPr>
        <p:spPr>
          <a:xfrm>
            <a:off x="415600" y="2342600"/>
            <a:ext cx="11360700" cy="2172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396" name="Google Shape;396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89372" y="5339756"/>
            <a:ext cx="587028" cy="102911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85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pic>
        <p:nvPicPr>
          <p:cNvPr id="398" name="Google Shape;39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lké číslo 1">
  <p:cSld name="BIG_NUMBER_1">
    <p:bg>
      <p:bgPr>
        <a:solidFill>
          <a:srgbClr val="249E6B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6"/>
          <p:cNvSpPr txBox="1"/>
          <p:nvPr>
            <p:ph idx="1" type="subTitle"/>
          </p:nvPr>
        </p:nvSpPr>
        <p:spPr>
          <a:xfrm>
            <a:off x="7947940" y="476817"/>
            <a:ext cx="38283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00">
                <a:solidFill>
                  <a:srgbClr val="EFEAE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401" name="Google Shape;401;p86"/>
          <p:cNvSpPr txBox="1"/>
          <p:nvPr>
            <p:ph hasCustomPrompt="1" type="title"/>
          </p:nvPr>
        </p:nvSpPr>
        <p:spPr>
          <a:xfrm>
            <a:off x="415600" y="2342600"/>
            <a:ext cx="11360700" cy="2172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AE2"/>
              </a:buClr>
              <a:buSzPts val="16000"/>
              <a:buNone/>
              <a:defRPr sz="16000">
                <a:solidFill>
                  <a:srgbClr val="EFEAE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402" name="Google Shape;402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Logo">
  <p:cSld name="BIG_NUMBER_1_1">
    <p:bg>
      <p:bgPr>
        <a:solidFill>
          <a:srgbClr val="249E6B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Logo">
  <p:cSld name="BIG_NUMBER_2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4628" y="476633"/>
            <a:ext cx="1799391" cy="4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bg>
      <p:bgPr>
        <a:solidFill>
          <a:srgbClr val="249E6B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á snímka" type="title">
  <p:cSld name="TITLE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9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10" name="Google Shape;410;p9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11" name="Google Shape;411;p9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412" name="Google Shape;412;p9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413" name="Google Shape;413;p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9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416" name="Google Shape;416;p9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/>
        </p:txBody>
      </p:sp>
      <p:sp>
        <p:nvSpPr>
          <p:cNvPr id="417" name="Google Shape;417;p9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418" name="Google Shape;418;p9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419" name="Google Shape;419;p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500"/>
            </a:lvl1pPr>
            <a:lvl2pPr indent="0" lvl="1" marL="0" algn="r">
              <a:spcBef>
                <a:spcPts val="0"/>
              </a:spcBef>
              <a:buNone/>
              <a:defRPr sz="1500"/>
            </a:lvl2pPr>
            <a:lvl3pPr indent="0" lvl="2" marL="0" algn="r">
              <a:spcBef>
                <a:spcPts val="0"/>
              </a:spcBef>
              <a:buNone/>
              <a:defRPr sz="1500"/>
            </a:lvl3pPr>
            <a:lvl4pPr indent="0" lvl="3" marL="0" algn="r">
              <a:spcBef>
                <a:spcPts val="0"/>
              </a:spcBef>
              <a:buNone/>
              <a:defRPr sz="1500"/>
            </a:lvl4pPr>
            <a:lvl5pPr indent="0" lvl="4" marL="0" algn="r">
              <a:spcBef>
                <a:spcPts val="0"/>
              </a:spcBef>
              <a:buNone/>
              <a:defRPr sz="1500"/>
            </a:lvl5pPr>
            <a:lvl6pPr indent="0" lvl="5" marL="0" algn="r">
              <a:spcBef>
                <a:spcPts val="0"/>
              </a:spcBef>
              <a:buNone/>
              <a:defRPr sz="1500"/>
            </a:lvl6pPr>
            <a:lvl7pPr indent="0" lvl="6" marL="0" algn="r">
              <a:spcBef>
                <a:spcPts val="0"/>
              </a:spcBef>
              <a:buNone/>
              <a:defRPr sz="1500"/>
            </a:lvl7pPr>
            <a:lvl8pPr indent="0" lvl="7" marL="0" algn="r">
              <a:spcBef>
                <a:spcPts val="0"/>
              </a:spcBef>
              <a:buNone/>
              <a:defRPr sz="1500"/>
            </a:lvl8pPr>
            <a:lvl9pPr indent="0" lvl="8" marL="0" algn="r">
              <a:spcBef>
                <a:spcPts val="0"/>
              </a:spcBef>
              <a:buNone/>
              <a:defRPr sz="15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zvislý text" type="vertTx">
  <p:cSld name="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29" Type="http://schemas.openxmlformats.org/officeDocument/2006/relationships/theme" Target="../theme/theme5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49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29" Type="http://schemas.openxmlformats.org/officeDocument/2006/relationships/theme" Target="../theme/theme3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EFEAE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/>
          <p:nvPr>
            <p:ph type="title"/>
          </p:nvPr>
        </p:nvSpPr>
        <p:spPr>
          <a:xfrm>
            <a:off x="481367" y="2874367"/>
            <a:ext cx="5331900" cy="14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700"/>
              <a:buNone/>
              <a:defRPr b="1" i="0" sz="3700" u="none" cap="none" strike="noStrike">
                <a:solidFill>
                  <a:srgbClr val="003366"/>
                </a:solidFill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p34"/>
          <p:cNvSpPr txBox="1"/>
          <p:nvPr>
            <p:ph idx="1" type="body"/>
          </p:nvPr>
        </p:nvSpPr>
        <p:spPr>
          <a:xfrm>
            <a:off x="6096000" y="1536633"/>
            <a:ext cx="56805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400"/>
              <a:buChar char="●"/>
              <a:defRPr i="0" sz="2400" u="none" cap="none" strike="noStrike">
                <a:solidFill>
                  <a:srgbClr val="003366"/>
                </a:solidFill>
              </a:defRPr>
            </a:lvl1pPr>
            <a:lvl2pPr indent="-34925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 i="0" sz="1900" u="none" cap="none" strike="noStrike">
                <a:solidFill>
                  <a:srgbClr val="003366"/>
                </a:solidFill>
              </a:defRPr>
            </a:lvl2pPr>
            <a:lvl3pPr indent="-34925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 i="0" sz="1900" u="none" cap="none" strike="noStrike">
                <a:solidFill>
                  <a:srgbClr val="003366"/>
                </a:solidFill>
              </a:defRPr>
            </a:lvl3pPr>
            <a:lvl4pPr indent="-34925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 i="0" sz="1900" u="none" cap="none" strike="noStrike">
                <a:solidFill>
                  <a:srgbClr val="003366"/>
                </a:solidFill>
              </a:defRPr>
            </a:lvl4pPr>
            <a:lvl5pPr indent="-34925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 i="0" sz="1900" u="none" cap="none" strike="noStrike">
                <a:solidFill>
                  <a:srgbClr val="003366"/>
                </a:solidFill>
              </a:defRPr>
            </a:lvl5pPr>
            <a:lvl6pPr indent="-34925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 i="0" sz="1900" u="none" cap="none" strike="noStrike">
                <a:solidFill>
                  <a:srgbClr val="003366"/>
                </a:solidFill>
              </a:defRPr>
            </a:lvl6pPr>
            <a:lvl7pPr indent="-34925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 i="0" sz="1900" u="none" cap="none" strike="noStrike">
                <a:solidFill>
                  <a:srgbClr val="003366"/>
                </a:solidFill>
              </a:defRPr>
            </a:lvl7pPr>
            <a:lvl8pPr indent="-34925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 i="0" sz="1900" u="none" cap="none" strike="noStrike">
                <a:solidFill>
                  <a:srgbClr val="003366"/>
                </a:solidFill>
              </a:defRPr>
            </a:lvl8pPr>
            <a:lvl9pPr indent="-34925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 i="0" sz="1900" u="none" cap="none" strike="noStrike">
                <a:solidFill>
                  <a:srgbClr val="003366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EFEAE2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3"/>
          <p:cNvSpPr txBox="1"/>
          <p:nvPr>
            <p:ph type="title"/>
          </p:nvPr>
        </p:nvSpPr>
        <p:spPr>
          <a:xfrm>
            <a:off x="481367" y="2874367"/>
            <a:ext cx="5331900" cy="14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700"/>
              <a:buNone/>
              <a:defRPr b="1" i="0" sz="3700" u="none" cap="none" strike="noStrike">
                <a:solidFill>
                  <a:srgbClr val="003366"/>
                </a:solidFill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5" name="Google Shape;295;p63"/>
          <p:cNvSpPr txBox="1"/>
          <p:nvPr>
            <p:ph idx="1" type="body"/>
          </p:nvPr>
        </p:nvSpPr>
        <p:spPr>
          <a:xfrm>
            <a:off x="6096000" y="1536633"/>
            <a:ext cx="56805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400"/>
              <a:buChar char="●"/>
              <a:defRPr i="0" sz="2400" u="none" cap="none" strike="noStrike">
                <a:solidFill>
                  <a:srgbClr val="003366"/>
                </a:solidFill>
              </a:defRPr>
            </a:lvl1pPr>
            <a:lvl2pPr indent="-34925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 i="0" sz="1900" u="none" cap="none" strike="noStrike">
                <a:solidFill>
                  <a:srgbClr val="003366"/>
                </a:solidFill>
              </a:defRPr>
            </a:lvl2pPr>
            <a:lvl3pPr indent="-34925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 i="0" sz="1900" u="none" cap="none" strike="noStrike">
                <a:solidFill>
                  <a:srgbClr val="003366"/>
                </a:solidFill>
              </a:defRPr>
            </a:lvl3pPr>
            <a:lvl4pPr indent="-34925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 i="0" sz="1900" u="none" cap="none" strike="noStrike">
                <a:solidFill>
                  <a:srgbClr val="003366"/>
                </a:solidFill>
              </a:defRPr>
            </a:lvl4pPr>
            <a:lvl5pPr indent="-34925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 i="0" sz="1900" u="none" cap="none" strike="noStrike">
                <a:solidFill>
                  <a:srgbClr val="003366"/>
                </a:solidFill>
              </a:defRPr>
            </a:lvl5pPr>
            <a:lvl6pPr indent="-34925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 i="0" sz="1900" u="none" cap="none" strike="noStrike">
                <a:solidFill>
                  <a:srgbClr val="003366"/>
                </a:solidFill>
              </a:defRPr>
            </a:lvl6pPr>
            <a:lvl7pPr indent="-34925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●"/>
              <a:defRPr i="0" sz="1900" u="none" cap="none" strike="noStrike">
                <a:solidFill>
                  <a:srgbClr val="003366"/>
                </a:solidFill>
              </a:defRPr>
            </a:lvl7pPr>
            <a:lvl8pPr indent="-34925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○"/>
              <a:defRPr i="0" sz="1900" u="none" cap="none" strike="noStrike">
                <a:solidFill>
                  <a:srgbClr val="003366"/>
                </a:solidFill>
              </a:defRPr>
            </a:lvl8pPr>
            <a:lvl9pPr indent="-34925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Char char="■"/>
              <a:defRPr i="0" sz="1900" u="none" cap="none" strike="noStrike">
                <a:solidFill>
                  <a:srgbClr val="003366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36.png"/><Relationship Id="rId6" Type="http://schemas.openxmlformats.org/officeDocument/2006/relationships/image" Target="../media/image40.png"/><Relationship Id="rId7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rive.google.com/file/d/1SseMcLdbg7-7ejgJ1AGvjUuVijMiHxmU/view" TargetMode="External"/><Relationship Id="rId4" Type="http://schemas.openxmlformats.org/officeDocument/2006/relationships/image" Target="../media/image32.jpg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jpg"/><Relationship Id="rId4" Type="http://schemas.openxmlformats.org/officeDocument/2006/relationships/image" Target="../media/image9.png"/><Relationship Id="rId5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3mYjIKUx93lTkYVUVo8p0lZCceS-Fvgg/view" TargetMode="External"/><Relationship Id="rId4" Type="http://schemas.openxmlformats.org/officeDocument/2006/relationships/image" Target="../media/image18.jp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92"/>
          <p:cNvSpPr txBox="1"/>
          <p:nvPr/>
        </p:nvSpPr>
        <p:spPr>
          <a:xfrm>
            <a:off x="381733" y="2269433"/>
            <a:ext cx="6858000" cy="31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4400">
                <a:solidFill>
                  <a:srgbClr val="003366"/>
                </a:solidFill>
              </a:rPr>
              <a:t>Energie z přírody, hodnota pro region:</a:t>
            </a:r>
            <a:endParaRPr b="1" sz="4400">
              <a:solidFill>
                <a:srgbClr val="0033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400">
                <a:solidFill>
                  <a:srgbClr val="003366"/>
                </a:solidFill>
              </a:rPr>
              <a:t>Integrovaná řešení NOHO</a:t>
            </a:r>
            <a:endParaRPr sz="3000">
              <a:solidFill>
                <a:srgbClr val="003366"/>
              </a:solidFill>
            </a:endParaRPr>
          </a:p>
        </p:txBody>
      </p:sp>
      <p:pic>
        <p:nvPicPr>
          <p:cNvPr id="425" name="Google Shape;42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9667" y="1186300"/>
            <a:ext cx="4696234" cy="448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471" y="357475"/>
            <a:ext cx="1176002" cy="313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01"/>
          <p:cNvSpPr txBox="1"/>
          <p:nvPr>
            <p:ph idx="4294967295" type="title"/>
          </p:nvPr>
        </p:nvSpPr>
        <p:spPr>
          <a:xfrm>
            <a:off x="400000" y="300000"/>
            <a:ext cx="11400000" cy="9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b="1" lang="sk-SK" sz="3600">
                <a:solidFill>
                  <a:srgbClr val="052D62"/>
                </a:solidFill>
              </a:rPr>
              <a:t>Formy spolupráce s obcí</a:t>
            </a:r>
            <a:endParaRPr/>
          </a:p>
        </p:txBody>
      </p:sp>
      <p:sp>
        <p:nvSpPr>
          <p:cNvPr id="501" name="Google Shape;501;p101"/>
          <p:cNvSpPr txBox="1"/>
          <p:nvPr/>
        </p:nvSpPr>
        <p:spPr>
          <a:xfrm>
            <a:off x="400000" y="1180000"/>
            <a:ext cx="114000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sk-SK" sz="1500" u="none" cap="none" strike="noStrike">
                <a:solidFill>
                  <a:srgbClr val="0E9453"/>
                </a:solidFill>
                <a:latin typeface="Arial"/>
                <a:ea typeface="Arial"/>
                <a:cs typeface="Arial"/>
                <a:sym typeface="Arial"/>
              </a:rPr>
              <a:t>Jednotlivé formy lze libovolně kombinovat — obec si vybírá, co dává smysl.</a:t>
            </a:r>
            <a:endParaRPr/>
          </a:p>
        </p:txBody>
      </p:sp>
      <p:pic>
        <p:nvPicPr>
          <p:cNvPr id="502" name="Google Shape;502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01"/>
          <p:cNvSpPr txBox="1"/>
          <p:nvPr/>
        </p:nvSpPr>
        <p:spPr>
          <a:xfrm>
            <a:off x="400000" y="1500000"/>
            <a:ext cx="5499900" cy="1100100"/>
          </a:xfrm>
          <a:prstGeom prst="rect">
            <a:avLst/>
          </a:prstGeom>
          <a:noFill/>
          <a:ln cap="flat" cmpd="sng" w="9525">
            <a:solidFill>
              <a:srgbClr val="D5DC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000" lIns="120000" spcFirstLastPara="1" rIns="120000" wrap="square" tIns="8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sk-SK" sz="15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Jednorázový příspěvek do rozpočtu obce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sk-SK" sz="1100" u="none" cap="none" strike="noStrik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Vyplaceno zpravidla po uvedení elektrárny do provozu.</a:t>
            </a:r>
            <a:endParaRPr/>
          </a:p>
        </p:txBody>
      </p:sp>
      <p:sp>
        <p:nvSpPr>
          <p:cNvPr id="504" name="Google Shape;504;p101"/>
          <p:cNvSpPr txBox="1"/>
          <p:nvPr/>
        </p:nvSpPr>
        <p:spPr>
          <a:xfrm>
            <a:off x="6300000" y="1500000"/>
            <a:ext cx="5499900" cy="1100100"/>
          </a:xfrm>
          <a:prstGeom prst="rect">
            <a:avLst/>
          </a:prstGeom>
          <a:noFill/>
          <a:ln cap="flat" cmpd="sng" w="9525">
            <a:solidFill>
              <a:srgbClr val="D5DC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000" lIns="120000" spcFirstLastPara="1" rIns="120000" wrap="square" tIns="8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sk-SK" sz="15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Pravidelný roční příspěvek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sk-SK" sz="1100" u="none" cap="none" strike="noStrik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Každoroční částka do obecního rozpočtu po dobu 25 let.</a:t>
            </a:r>
            <a:endParaRPr/>
          </a:p>
        </p:txBody>
      </p:sp>
      <p:sp>
        <p:nvSpPr>
          <p:cNvPr id="505" name="Google Shape;505;p101"/>
          <p:cNvSpPr txBox="1"/>
          <p:nvPr/>
        </p:nvSpPr>
        <p:spPr>
          <a:xfrm>
            <a:off x="400000" y="2750000"/>
            <a:ext cx="5499900" cy="1100100"/>
          </a:xfrm>
          <a:prstGeom prst="rect">
            <a:avLst/>
          </a:prstGeom>
          <a:noFill/>
          <a:ln cap="flat" cmpd="sng" w="9525">
            <a:solidFill>
              <a:srgbClr val="D5DC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000" lIns="120000" spcFirstLastPara="1" rIns="120000" wrap="square" tIns="8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sk-SK" sz="15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Příspěvek občanům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sk-SK" sz="1100" u="none" cap="none" strike="noStrik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Pro každé odběrné místo v obci.</a:t>
            </a:r>
            <a:endParaRPr/>
          </a:p>
        </p:txBody>
      </p:sp>
      <p:sp>
        <p:nvSpPr>
          <p:cNvPr id="506" name="Google Shape;506;p101"/>
          <p:cNvSpPr txBox="1"/>
          <p:nvPr/>
        </p:nvSpPr>
        <p:spPr>
          <a:xfrm>
            <a:off x="6300000" y="2750000"/>
            <a:ext cx="5499900" cy="1100100"/>
          </a:xfrm>
          <a:prstGeom prst="rect">
            <a:avLst/>
          </a:prstGeom>
          <a:noFill/>
          <a:ln cap="flat" cmpd="sng" w="9525">
            <a:solidFill>
              <a:srgbClr val="D5DC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000" lIns="120000" spcFirstLastPara="1" rIns="120000" wrap="square" tIns="8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sk-SK" sz="15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Příspěvek spolkům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sk-SK" sz="1100" u="none" cap="none" strike="noStrik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Pro spolky, sdružení a příspěvkové organizace v obci.</a:t>
            </a:r>
            <a:endParaRPr/>
          </a:p>
        </p:txBody>
      </p:sp>
      <p:sp>
        <p:nvSpPr>
          <p:cNvPr id="507" name="Google Shape;507;p101"/>
          <p:cNvSpPr txBox="1"/>
          <p:nvPr/>
        </p:nvSpPr>
        <p:spPr>
          <a:xfrm>
            <a:off x="400000" y="4000000"/>
            <a:ext cx="5499900" cy="1100100"/>
          </a:xfrm>
          <a:prstGeom prst="rect">
            <a:avLst/>
          </a:prstGeom>
          <a:noFill/>
          <a:ln cap="flat" cmpd="sng" w="9525">
            <a:solidFill>
              <a:srgbClr val="D5DC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000" lIns="120000" spcFirstLastPara="1" rIns="120000" wrap="square" tIns="8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sk-SK" sz="15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Zafixování ceny silové elektřiny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sk-SK" sz="1100" u="none" cap="none" strike="noStrik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Stropní cena na 25 let — pro občany, nebo jen pro obec.</a:t>
            </a:r>
            <a:endParaRPr/>
          </a:p>
        </p:txBody>
      </p:sp>
      <p:sp>
        <p:nvSpPr>
          <p:cNvPr id="508" name="Google Shape;508;p101"/>
          <p:cNvSpPr txBox="1"/>
          <p:nvPr/>
        </p:nvSpPr>
        <p:spPr>
          <a:xfrm>
            <a:off x="6300000" y="4000000"/>
            <a:ext cx="5499900" cy="1100100"/>
          </a:xfrm>
          <a:prstGeom prst="rect">
            <a:avLst/>
          </a:prstGeom>
          <a:noFill/>
          <a:ln cap="flat" cmpd="sng" w="9525">
            <a:solidFill>
              <a:srgbClr val="D5DC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000" lIns="120000" spcFirstLastPara="1" rIns="120000" wrap="square" tIns="8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sk-SK" sz="15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Podíl ve společnosti nebo projektu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sk-SK" sz="1100" u="none" cap="none" strike="noStrik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Obec vlastní procento společnosti, dostává podíl ze zisku.</a:t>
            </a:r>
            <a:endParaRPr/>
          </a:p>
        </p:txBody>
      </p:sp>
      <p:sp>
        <p:nvSpPr>
          <p:cNvPr id="509" name="Google Shape;509;p101"/>
          <p:cNvSpPr txBox="1"/>
          <p:nvPr/>
        </p:nvSpPr>
        <p:spPr>
          <a:xfrm>
            <a:off x="400000" y="5250000"/>
            <a:ext cx="5499900" cy="1100100"/>
          </a:xfrm>
          <a:prstGeom prst="rect">
            <a:avLst/>
          </a:prstGeom>
          <a:noFill/>
          <a:ln cap="flat" cmpd="sng" w="9525">
            <a:solidFill>
              <a:srgbClr val="D5DC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000" lIns="120000" spcFirstLastPara="1" rIns="120000" wrap="square" tIns="8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sk-SK" sz="15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Podpora výstavby elektrárny ve vlastnictví obce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sk-SK" sz="1100" u="none" cap="none" strike="noStrik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Investor financuje přípravu a poskytuje poradenství.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02"/>
          <p:cNvSpPr/>
          <p:nvPr/>
        </p:nvSpPr>
        <p:spPr>
          <a:xfrm>
            <a:off x="-33" y="6212000"/>
            <a:ext cx="12192000" cy="645900"/>
          </a:xfrm>
          <a:prstGeom prst="rect">
            <a:avLst/>
          </a:prstGeom>
          <a:solidFill>
            <a:srgbClr val="052D62"/>
          </a:solidFill>
          <a:ln>
            <a:noFill/>
          </a:ln>
          <a:effectLst>
            <a:outerShdw blurRad="76200" rotWithShape="0" algn="bl" dir="5400000" dist="25400">
              <a:srgbClr val="000000">
                <a:alpha val="5019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rgbClr val="B0D2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02"/>
          <p:cNvSpPr txBox="1"/>
          <p:nvPr>
            <p:ph idx="4294967295" type="title"/>
          </p:nvPr>
        </p:nvSpPr>
        <p:spPr>
          <a:xfrm>
            <a:off x="1774125" y="0"/>
            <a:ext cx="10122600" cy="21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sk-SK" sz="3600">
                <a:latin typeface="Montserrat"/>
                <a:ea typeface="Montserrat"/>
                <a:cs typeface="Montserrat"/>
                <a:sym typeface="Montserrat"/>
              </a:rPr>
              <a:t>Fixace ceny elektřiny na 25 let = stabilita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7" name="Google Shape;517;p102"/>
          <p:cNvPicPr preferRelativeResize="0"/>
          <p:nvPr/>
        </p:nvPicPr>
        <p:blipFill rotWithShape="1">
          <a:blip r:embed="rId4">
            <a:alphaModFix/>
          </a:blip>
          <a:srcRect b="10992" l="0" r="0" t="0"/>
          <a:stretch/>
        </p:blipFill>
        <p:spPr>
          <a:xfrm>
            <a:off x="1884550" y="1915524"/>
            <a:ext cx="7851678" cy="42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102"/>
          <p:cNvSpPr txBox="1"/>
          <p:nvPr/>
        </p:nvSpPr>
        <p:spPr>
          <a:xfrm>
            <a:off x="3470313" y="1841184"/>
            <a:ext cx="47670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sk-SK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Burza energie       </a:t>
            </a:r>
            <a:r>
              <a:rPr b="0" i="0" lang="sk-SK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vs.	    </a:t>
            </a:r>
            <a:r>
              <a:rPr b="0" i="0" lang="sk-SK" sz="2000" u="none" cap="none" strike="noStrike">
                <a:solidFill>
                  <a:srgbClr val="249E6B"/>
                </a:solidFill>
                <a:latin typeface="Arial"/>
                <a:ea typeface="Arial"/>
                <a:cs typeface="Arial"/>
                <a:sym typeface="Arial"/>
              </a:rPr>
              <a:t>fixní cena</a:t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9" name="Google Shape;519;p102"/>
          <p:cNvCxnSpPr/>
          <p:nvPr/>
        </p:nvCxnSpPr>
        <p:spPr>
          <a:xfrm>
            <a:off x="2941358" y="5093872"/>
            <a:ext cx="7124100" cy="0"/>
          </a:xfrm>
          <a:prstGeom prst="straightConnector1">
            <a:avLst/>
          </a:prstGeom>
          <a:noFill/>
          <a:ln cap="flat" cmpd="sng" w="38100">
            <a:solidFill>
              <a:srgbClr val="249E6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p102"/>
          <p:cNvSpPr txBox="1"/>
          <p:nvPr/>
        </p:nvSpPr>
        <p:spPr>
          <a:xfrm>
            <a:off x="10297391" y="6524567"/>
            <a:ext cx="194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sk-SK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Zdroj: www.ote-cr.cz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03"/>
          <p:cNvSpPr txBox="1"/>
          <p:nvPr>
            <p:ph idx="4294967295" type="title"/>
          </p:nvPr>
        </p:nvSpPr>
        <p:spPr>
          <a:xfrm>
            <a:off x="481367" y="1974317"/>
            <a:ext cx="4298700" cy="2130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Co se může z obecních přínosů vybudovat?</a:t>
            </a:r>
            <a:endParaRPr sz="4300"/>
          </a:p>
        </p:txBody>
      </p:sp>
      <p:sp>
        <p:nvSpPr>
          <p:cNvPr id="527" name="Google Shape;527;p103"/>
          <p:cNvSpPr txBox="1"/>
          <p:nvPr/>
        </p:nvSpPr>
        <p:spPr>
          <a:xfrm>
            <a:off x="481375" y="3954475"/>
            <a:ext cx="4143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3366"/>
              </a:solidFill>
            </a:endParaRPr>
          </a:p>
        </p:txBody>
      </p:sp>
      <p:pic>
        <p:nvPicPr>
          <p:cNvPr id="528" name="Google Shape;528;p103" title="Gemini_Generated_Image_66q03a66q03a66q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9392" y="152400"/>
            <a:ext cx="5222082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104"/>
          <p:cNvPicPr preferRelativeResize="0"/>
          <p:nvPr/>
        </p:nvPicPr>
        <p:blipFill rotWithShape="1">
          <a:blip r:embed="rId3">
            <a:alphaModFix/>
          </a:blip>
          <a:srcRect b="0" l="0" r="468" t="0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104"/>
          <p:cNvSpPr txBox="1"/>
          <p:nvPr>
            <p:ph idx="4294967295" type="title"/>
          </p:nvPr>
        </p:nvSpPr>
        <p:spPr>
          <a:xfrm>
            <a:off x="8796575" y="0"/>
            <a:ext cx="3395400" cy="979500"/>
          </a:xfrm>
          <a:prstGeom prst="rect">
            <a:avLst/>
          </a:prstGeom>
        </p:spPr>
        <p:txBody>
          <a:bodyPr anchorCtr="0" anchor="ctr" bIns="121900" lIns="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41E47"/>
              </a:buClr>
              <a:buSzPts val="4300"/>
              <a:buFont typeface="Montserrat"/>
              <a:buNone/>
            </a:pPr>
            <a:r>
              <a:t/>
            </a:r>
            <a:endParaRPr sz="4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05"/>
          <p:cNvSpPr/>
          <p:nvPr/>
        </p:nvSpPr>
        <p:spPr>
          <a:xfrm>
            <a:off x="8792800" y="3381767"/>
            <a:ext cx="3256686" cy="2118312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541" name="Google Shape;541;p105"/>
          <p:cNvSpPr/>
          <p:nvPr/>
        </p:nvSpPr>
        <p:spPr>
          <a:xfrm>
            <a:off x="4542983" y="3449217"/>
            <a:ext cx="3352374" cy="2050866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542" name="Google Shape;542;p105"/>
          <p:cNvSpPr/>
          <p:nvPr/>
        </p:nvSpPr>
        <p:spPr>
          <a:xfrm>
            <a:off x="142500" y="3373633"/>
            <a:ext cx="3518424" cy="2107998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543" name="Google Shape;543;p105"/>
          <p:cNvSpPr txBox="1"/>
          <p:nvPr>
            <p:ph idx="4294967295" type="body"/>
          </p:nvPr>
        </p:nvSpPr>
        <p:spPr>
          <a:xfrm>
            <a:off x="364199" y="3373633"/>
            <a:ext cx="3518400" cy="2202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1600"/>
              <a:t>1. Výstavba VTE </a:t>
            </a:r>
            <a:endParaRPr b="1" sz="1600"/>
          </a:p>
          <a:p>
            <a:pPr indent="-16510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008"/>
              </a:buClr>
              <a:buSzPts val="1600"/>
              <a:buChar char="✓"/>
            </a:pPr>
            <a:r>
              <a:rPr lang="sk-SK" sz="1600"/>
              <a:t>Garantované ceny elektřiny</a:t>
            </a:r>
            <a:endParaRPr sz="1600"/>
          </a:p>
          <a:p>
            <a:pPr indent="-16510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008"/>
              </a:buClr>
              <a:buSzPts val="1600"/>
              <a:buChar char="✓"/>
            </a:pPr>
            <a:r>
              <a:rPr lang="sk-SK" sz="1600"/>
              <a:t>Zdroj v místě</a:t>
            </a:r>
            <a:endParaRPr sz="1600"/>
          </a:p>
          <a:p>
            <a:pPr indent="-16510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008"/>
              </a:buClr>
              <a:buSzPts val="1600"/>
              <a:buChar char="✓"/>
            </a:pPr>
            <a:r>
              <a:rPr lang="sk-SK" sz="1600"/>
              <a:t>Peníze na další investice</a:t>
            </a:r>
            <a:endParaRPr sz="1600"/>
          </a:p>
          <a:p>
            <a:pPr indent="-16510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DC008"/>
              </a:buClr>
              <a:buSzPts val="1600"/>
              <a:buChar char="✓"/>
            </a:pPr>
            <a:r>
              <a:rPr lang="sk-SK" sz="1600"/>
              <a:t>Dobíjecí stanice elektromobilů</a:t>
            </a:r>
            <a:endParaRPr sz="1600"/>
          </a:p>
        </p:txBody>
      </p:sp>
      <p:pic>
        <p:nvPicPr>
          <p:cNvPr id="544" name="Google Shape;544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05"/>
          <p:cNvSpPr txBox="1"/>
          <p:nvPr/>
        </p:nvSpPr>
        <p:spPr>
          <a:xfrm>
            <a:off x="4731937" y="3542651"/>
            <a:ext cx="3702900" cy="15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1500">
                <a:solidFill>
                  <a:srgbClr val="003366"/>
                </a:solidFill>
              </a:rPr>
              <a:t>2. Sdílení energie v obci</a:t>
            </a:r>
            <a:endParaRPr b="1" sz="1500">
              <a:solidFill>
                <a:srgbClr val="003366"/>
              </a:solidFill>
            </a:endParaRPr>
          </a:p>
          <a:p>
            <a:pPr indent="-15875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➢"/>
            </a:pPr>
            <a:r>
              <a:rPr lang="sk-SK" sz="1500">
                <a:solidFill>
                  <a:srgbClr val="003366"/>
                </a:solidFill>
              </a:rPr>
              <a:t>FVE</a:t>
            </a:r>
            <a:r>
              <a:rPr b="1" lang="sk-SK" sz="1500">
                <a:solidFill>
                  <a:srgbClr val="003366"/>
                </a:solidFill>
              </a:rPr>
              <a:t> </a:t>
            </a:r>
            <a:r>
              <a:rPr lang="sk-SK" sz="1500">
                <a:solidFill>
                  <a:srgbClr val="003366"/>
                </a:solidFill>
              </a:rPr>
              <a:t>na obecní budovy a RD </a:t>
            </a:r>
            <a:br>
              <a:rPr lang="sk-SK" sz="1500">
                <a:solidFill>
                  <a:srgbClr val="003366"/>
                </a:solidFill>
              </a:rPr>
            </a:br>
            <a:r>
              <a:rPr lang="sk-SK" sz="1500">
                <a:solidFill>
                  <a:srgbClr val="003366"/>
                </a:solidFill>
              </a:rPr>
              <a:t>(vhodný doplněk k VTE)</a:t>
            </a:r>
            <a:endParaRPr sz="1500">
              <a:solidFill>
                <a:srgbClr val="003366"/>
              </a:solidFill>
            </a:endParaRPr>
          </a:p>
          <a:p>
            <a:pPr indent="-15875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➢"/>
            </a:pPr>
            <a:r>
              <a:rPr lang="sk-SK" sz="1500">
                <a:solidFill>
                  <a:srgbClr val="003366"/>
                </a:solidFill>
              </a:rPr>
              <a:t>Kabel</a:t>
            </a:r>
            <a:r>
              <a:rPr b="1" lang="sk-SK" sz="1500">
                <a:solidFill>
                  <a:srgbClr val="003366"/>
                </a:solidFill>
              </a:rPr>
              <a:t> </a:t>
            </a:r>
            <a:r>
              <a:rPr lang="sk-SK" sz="1500">
                <a:solidFill>
                  <a:srgbClr val="003366"/>
                </a:solidFill>
              </a:rPr>
              <a:t>z větrného parku do obce</a:t>
            </a:r>
            <a:endParaRPr b="1" sz="700">
              <a:solidFill>
                <a:srgbClr val="003366"/>
              </a:solidFill>
            </a:endParaRPr>
          </a:p>
        </p:txBody>
      </p:sp>
      <p:sp>
        <p:nvSpPr>
          <p:cNvPr id="546" name="Google Shape;546;p105"/>
          <p:cNvSpPr txBox="1"/>
          <p:nvPr/>
        </p:nvSpPr>
        <p:spPr>
          <a:xfrm>
            <a:off x="9109317" y="3316467"/>
            <a:ext cx="2744400" cy="22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1500">
                <a:solidFill>
                  <a:srgbClr val="003366"/>
                </a:solidFill>
              </a:rPr>
              <a:t>3. Soběstačnější obec</a:t>
            </a:r>
            <a:endParaRPr b="1" sz="1500">
              <a:solidFill>
                <a:srgbClr val="003366"/>
              </a:solidFill>
            </a:endParaRPr>
          </a:p>
          <a:p>
            <a:pPr indent="-15875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➢"/>
            </a:pPr>
            <a:r>
              <a:rPr lang="sk-SK" sz="1500">
                <a:solidFill>
                  <a:srgbClr val="003366"/>
                </a:solidFill>
              </a:rPr>
              <a:t>Úspornější budovy</a:t>
            </a:r>
            <a:br>
              <a:rPr b="1" lang="sk-SK" sz="1500">
                <a:solidFill>
                  <a:srgbClr val="003366"/>
                </a:solidFill>
              </a:rPr>
            </a:br>
            <a:r>
              <a:rPr lang="sk-SK" sz="1500">
                <a:solidFill>
                  <a:srgbClr val="003366"/>
                </a:solidFill>
              </a:rPr>
              <a:t>(přechod na čerpadla)</a:t>
            </a:r>
            <a:endParaRPr sz="1500">
              <a:solidFill>
                <a:srgbClr val="003366"/>
              </a:solidFill>
            </a:endParaRPr>
          </a:p>
          <a:p>
            <a:pPr indent="-15875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➢"/>
            </a:pPr>
            <a:r>
              <a:rPr lang="sk-SK" sz="1500">
                <a:solidFill>
                  <a:srgbClr val="003366"/>
                </a:solidFill>
              </a:rPr>
              <a:t>Kogenerační jednotka </a:t>
            </a:r>
            <a:br>
              <a:rPr b="1" lang="sk-SK" sz="1500">
                <a:solidFill>
                  <a:srgbClr val="003366"/>
                </a:solidFill>
              </a:rPr>
            </a:br>
            <a:r>
              <a:rPr lang="sk-SK" sz="1500">
                <a:solidFill>
                  <a:srgbClr val="003366"/>
                </a:solidFill>
              </a:rPr>
              <a:t>(vytápění + el. energie)</a:t>
            </a:r>
            <a:endParaRPr sz="1500">
              <a:solidFill>
                <a:srgbClr val="003366"/>
              </a:solidFill>
            </a:endParaRPr>
          </a:p>
          <a:p>
            <a:pPr indent="-15875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Char char="➢"/>
            </a:pPr>
            <a:r>
              <a:rPr lang="sk-SK" sz="1500">
                <a:solidFill>
                  <a:srgbClr val="003366"/>
                </a:solidFill>
              </a:rPr>
              <a:t>Akumulace energie</a:t>
            </a:r>
            <a:endParaRPr sz="700">
              <a:solidFill>
                <a:srgbClr val="003366"/>
              </a:solidFill>
            </a:endParaRPr>
          </a:p>
        </p:txBody>
      </p:sp>
      <p:sp>
        <p:nvSpPr>
          <p:cNvPr id="547" name="Google Shape;547;p105"/>
          <p:cNvSpPr/>
          <p:nvPr/>
        </p:nvSpPr>
        <p:spPr>
          <a:xfrm>
            <a:off x="-33" y="6212000"/>
            <a:ext cx="12192000" cy="645900"/>
          </a:xfrm>
          <a:prstGeom prst="rect">
            <a:avLst/>
          </a:prstGeom>
          <a:solidFill>
            <a:srgbClr val="052D6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2900">
                <a:solidFill>
                  <a:schemeClr val="lt1"/>
                </a:solidFill>
              </a:rPr>
              <a:t>Může vést až ke kompletní soběstačnosti obce</a:t>
            </a:r>
            <a:endParaRPr b="1" sz="2900">
              <a:solidFill>
                <a:schemeClr val="lt1"/>
              </a:solidFill>
            </a:endParaRPr>
          </a:p>
        </p:txBody>
      </p:sp>
      <p:sp>
        <p:nvSpPr>
          <p:cNvPr id="548" name="Google Shape;548;p105"/>
          <p:cNvSpPr/>
          <p:nvPr/>
        </p:nvSpPr>
        <p:spPr>
          <a:xfrm>
            <a:off x="8031879" y="4178369"/>
            <a:ext cx="624300" cy="4575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249E6B"/>
          </a:solidFill>
          <a:ln cap="flat" cmpd="sng" w="9525">
            <a:solidFill>
              <a:srgbClr val="249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549" name="Google Shape;549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3271" y="2072966"/>
            <a:ext cx="710928" cy="86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7693" y="1282367"/>
            <a:ext cx="3184208" cy="234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7914" y="1386711"/>
            <a:ext cx="3702801" cy="2044289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05"/>
          <p:cNvSpPr/>
          <p:nvPr/>
        </p:nvSpPr>
        <p:spPr>
          <a:xfrm>
            <a:off x="3789762" y="4170252"/>
            <a:ext cx="624300" cy="4575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249E6B"/>
          </a:solidFill>
          <a:ln cap="flat" cmpd="sng" w="9525">
            <a:solidFill>
              <a:srgbClr val="249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553" name="Google Shape;553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3577" y="2467139"/>
            <a:ext cx="710928" cy="86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018" y="2467139"/>
            <a:ext cx="710928" cy="86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3803" y="2072966"/>
            <a:ext cx="710928" cy="86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736" y="2158433"/>
            <a:ext cx="710928" cy="86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9505" y="2467139"/>
            <a:ext cx="710928" cy="86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1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560" y="3169375"/>
            <a:ext cx="624401" cy="16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21160" y="3169375"/>
            <a:ext cx="624401" cy="166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106" title="NOHO_VTE_preview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106"/>
          <p:cNvSpPr txBox="1"/>
          <p:nvPr/>
        </p:nvSpPr>
        <p:spPr>
          <a:xfrm>
            <a:off x="363467" y="1237767"/>
            <a:ext cx="89547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3600">
                <a:solidFill>
                  <a:srgbClr val="003366"/>
                </a:solidFill>
              </a:rPr>
              <a:t>Technologie - fakta a mýty.</a:t>
            </a:r>
            <a:endParaRPr sz="36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07"/>
          <p:cNvSpPr txBox="1"/>
          <p:nvPr>
            <p:ph idx="4294967295" type="body"/>
          </p:nvPr>
        </p:nvSpPr>
        <p:spPr>
          <a:xfrm>
            <a:off x="1500000" y="900000"/>
            <a:ext cx="9192000" cy="9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400"/>
              <a:buNone/>
            </a:pPr>
            <a:r>
              <a:rPr b="1" lang="sk-SK" sz="3800">
                <a:solidFill>
                  <a:srgbClr val="052D62"/>
                </a:solidFill>
              </a:rPr>
              <a:t>Realita zákona, ne novin a soc. sítí</a:t>
            </a:r>
            <a:endParaRPr/>
          </a:p>
        </p:txBody>
      </p:sp>
      <p:pic>
        <p:nvPicPr>
          <p:cNvPr id="572" name="Google Shape;572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07"/>
          <p:cNvSpPr txBox="1"/>
          <p:nvPr/>
        </p:nvSpPr>
        <p:spPr>
          <a:xfrm>
            <a:off x="1500000" y="1982300"/>
            <a:ext cx="9192000" cy="3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sk-SK" sz="2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V titulech to zní napjatě. V zákoníku se rámec pro VTE posouvá vpřed.</a:t>
            </a:r>
            <a:endParaRPr/>
          </a:p>
          <a:p>
            <a:pPr indent="-431800" lvl="0" marL="609600" marR="0" rtl="0" algn="l">
              <a:lnSpc>
                <a:spcPct val="135000"/>
              </a:lnSpc>
              <a:spcBef>
                <a:spcPts val="1400"/>
              </a:spcBef>
              <a:spcAft>
                <a:spcPts val="0"/>
              </a:spcAft>
              <a:buClr>
                <a:srgbClr val="0E9453"/>
              </a:buClr>
              <a:buSzPts val="2200"/>
              <a:buFont typeface="Arial"/>
              <a:buChar char="●"/>
            </a:pPr>
            <a:r>
              <a:rPr b="1" i="0" lang="sk-SK" sz="2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Lex OZE 1, 2, 3. </a:t>
            </a:r>
            <a:r>
              <a:rPr b="0" i="0" lang="sk-SK" sz="2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Zrychlení povolování, veřejný zájem, jednotné environmentální stanovisko, povolení do 1 roku.</a:t>
            </a:r>
            <a:endParaRPr/>
          </a:p>
          <a:p>
            <a:pPr indent="-431800" lvl="0" marL="609600" marR="0" rtl="0" algn="l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>
                <a:srgbClr val="0E9453"/>
              </a:buClr>
              <a:buSzPts val="2200"/>
              <a:buFont typeface="Arial"/>
              <a:buChar char="●"/>
            </a:pPr>
            <a:r>
              <a:rPr b="1" i="0" lang="sk-SK" sz="2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Akcelerační zóny. </a:t>
            </a:r>
            <a:r>
              <a:rPr b="0" i="0" lang="sk-SK" sz="2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Vyměřená území s nejrychlejším režimem schvalování.</a:t>
            </a:r>
            <a:endParaRPr/>
          </a:p>
          <a:p>
            <a:pPr indent="-431800" lvl="0" marL="609600" marR="0" rtl="0" algn="l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>
                <a:srgbClr val="0E9453"/>
              </a:buClr>
              <a:buSzPts val="2200"/>
              <a:buFont typeface="Arial"/>
              <a:buChar char="●"/>
            </a:pPr>
            <a:r>
              <a:rPr b="1" i="0" lang="sk-SK" sz="2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Národní plán rozvoje: </a:t>
            </a:r>
            <a:r>
              <a:rPr b="0" i="0" lang="sk-SK" sz="2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1,5GW do roku 2030</a:t>
            </a:r>
            <a:endParaRPr/>
          </a:p>
          <a:p>
            <a:pPr indent="-431800" lvl="0" marL="609600" marR="0" rtl="0" algn="l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>
                <a:srgbClr val="0E9453"/>
              </a:buClr>
              <a:buSzPts val="2200"/>
              <a:buFont typeface="Arial"/>
              <a:buChar char="●"/>
            </a:pPr>
            <a:r>
              <a:rPr b="1" i="0" lang="sk-SK" sz="2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Hospodářská strategie (Česko: Země pro budoucnost 2.0) </a:t>
            </a:r>
            <a:endParaRPr/>
          </a:p>
          <a:p>
            <a:pPr indent="-431800" lvl="8" marL="609600" marR="0" rtl="0" algn="l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>
                <a:srgbClr val="0E9453"/>
              </a:buClr>
              <a:buSzPts val="2200"/>
              <a:buFont typeface="Arial"/>
              <a:buChar char="●"/>
            </a:pPr>
            <a:r>
              <a:rPr b="1" i="0" lang="sk-SK" sz="2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Aukční podpora	</a:t>
            </a:r>
            <a:endParaRPr b="0" i="0" sz="2200" u="none" cap="none" strike="noStrike">
              <a:solidFill>
                <a:srgbClr val="052D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609600" marR="0" rtl="0" algn="l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>
                <a:srgbClr val="0E9453"/>
              </a:buClr>
              <a:buSzPts val="2200"/>
              <a:buFont typeface="Arial"/>
              <a:buChar char="●"/>
            </a:pPr>
            <a:r>
              <a:rPr b="1" i="0" lang="sk-SK" sz="2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Příprava trvá 4–7 let. </a:t>
            </a:r>
            <a:r>
              <a:rPr b="0" i="0" lang="sk-SK" sz="2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Cyklus je delší než volební.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8"/>
          <p:cNvSpPr txBox="1"/>
          <p:nvPr>
            <p:ph idx="4294967295" type="body"/>
          </p:nvPr>
        </p:nvSpPr>
        <p:spPr>
          <a:xfrm>
            <a:off x="1500000" y="1300000"/>
            <a:ext cx="9192000" cy="45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sk-SK" sz="4800">
                <a:solidFill>
                  <a:srgbClr val="052D62"/>
                </a:solidFill>
              </a:rPr>
              <a:t>Děkuji za pozornost.</a:t>
            </a:r>
            <a:endParaRPr/>
          </a:p>
          <a:p>
            <a:pPr indent="0" lvl="0" marL="0" rtl="0" algn="ctr">
              <a:lnSpc>
                <a:spcPct val="125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sk-SK" sz="2200">
                <a:solidFill>
                  <a:srgbClr val="052D62"/>
                </a:solidFill>
              </a:rPr>
              <a:t>Pokud byste chtěli o těchto tématech mluvit dál — klidně tady na konferenci, nebo na kontakty níže.</a:t>
            </a:r>
            <a:endParaRPr/>
          </a:p>
          <a:p>
            <a:pPr indent="0" lvl="0" marL="0" rtl="0" algn="ctr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SzPts val="2400"/>
              <a:buNone/>
            </a:pPr>
            <a:r>
              <a:rPr b="1" lang="sk-SK" sz="2400">
                <a:solidFill>
                  <a:srgbClr val="052D62"/>
                </a:solidFill>
              </a:rPr>
              <a:t>Tomáš Vrbický</a:t>
            </a:r>
            <a:endParaRPr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sk-SK" sz="1800">
                <a:solidFill>
                  <a:srgbClr val="555555"/>
                </a:solidFill>
              </a:rPr>
              <a:t>zakladatel &amp; CEO, NOHO</a:t>
            </a:r>
            <a:endParaRPr/>
          </a:p>
          <a:p>
            <a:pPr indent="0" lvl="0" marL="0" rtl="0" algn="ctr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sk-SK" sz="2000">
                <a:solidFill>
                  <a:srgbClr val="0E9453"/>
                </a:solidFill>
              </a:rPr>
              <a:t>tomas@noho.cz</a:t>
            </a:r>
            <a:endParaRPr/>
          </a:p>
        </p:txBody>
      </p:sp>
      <p:pic>
        <p:nvPicPr>
          <p:cNvPr id="579" name="Google Shape;579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AE1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93"/>
          <p:cNvSpPr txBox="1"/>
          <p:nvPr/>
        </p:nvSpPr>
        <p:spPr>
          <a:xfrm>
            <a:off x="5008450" y="116775"/>
            <a:ext cx="7115100" cy="3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Dosažené milníky:</a:t>
            </a:r>
            <a:endParaRPr b="1" sz="2500">
              <a:solidFill>
                <a:srgbClr val="0033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9453"/>
              </a:buClr>
              <a:buSzPts val="2500"/>
              <a:buFont typeface="Montserrat"/>
              <a:buChar char="✓"/>
            </a:pPr>
            <a:r>
              <a:rPr b="1"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Místní referendum:</a:t>
            </a:r>
            <a:r>
              <a:rPr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 11. 11. 2023</a:t>
            </a:r>
            <a:endParaRPr sz="2500">
              <a:solidFill>
                <a:srgbClr val="0033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9453"/>
              </a:buClr>
              <a:buSzPts val="2500"/>
              <a:buFont typeface="Montserrat"/>
              <a:buChar char="✓"/>
            </a:pPr>
            <a:r>
              <a:rPr b="1"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Smlouva s obcí:</a:t>
            </a:r>
            <a:r>
              <a:rPr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 02/2024</a:t>
            </a:r>
            <a:endParaRPr sz="2500">
              <a:solidFill>
                <a:srgbClr val="0033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9453"/>
              </a:buClr>
              <a:buSzPts val="2500"/>
              <a:buFont typeface="Montserrat"/>
              <a:buChar char="✓"/>
            </a:pPr>
            <a:r>
              <a:rPr b="1"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Stavební povolení:</a:t>
            </a:r>
            <a:r>
              <a:rPr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 04/2026</a:t>
            </a:r>
            <a:endParaRPr sz="2500">
              <a:solidFill>
                <a:srgbClr val="0033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500"/>
              <a:buFont typeface="Montserrat"/>
              <a:buChar char="➢"/>
            </a:pPr>
            <a:r>
              <a:rPr b="1"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Zahájení stavby:</a:t>
            </a:r>
            <a:r>
              <a:rPr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 07/2026</a:t>
            </a:r>
            <a:endParaRPr sz="2500">
              <a:solidFill>
                <a:srgbClr val="0033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500"/>
              <a:buFont typeface="Montserrat"/>
              <a:buChar char="➢"/>
            </a:pPr>
            <a:r>
              <a:rPr b="1"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Zahájení výroby</a:t>
            </a:r>
            <a:r>
              <a:rPr b="1"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sk-SK" sz="2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 do 12/2027</a:t>
            </a:r>
            <a:endParaRPr sz="3600">
              <a:solidFill>
                <a:srgbClr val="003366"/>
              </a:solidFill>
            </a:endParaRPr>
          </a:p>
        </p:txBody>
      </p:sp>
      <p:pic>
        <p:nvPicPr>
          <p:cNvPr id="432" name="Google Shape;432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70734"/>
            <a:ext cx="12192005" cy="288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93"/>
          <p:cNvSpPr txBox="1"/>
          <p:nvPr>
            <p:ph idx="4294967295" type="title"/>
          </p:nvPr>
        </p:nvSpPr>
        <p:spPr>
          <a:xfrm>
            <a:off x="259251" y="1660300"/>
            <a:ext cx="4601400" cy="1044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>
                <a:solidFill>
                  <a:srgbClr val="249E6B"/>
                </a:solidFill>
              </a:rPr>
              <a:t>Anenská Studánka</a:t>
            </a:r>
            <a:endParaRPr b="1">
              <a:solidFill>
                <a:srgbClr val="249E6B"/>
              </a:solidFill>
            </a:endParaRPr>
          </a:p>
        </p:txBody>
      </p:sp>
      <p:pic>
        <p:nvPicPr>
          <p:cNvPr id="435" name="Google Shape;435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8100" y="220074"/>
            <a:ext cx="651667" cy="71929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93"/>
          <p:cNvSpPr txBox="1"/>
          <p:nvPr/>
        </p:nvSpPr>
        <p:spPr>
          <a:xfrm>
            <a:off x="2008750" y="116783"/>
            <a:ext cx="443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>
                <a:solidFill>
                  <a:srgbClr val="003366"/>
                </a:solidFill>
              </a:rPr>
              <a:t>&amp;</a:t>
            </a:r>
            <a:r>
              <a:rPr lang="sk-SK" sz="3900">
                <a:solidFill>
                  <a:srgbClr val="003366"/>
                </a:solidFill>
              </a:rPr>
              <a:t> </a:t>
            </a:r>
            <a:endParaRPr sz="19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AE1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94"/>
          <p:cNvPicPr preferRelativeResize="0"/>
          <p:nvPr/>
        </p:nvPicPr>
        <p:blipFill rotWithShape="1">
          <a:blip r:embed="rId3">
            <a:alphaModFix/>
          </a:blip>
          <a:srcRect b="0" l="0" r="52433" t="48331"/>
          <a:stretch/>
        </p:blipFill>
        <p:spPr>
          <a:xfrm>
            <a:off x="1631183" y="-1"/>
            <a:ext cx="892960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94"/>
          <p:cNvSpPr/>
          <p:nvPr/>
        </p:nvSpPr>
        <p:spPr>
          <a:xfrm>
            <a:off x="1713032" y="5090817"/>
            <a:ext cx="6862800" cy="4212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94"/>
          <p:cNvSpPr txBox="1"/>
          <p:nvPr/>
        </p:nvSpPr>
        <p:spPr>
          <a:xfrm>
            <a:off x="1982575" y="6362675"/>
            <a:ext cx="55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5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zdroj dat: Ústav fyziky a atmosféry AV ČR, ERÚ</a:t>
            </a:r>
            <a:endParaRPr sz="15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4" name="Google Shape;444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471" y="357475"/>
            <a:ext cx="1176002" cy="31387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95"/>
          <p:cNvSpPr txBox="1"/>
          <p:nvPr>
            <p:ph idx="4294967295" type="title"/>
          </p:nvPr>
        </p:nvSpPr>
        <p:spPr>
          <a:xfrm>
            <a:off x="679992" y="4239783"/>
            <a:ext cx="3755100" cy="1371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3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Napájíme.</a:t>
            </a:r>
            <a:endParaRPr b="1" sz="3500">
              <a:solidFill>
                <a:srgbClr val="0033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None/>
            </a:pPr>
            <a:r>
              <a:t/>
            </a:r>
            <a:endParaRPr sz="1900">
              <a:solidFill>
                <a:srgbClr val="003366"/>
              </a:solidFill>
              <a:highlight>
                <a:srgbClr val="F0EAE1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None/>
            </a:pPr>
            <a:r>
              <a:rPr lang="sk-SK" sz="1900">
                <a:solidFill>
                  <a:srgbClr val="003366"/>
                </a:solidFill>
                <a:highlight>
                  <a:srgbClr val="F0EAE1"/>
                </a:highlight>
              </a:rPr>
              <a:t>připravujeme a provozujeme projekty pro výrobu zelené energie</a:t>
            </a:r>
            <a:endParaRPr sz="2000">
              <a:solidFill>
                <a:srgbClr val="00336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None/>
            </a:pPr>
            <a:r>
              <a:t/>
            </a:r>
            <a:endParaRPr sz="1900">
              <a:solidFill>
                <a:srgbClr val="003366"/>
              </a:solidFill>
              <a:highlight>
                <a:srgbClr val="F0EAE1"/>
              </a:highlight>
            </a:endParaRPr>
          </a:p>
        </p:txBody>
      </p:sp>
      <p:sp>
        <p:nvSpPr>
          <p:cNvPr id="451" name="Google Shape;451;p95"/>
          <p:cNvSpPr txBox="1"/>
          <p:nvPr>
            <p:ph idx="4294967295" type="title"/>
          </p:nvPr>
        </p:nvSpPr>
        <p:spPr>
          <a:xfrm>
            <a:off x="4094508" y="4239783"/>
            <a:ext cx="3755100" cy="1371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3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Stavíme.</a:t>
            </a:r>
            <a:endParaRPr b="1" sz="3500">
              <a:solidFill>
                <a:srgbClr val="0033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None/>
            </a:pPr>
            <a:r>
              <a:t/>
            </a:r>
            <a:endParaRPr sz="1900">
              <a:solidFill>
                <a:srgbClr val="003366"/>
              </a:solidFill>
              <a:highlight>
                <a:srgbClr val="F0EAE1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None/>
            </a:pPr>
            <a:r>
              <a:rPr lang="sk-SK" sz="1900">
                <a:solidFill>
                  <a:srgbClr val="003366"/>
                </a:solidFill>
                <a:highlight>
                  <a:srgbClr val="F0EAE1"/>
                </a:highlight>
              </a:rPr>
              <a:t>přetváříme zanedbaná území </a:t>
            </a:r>
            <a:endParaRPr sz="1900">
              <a:solidFill>
                <a:srgbClr val="003366"/>
              </a:solidFill>
              <a:highlight>
                <a:srgbClr val="F0EAE1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None/>
            </a:pPr>
            <a:r>
              <a:rPr lang="sk-SK" sz="1900">
                <a:solidFill>
                  <a:srgbClr val="003366"/>
                </a:solidFill>
                <a:highlight>
                  <a:srgbClr val="F0EAE1"/>
                </a:highlight>
              </a:rPr>
              <a:t>v útulné domovy</a:t>
            </a:r>
            <a:endParaRPr sz="2000">
              <a:solidFill>
                <a:srgbClr val="0033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003366"/>
              </a:solidFill>
            </a:endParaRPr>
          </a:p>
        </p:txBody>
      </p:sp>
      <p:sp>
        <p:nvSpPr>
          <p:cNvPr id="452" name="Google Shape;452;p95"/>
          <p:cNvSpPr txBox="1"/>
          <p:nvPr>
            <p:ph idx="4294967295" type="title"/>
          </p:nvPr>
        </p:nvSpPr>
        <p:spPr>
          <a:xfrm>
            <a:off x="7610608" y="4239783"/>
            <a:ext cx="3755100" cy="1371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35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Pronajímáme.</a:t>
            </a:r>
            <a:endParaRPr b="1" sz="3500">
              <a:solidFill>
                <a:srgbClr val="0033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None/>
            </a:pPr>
            <a:r>
              <a:t/>
            </a:r>
            <a:endParaRPr sz="1900">
              <a:solidFill>
                <a:srgbClr val="003366"/>
              </a:solidFill>
              <a:highlight>
                <a:srgbClr val="F0EAE1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None/>
            </a:pPr>
            <a:r>
              <a:rPr lang="sk-SK" sz="1900">
                <a:solidFill>
                  <a:srgbClr val="003366"/>
                </a:solidFill>
                <a:highlight>
                  <a:srgbClr val="F0EAE1"/>
                </a:highlight>
              </a:rPr>
              <a:t>část bytů a komerčních jednotek pronajímáme</a:t>
            </a:r>
            <a:endParaRPr sz="3500">
              <a:solidFill>
                <a:srgbClr val="003366"/>
              </a:solidFill>
            </a:endParaRPr>
          </a:p>
        </p:txBody>
      </p:sp>
      <p:pic>
        <p:nvPicPr>
          <p:cNvPr id="453" name="Google Shape;453;p95"/>
          <p:cNvPicPr preferRelativeResize="0"/>
          <p:nvPr/>
        </p:nvPicPr>
        <p:blipFill rotWithShape="1">
          <a:blip r:embed="rId4">
            <a:alphaModFix/>
          </a:blip>
          <a:srcRect b="5847" l="0" r="5847" t="0"/>
          <a:stretch/>
        </p:blipFill>
        <p:spPr>
          <a:xfrm>
            <a:off x="98150" y="5611375"/>
            <a:ext cx="676675" cy="9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95" title="NOHO-postavicka-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900" y="1368084"/>
            <a:ext cx="1866534" cy="266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9334" y="1720983"/>
            <a:ext cx="1528916" cy="205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60050" y="1659983"/>
            <a:ext cx="1528899" cy="2081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96" title="NOHO-Stavebko_oslava-13.JPG"/>
          <p:cNvPicPr preferRelativeResize="0"/>
          <p:nvPr/>
        </p:nvPicPr>
        <p:blipFill rotWithShape="1">
          <a:blip r:embed="rId3">
            <a:alphaModFix/>
          </a:blip>
          <a:srcRect b="7807" l="0" r="0" t="7798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471" y="357475"/>
            <a:ext cx="1176002" cy="313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97"/>
          <p:cNvPicPr preferRelativeResize="0"/>
          <p:nvPr/>
        </p:nvPicPr>
        <p:blipFill rotWithShape="1">
          <a:blip r:embed="rId3">
            <a:alphaModFix/>
          </a:blip>
          <a:srcRect b="0" l="0" r="7910" t="0"/>
          <a:stretch/>
        </p:blipFill>
        <p:spPr>
          <a:xfrm>
            <a:off x="0" y="4"/>
            <a:ext cx="12192005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97"/>
          <p:cNvSpPr/>
          <p:nvPr/>
        </p:nvSpPr>
        <p:spPr>
          <a:xfrm>
            <a:off x="33" y="6214967"/>
            <a:ext cx="12192000" cy="645900"/>
          </a:xfrm>
          <a:prstGeom prst="rect">
            <a:avLst/>
          </a:prstGeom>
          <a:solidFill>
            <a:srgbClr val="F0EAE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2900">
                <a:solidFill>
                  <a:srgbClr val="EFEAE2"/>
                </a:solidFill>
              </a:rPr>
              <a:t>   </a:t>
            </a:r>
            <a:r>
              <a:rPr b="1" lang="sk-SK" sz="2900">
                <a:solidFill>
                  <a:srgbClr val="003366"/>
                </a:solidFill>
              </a:rPr>
              <a:t>Sousedství</a:t>
            </a:r>
            <a:endParaRPr sz="2900">
              <a:solidFill>
                <a:srgbClr val="003366"/>
              </a:solidFill>
            </a:endParaRPr>
          </a:p>
        </p:txBody>
      </p:sp>
      <p:pic>
        <p:nvPicPr>
          <p:cNvPr id="469" name="Google Shape;469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471" y="357475"/>
            <a:ext cx="1176002" cy="313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98" title="NOHOEnergy- Video o energetice 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98"/>
          <p:cNvSpPr txBox="1"/>
          <p:nvPr/>
        </p:nvSpPr>
        <p:spPr>
          <a:xfrm>
            <a:off x="1669133" y="717700"/>
            <a:ext cx="8954700" cy="13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3600">
                <a:solidFill>
                  <a:srgbClr val="003366"/>
                </a:solidFill>
              </a:rPr>
              <a:t>Jak řešíme energetiku v našich developerských projektech?</a:t>
            </a:r>
            <a:endParaRPr b="1" sz="3600">
              <a:solidFill>
                <a:srgbClr val="003366"/>
              </a:solidFill>
            </a:endParaRPr>
          </a:p>
          <a:p>
            <a:pPr indent="0" lvl="0" marL="609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366" y="604467"/>
            <a:ext cx="4052301" cy="611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367" y="5748834"/>
            <a:ext cx="473534" cy="830166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99"/>
          <p:cNvSpPr txBox="1"/>
          <p:nvPr>
            <p:ph idx="4294967295" type="body"/>
          </p:nvPr>
        </p:nvSpPr>
        <p:spPr>
          <a:xfrm>
            <a:off x="4309767" y="545300"/>
            <a:ext cx="7745100" cy="5725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2200"/>
              <a:t>Tři důvody, které platí bez ohledu na volební cyklus.</a:t>
            </a:r>
            <a:endParaRPr b="1" sz="2200"/>
          </a:p>
          <a:p>
            <a:pPr indent="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43180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sk-SK" sz="2000"/>
              <a:t>Stálý příjem pro obec na 25 let. </a:t>
            </a:r>
            <a:r>
              <a:rPr lang="sk-SK" sz="2000"/>
              <a:t>Rozpočet, na který se dá spolehnout.</a:t>
            </a:r>
            <a:endParaRPr sz="2000"/>
          </a:p>
          <a:p>
            <a:pPr indent="-43180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sk-SK" sz="2000"/>
              <a:t>Fixovaná cena elektřiny. </a:t>
            </a:r>
            <a:r>
              <a:rPr lang="sk-SK" sz="2000"/>
              <a:t>Jistota proti tržním šokům, 365 dní v roce.</a:t>
            </a:r>
            <a:endParaRPr sz="2000"/>
          </a:p>
          <a:p>
            <a:pPr indent="-43180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sk-SK" sz="2000"/>
              <a:t>Decentralizace a bezpečnost. </a:t>
            </a:r>
            <a:r>
              <a:rPr lang="sk-SK" sz="2000"/>
              <a:t>Bez paliva ze světa, bez geopolitického rizika.</a:t>
            </a:r>
            <a:endParaRPr sz="2000"/>
          </a:p>
          <a:p>
            <a:pPr indent="-43180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t/>
            </a:r>
            <a:endParaRPr b="1" sz="2000"/>
          </a:p>
        </p:txBody>
      </p:sp>
      <p:pic>
        <p:nvPicPr>
          <p:cNvPr id="484" name="Google Shape;484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471" y="357475"/>
            <a:ext cx="1349544" cy="3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99"/>
          <p:cNvSpPr txBox="1"/>
          <p:nvPr>
            <p:ph idx="4294967295" type="title"/>
          </p:nvPr>
        </p:nvSpPr>
        <p:spPr>
          <a:xfrm>
            <a:off x="481367" y="2439867"/>
            <a:ext cx="3828300" cy="2130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Proč vítr?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AE1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0"/>
          <p:cNvSpPr txBox="1"/>
          <p:nvPr/>
        </p:nvSpPr>
        <p:spPr>
          <a:xfrm>
            <a:off x="400000" y="300000"/>
            <a:ext cx="11400000" cy="9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sk-SK" sz="36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Přínos pro obec, občany a kraj</a:t>
            </a:r>
            <a:endParaRPr/>
          </a:p>
        </p:txBody>
      </p:sp>
      <p:sp>
        <p:nvSpPr>
          <p:cNvPr id="491" name="Google Shape;491;p100"/>
          <p:cNvSpPr txBox="1"/>
          <p:nvPr/>
        </p:nvSpPr>
        <p:spPr>
          <a:xfrm>
            <a:off x="400000" y="1200000"/>
            <a:ext cx="114000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sk-SK" sz="1500" u="none" cap="none" strike="noStrike">
                <a:solidFill>
                  <a:srgbClr val="0E9453"/>
                </a:solidFill>
                <a:latin typeface="Arial"/>
                <a:ea typeface="Arial"/>
                <a:cs typeface="Arial"/>
                <a:sym typeface="Arial"/>
              </a:rPr>
              <a:t>Konkrétní čísla z Anenské Studánky — obecně platná logika.</a:t>
            </a:r>
            <a:endParaRPr/>
          </a:p>
        </p:txBody>
      </p:sp>
      <p:sp>
        <p:nvSpPr>
          <p:cNvPr id="492" name="Google Shape;492;p100"/>
          <p:cNvSpPr txBox="1"/>
          <p:nvPr/>
        </p:nvSpPr>
        <p:spPr>
          <a:xfrm>
            <a:off x="280000" y="1600000"/>
            <a:ext cx="3699900" cy="3699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5DC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0000" lIns="180000" spcFirstLastPara="1" rIns="180000" wrap="square" tIns="18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sk-SK" sz="1300" u="none" cap="none" strike="noStrike">
                <a:solidFill>
                  <a:srgbClr val="0E9453"/>
                </a:solidFill>
                <a:latin typeface="Arial"/>
                <a:ea typeface="Arial"/>
                <a:cs typeface="Arial"/>
                <a:sym typeface="Arial"/>
              </a:rPr>
              <a:t>PRO OBEC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sk-SK" sz="3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+2,5</a:t>
            </a:r>
            <a:r>
              <a:rPr b="1" i="0" lang="sk-SK" sz="14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 mil. Kč/rok</a:t>
            </a:r>
            <a:endParaRPr/>
          </a:p>
          <a:p>
            <a:pPr indent="-180000" lvl="0" marL="279999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Roční příspěvek do rozpočtu po dobu 25 let.</a:t>
            </a:r>
            <a:endParaRPr/>
          </a:p>
          <a:p>
            <a:pPr indent="-180000" lvl="0" marL="279999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Pro Anenskou Studánku +45 % rozpočtu, </a:t>
            </a:r>
            <a:r>
              <a:rPr b="1" i="0" lang="sk-SK" sz="1100" u="none" cap="none" strike="noStrike">
                <a:solidFill>
                  <a:srgbClr val="333333"/>
                </a:solidFill>
              </a:rPr>
              <a:t>při </a:t>
            </a:r>
            <a:r>
              <a:rPr b="1" lang="sk-SK" sz="1100">
                <a:solidFill>
                  <a:srgbClr val="333333"/>
                </a:solidFill>
              </a:rPr>
              <a:t>uvedení do </a:t>
            </a:r>
            <a:r>
              <a:rPr b="1" i="0" lang="sk-SK" sz="1100" u="none" cap="none" strike="noStrike">
                <a:solidFill>
                  <a:srgbClr val="333333"/>
                </a:solidFill>
              </a:rPr>
              <a:t> provozu </a:t>
            </a:r>
            <a:r>
              <a:rPr b="1" lang="sk-SK" sz="1100">
                <a:solidFill>
                  <a:srgbClr val="333333"/>
                </a:solidFill>
              </a:rPr>
              <a:t>8mil. Kč</a:t>
            </a:r>
            <a:endParaRPr b="1"/>
          </a:p>
          <a:p>
            <a:pPr indent="-180000" lvl="0" marL="279999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Fixovaná cena elektřiny pro veřejné osvětlení, školy, ČOV.</a:t>
            </a:r>
            <a:endParaRPr/>
          </a:p>
          <a:p>
            <a:pPr indent="-180000" lvl="0" marL="279999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Daň z nemovitosti, věcná břemena, nájem za pozemky.</a:t>
            </a:r>
            <a:endParaRPr/>
          </a:p>
        </p:txBody>
      </p:sp>
      <p:sp>
        <p:nvSpPr>
          <p:cNvPr id="493" name="Google Shape;493;p100"/>
          <p:cNvSpPr txBox="1"/>
          <p:nvPr/>
        </p:nvSpPr>
        <p:spPr>
          <a:xfrm>
            <a:off x="4130000" y="1600000"/>
            <a:ext cx="3699900" cy="3699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5DC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0000" lIns="180000" spcFirstLastPara="1" rIns="180000" wrap="square" tIns="18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sk-SK" sz="1300" u="none" cap="none" strike="noStrike">
                <a:solidFill>
                  <a:srgbClr val="0E9453"/>
                </a:solidFill>
                <a:latin typeface="Arial"/>
                <a:ea typeface="Arial"/>
                <a:cs typeface="Arial"/>
                <a:sym typeface="Arial"/>
              </a:rPr>
              <a:t>PRO OBČANY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sk-SK" sz="3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25 let</a:t>
            </a:r>
            <a:r>
              <a:rPr b="1" i="0" lang="sk-SK" sz="14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 fixní cena</a:t>
            </a:r>
            <a:endParaRPr/>
          </a:p>
          <a:p>
            <a:pPr indent="-180000" lvl="0" marL="279999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Strop ceny silové elektřiny pro každé odběrné místo.</a:t>
            </a:r>
            <a:endParaRPr/>
          </a:p>
          <a:p>
            <a:pPr indent="-180000" lvl="0" marL="279999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Volitelný příspěvek pro každou domácnost / odběrné místo.</a:t>
            </a:r>
            <a:endParaRPr/>
          </a:p>
          <a:p>
            <a:pPr indent="-180000" lvl="0" marL="279999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Levnější elektřina v krizi i v klidu.</a:t>
            </a:r>
            <a:endParaRPr/>
          </a:p>
          <a:p>
            <a:pPr indent="-180000" lvl="0" marL="279999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Žádná investice, žádný závazek.</a:t>
            </a:r>
            <a:endParaRPr/>
          </a:p>
        </p:txBody>
      </p:sp>
      <p:sp>
        <p:nvSpPr>
          <p:cNvPr id="494" name="Google Shape;494;p100"/>
          <p:cNvSpPr txBox="1"/>
          <p:nvPr/>
        </p:nvSpPr>
        <p:spPr>
          <a:xfrm>
            <a:off x="7980000" y="1600000"/>
            <a:ext cx="3699900" cy="3699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5DC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0000" lIns="180000" spcFirstLastPara="1" rIns="180000" wrap="square" tIns="18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sk-SK" sz="1300" u="none" cap="none" strike="noStrike">
                <a:solidFill>
                  <a:srgbClr val="0E9453"/>
                </a:solidFill>
                <a:latin typeface="Arial"/>
                <a:ea typeface="Arial"/>
                <a:cs typeface="Arial"/>
                <a:sym typeface="Arial"/>
              </a:rPr>
              <a:t>PRO KRAJ A FIRMY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sk-SK" sz="32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PPA</a:t>
            </a:r>
            <a:r>
              <a:rPr b="1" i="0" lang="sk-SK" sz="1400" u="none" cap="none" strike="noStrike">
                <a:solidFill>
                  <a:srgbClr val="052D62"/>
                </a:solidFill>
                <a:latin typeface="Arial"/>
                <a:ea typeface="Arial"/>
                <a:cs typeface="Arial"/>
                <a:sym typeface="Arial"/>
              </a:rPr>
              <a:t> lokální zdroj</a:t>
            </a:r>
            <a:endParaRPr/>
          </a:p>
          <a:p>
            <a:pPr indent="-180000" lvl="0" marL="279999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Power Purchase Agreement: kraj a firmy si fixují cenu z lokálního zdroje.</a:t>
            </a:r>
            <a:endParaRPr/>
          </a:p>
          <a:p>
            <a:pPr indent="-180000" lvl="0" marL="279999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Atraktivita regionu pro ESG-zaměřené investory.</a:t>
            </a:r>
            <a:endParaRPr/>
          </a:p>
          <a:p>
            <a:pPr indent="-180000" lvl="0" marL="279999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Příspěvek k cílům krajské energetické koncepce.</a:t>
            </a:r>
            <a:endParaRPr/>
          </a:p>
          <a:p>
            <a:pPr indent="-180000" lvl="0" marL="279999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E9453"/>
              </a:buClr>
              <a:buSzPts val="1100"/>
              <a:buFont typeface="Arial"/>
              <a:buChar char="●"/>
            </a:pPr>
            <a:r>
              <a:rPr b="0" i="0" lang="sk-SK" sz="11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Zaměstnanost a zakázky pro místní dodavatele.</a:t>
            </a:r>
            <a:endParaRPr/>
          </a:p>
        </p:txBody>
      </p:sp>
      <p:sp>
        <p:nvSpPr>
          <p:cNvPr id="495" name="Google Shape;495;p100"/>
          <p:cNvSpPr/>
          <p:nvPr/>
        </p:nvSpPr>
        <p:spPr>
          <a:xfrm>
            <a:off x="280000" y="5550000"/>
            <a:ext cx="11649900" cy="900000"/>
          </a:xfrm>
          <a:prstGeom prst="roundRect">
            <a:avLst>
              <a:gd fmla="val 8000" name="adj"/>
            </a:avLst>
          </a:prstGeom>
          <a:solidFill>
            <a:srgbClr val="052D62"/>
          </a:solidFill>
          <a:ln>
            <a:noFill/>
          </a:ln>
        </p:spPr>
        <p:txBody>
          <a:bodyPr anchorCtr="0" anchor="ctr" bIns="100000" lIns="200000" spcFirstLastPara="1" rIns="200000" wrap="square" tIns="10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sk-SK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pro úplnost: ~23 000 tun CO₂ ročně — ekvivalent přes 9 000 aut.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NOHO MAI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Motí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NOHO MAI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