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3"/>
  </p:notesMasterIdLst>
  <p:handoutMasterIdLst>
    <p:handoutMasterId r:id="rId14"/>
  </p:handoutMasterIdLst>
  <p:sldIdLst>
    <p:sldId id="413" r:id="rId2"/>
    <p:sldId id="483" r:id="rId3"/>
    <p:sldId id="500" r:id="rId4"/>
    <p:sldId id="501" r:id="rId5"/>
    <p:sldId id="504" r:id="rId6"/>
    <p:sldId id="503" r:id="rId7"/>
    <p:sldId id="502" r:id="rId8"/>
    <p:sldId id="486" r:id="rId9"/>
    <p:sldId id="480" r:id="rId10"/>
    <p:sldId id="481" r:id="rId11"/>
    <p:sldId id="471" r:id="rId12"/>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56E"/>
    <a:srgbClr val="0054C3"/>
    <a:srgbClr val="C50D19"/>
    <a:srgbClr val="4EA998"/>
    <a:srgbClr val="26EBAD"/>
    <a:srgbClr val="E81D0B"/>
    <a:srgbClr val="A4CFED"/>
    <a:srgbClr val="003F77"/>
    <a:srgbClr val="48895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9" autoAdjust="0"/>
    <p:restoredTop sz="92752" autoAdjust="0"/>
  </p:normalViewPr>
  <p:slideViewPr>
    <p:cSldViewPr snapToGrid="0">
      <p:cViewPr varScale="1">
        <p:scale>
          <a:sx n="88" d="100"/>
          <a:sy n="88" d="100"/>
        </p:scale>
        <p:origin x="355"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79DC7B5-78D9-484B-B022-37C190CE01B9}" type="datetimeFigureOut">
              <a:rPr lang="cs-CZ" smtClean="0"/>
              <a:pPr/>
              <a:t>04.05.2026</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F9CCA6-7B47-4773-94FD-CF1B0EA88353}" type="slidenum">
              <a:rPr lang="cs-CZ" smtClean="0"/>
              <a:pPr/>
              <a:t>‹#›</a:t>
            </a:fld>
            <a:endParaRPr lang="cs-CZ"/>
          </a:p>
        </p:txBody>
      </p:sp>
    </p:spTree>
    <p:extLst>
      <p:ext uri="{BB962C8B-B14F-4D97-AF65-F5344CB8AC3E}">
        <p14:creationId xmlns:p14="http://schemas.microsoft.com/office/powerpoint/2010/main" val="1254811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CF2A4A3-BC36-4F5E-BC3A-FB70FD319F29}" type="datetimeFigureOut">
              <a:rPr lang="cs-CZ" smtClean="0"/>
              <a:pPr/>
              <a:t>04.05.2026</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D0CA2F-4861-4D39-B1D3-5654CD3F2BA2}" type="slidenum">
              <a:rPr lang="cs-CZ" smtClean="0"/>
              <a:pPr/>
              <a:t>‹#›</a:t>
            </a:fld>
            <a:endParaRPr lang="cs-CZ"/>
          </a:p>
        </p:txBody>
      </p:sp>
    </p:spTree>
    <p:extLst>
      <p:ext uri="{BB962C8B-B14F-4D97-AF65-F5344CB8AC3E}">
        <p14:creationId xmlns:p14="http://schemas.microsoft.com/office/powerpoint/2010/main" val="24329463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1</a:t>
            </a:fld>
            <a:endParaRPr lang="cs-CZ"/>
          </a:p>
        </p:txBody>
      </p:sp>
      <p:sp>
        <p:nvSpPr>
          <p:cNvPr id="5" name="Zástupný symbol pro zápatí 4">
            <a:extLst>
              <a:ext uri="{FF2B5EF4-FFF2-40B4-BE49-F238E27FC236}">
                <a16:creationId xmlns:a16="http://schemas.microsoft.com/office/drawing/2014/main" id="{D8F461AF-B746-4D36-8202-17EE683D5B52}"/>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150807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3</a:t>
            </a:fld>
            <a:endParaRPr lang="cs-CZ"/>
          </a:p>
        </p:txBody>
      </p:sp>
      <p:sp>
        <p:nvSpPr>
          <p:cNvPr id="5" name="Zástupný symbol pro zápatí 4">
            <a:extLst>
              <a:ext uri="{FF2B5EF4-FFF2-40B4-BE49-F238E27FC236}">
                <a16:creationId xmlns:a16="http://schemas.microsoft.com/office/drawing/2014/main" id="{FF219475-9958-95EF-EDD0-95950B225781}"/>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184577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4</a:t>
            </a:fld>
            <a:endParaRPr lang="cs-CZ"/>
          </a:p>
        </p:txBody>
      </p:sp>
      <p:sp>
        <p:nvSpPr>
          <p:cNvPr id="5" name="Zástupný symbol pro zápatí 4">
            <a:extLst>
              <a:ext uri="{FF2B5EF4-FFF2-40B4-BE49-F238E27FC236}">
                <a16:creationId xmlns:a16="http://schemas.microsoft.com/office/drawing/2014/main" id="{23F398F3-2C10-F5CF-555A-99C86ACB415B}"/>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45726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6</a:t>
            </a:fld>
            <a:endParaRPr lang="cs-CZ"/>
          </a:p>
        </p:txBody>
      </p:sp>
      <p:sp>
        <p:nvSpPr>
          <p:cNvPr id="5" name="Zástupný symbol pro zápatí 4">
            <a:extLst>
              <a:ext uri="{FF2B5EF4-FFF2-40B4-BE49-F238E27FC236}">
                <a16:creationId xmlns:a16="http://schemas.microsoft.com/office/drawing/2014/main" id="{3CA01753-0AF3-BC27-0917-40EB350B317A}"/>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406286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8</a:t>
            </a:fld>
            <a:endParaRPr lang="cs-CZ"/>
          </a:p>
        </p:txBody>
      </p:sp>
      <p:sp>
        <p:nvSpPr>
          <p:cNvPr id="5" name="Zástupný symbol pro zápatí 4">
            <a:extLst>
              <a:ext uri="{FF2B5EF4-FFF2-40B4-BE49-F238E27FC236}">
                <a16:creationId xmlns:a16="http://schemas.microsoft.com/office/drawing/2014/main" id="{42AE5254-B24C-33B8-0F25-0006FF11761E}"/>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353659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C379-ACDA-14CA-068B-15709216D6F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9D7E485-FCE6-D215-76F1-B5ED31CB11C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2D268AA-7492-6466-B116-CE413B5C415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0246AB1-24D5-4CC4-A129-35DCACE7DD17}"/>
              </a:ext>
            </a:extLst>
          </p:cNvPr>
          <p:cNvSpPr>
            <a:spLocks noGrp="1"/>
          </p:cNvSpPr>
          <p:nvPr>
            <p:ph type="sldNum" sz="quarter" idx="5"/>
          </p:nvPr>
        </p:nvSpPr>
        <p:spPr/>
        <p:txBody>
          <a:bodyPr/>
          <a:lstStyle/>
          <a:p>
            <a:fld id="{9AD0CA2F-4861-4D39-B1D3-5654CD3F2BA2}" type="slidenum">
              <a:rPr lang="cs-CZ" smtClean="0"/>
              <a:pPr/>
              <a:t>9</a:t>
            </a:fld>
            <a:endParaRPr lang="cs-CZ"/>
          </a:p>
        </p:txBody>
      </p:sp>
      <p:sp>
        <p:nvSpPr>
          <p:cNvPr id="5" name="Zástupný symbol pro zápatí 4">
            <a:extLst>
              <a:ext uri="{FF2B5EF4-FFF2-40B4-BE49-F238E27FC236}">
                <a16:creationId xmlns:a16="http://schemas.microsoft.com/office/drawing/2014/main" id="{1876CD81-C0F0-B492-62B1-0334211B08CF}"/>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2346458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AD0CA2F-4861-4D39-B1D3-5654CD3F2BA2}" type="slidenum">
              <a:rPr lang="cs-CZ" smtClean="0"/>
              <a:pPr/>
              <a:t>11</a:t>
            </a:fld>
            <a:endParaRPr lang="cs-CZ"/>
          </a:p>
        </p:txBody>
      </p:sp>
      <p:sp>
        <p:nvSpPr>
          <p:cNvPr id="5" name="Zástupný symbol pro zápatí 4">
            <a:extLst>
              <a:ext uri="{FF2B5EF4-FFF2-40B4-BE49-F238E27FC236}">
                <a16:creationId xmlns:a16="http://schemas.microsoft.com/office/drawing/2014/main" id="{DB2E83F0-1521-4F4E-91A3-1A5F4AED3016}"/>
              </a:ext>
            </a:extLst>
          </p:cNvPr>
          <p:cNvSpPr>
            <a:spLocks noGrp="1"/>
          </p:cNvSpPr>
          <p:nvPr>
            <p:ph type="ftr" sz="quarter" idx="4"/>
          </p:nvPr>
        </p:nvSpPr>
        <p:spPr>
          <a:xfrm>
            <a:off x="0" y="9428584"/>
            <a:ext cx="2945659" cy="498055"/>
          </a:xfrm>
        </p:spPr>
        <p:txBody>
          <a:bodyPr/>
          <a:lstStyle/>
          <a:p>
            <a:endParaRPr lang="cs-CZ"/>
          </a:p>
        </p:txBody>
      </p:sp>
    </p:spTree>
    <p:extLst>
      <p:ext uri="{BB962C8B-B14F-4D97-AF65-F5344CB8AC3E}">
        <p14:creationId xmlns:p14="http://schemas.microsoft.com/office/powerpoint/2010/main" val="213481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D88F0-469B-58A9-DD3C-289F83233E5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97B1D3D-2DCF-B047-3ADE-2228A2A7F5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1C8F065-4E8B-23B6-B458-19CFF1FD4436}"/>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5" name="Zástupný symbol pro zápatí 4">
            <a:extLst>
              <a:ext uri="{FF2B5EF4-FFF2-40B4-BE49-F238E27FC236}">
                <a16:creationId xmlns:a16="http://schemas.microsoft.com/office/drawing/2014/main" id="{380E9C74-F7A9-4810-C3F6-CB205672B64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1C79EA-75EA-4912-DFB4-1DFE24F1F0B6}"/>
              </a:ext>
            </a:extLst>
          </p:cNvPr>
          <p:cNvSpPr>
            <a:spLocks noGrp="1"/>
          </p:cNvSpPr>
          <p:nvPr>
            <p:ph type="sldNum" sz="quarter" idx="12"/>
          </p:nvPr>
        </p:nvSpPr>
        <p:spPr/>
        <p:txBody>
          <a:bodyPr/>
          <a:lstStyle/>
          <a:p>
            <a:fld id="{C349EECC-AAAE-4200-BAC0-816CD2C7087D}" type="slidenum">
              <a:rPr lang="cs-CZ" smtClean="0"/>
              <a:t>‹#›</a:t>
            </a:fld>
            <a:endParaRPr lang="cs-CZ"/>
          </a:p>
        </p:txBody>
      </p:sp>
      <p:pic>
        <p:nvPicPr>
          <p:cNvPr id="7" name="Obrázek 6" descr="trinity_logo_horizontal_black.png">
            <a:extLst>
              <a:ext uri="{FF2B5EF4-FFF2-40B4-BE49-F238E27FC236}">
                <a16:creationId xmlns:a16="http://schemas.microsoft.com/office/drawing/2014/main" id="{2E000FC1-E05F-5D7C-185A-26AE432A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9346" y="971650"/>
            <a:ext cx="6093307" cy="486656"/>
          </a:xfrm>
          <a:prstGeom prst="rect">
            <a:avLst/>
          </a:prstGeom>
        </p:spPr>
      </p:pic>
    </p:spTree>
    <p:extLst>
      <p:ext uri="{BB962C8B-B14F-4D97-AF65-F5344CB8AC3E}">
        <p14:creationId xmlns:p14="http://schemas.microsoft.com/office/powerpoint/2010/main" val="11321914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877632-CE9F-C7B9-A6ED-94A12ADAFCF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2553AAE-D83C-C597-03F8-BCBA44C5C36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F4DDB0B-DF20-86B1-1468-9F4F86B29A36}"/>
              </a:ext>
            </a:extLst>
          </p:cNvPr>
          <p:cNvSpPr>
            <a:spLocks noGrp="1"/>
          </p:cNvSpPr>
          <p:nvPr>
            <p:ph type="dt" sz="half" idx="10"/>
          </p:nvPr>
        </p:nvSpPr>
        <p:spPr/>
        <p:txBody>
          <a:bodyPr/>
          <a:lstStyle/>
          <a:p>
            <a:fld id="{99EED851-61B3-487F-89F5-9956D7EEDF4E}" type="datetimeFigureOut">
              <a:rPr lang="cs-CZ" smtClean="0"/>
              <a:pPr/>
              <a:t>04.05.2026</a:t>
            </a:fld>
            <a:endParaRPr lang="cs-CZ"/>
          </a:p>
        </p:txBody>
      </p:sp>
      <p:sp>
        <p:nvSpPr>
          <p:cNvPr id="5" name="Zástupný symbol pro zápatí 4">
            <a:extLst>
              <a:ext uri="{FF2B5EF4-FFF2-40B4-BE49-F238E27FC236}">
                <a16:creationId xmlns:a16="http://schemas.microsoft.com/office/drawing/2014/main" id="{228A726E-81CE-C402-155F-D19CDA190A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495B308-AC19-3F01-1F3F-45970759643A}"/>
              </a:ext>
            </a:extLst>
          </p:cNvPr>
          <p:cNvSpPr>
            <a:spLocks noGrp="1"/>
          </p:cNvSpPr>
          <p:nvPr>
            <p:ph type="sldNum" sz="quarter" idx="12"/>
          </p:nvPr>
        </p:nvSpPr>
        <p:spPr/>
        <p:txBody>
          <a:bodyPr/>
          <a:lstStyle/>
          <a:p>
            <a:fld id="{6431DE25-9B52-4288-8996-89787D8ECBF9}" type="slidenum">
              <a:rPr lang="cs-CZ" smtClean="0"/>
              <a:pPr/>
              <a:t>‹#›</a:t>
            </a:fld>
            <a:endParaRPr lang="cs-CZ"/>
          </a:p>
        </p:txBody>
      </p:sp>
    </p:spTree>
    <p:extLst>
      <p:ext uri="{BB962C8B-B14F-4D97-AF65-F5344CB8AC3E}">
        <p14:creationId xmlns:p14="http://schemas.microsoft.com/office/powerpoint/2010/main" val="6089200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A79EED6-1FFA-6F4F-961C-B7A7637B506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E22102D-1F5C-C40E-0152-C3040B7B8AC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640E569-5269-15D5-B3CB-9A8F8160D3D1}"/>
              </a:ext>
            </a:extLst>
          </p:cNvPr>
          <p:cNvSpPr>
            <a:spLocks noGrp="1"/>
          </p:cNvSpPr>
          <p:nvPr>
            <p:ph type="dt" sz="half" idx="10"/>
          </p:nvPr>
        </p:nvSpPr>
        <p:spPr/>
        <p:txBody>
          <a:bodyPr/>
          <a:lstStyle/>
          <a:p>
            <a:fld id="{99EED851-61B3-487F-89F5-9956D7EEDF4E}" type="datetimeFigureOut">
              <a:rPr lang="cs-CZ" smtClean="0"/>
              <a:pPr/>
              <a:t>04.05.2026</a:t>
            </a:fld>
            <a:endParaRPr lang="cs-CZ"/>
          </a:p>
        </p:txBody>
      </p:sp>
      <p:sp>
        <p:nvSpPr>
          <p:cNvPr id="5" name="Zástupný symbol pro zápatí 4">
            <a:extLst>
              <a:ext uri="{FF2B5EF4-FFF2-40B4-BE49-F238E27FC236}">
                <a16:creationId xmlns:a16="http://schemas.microsoft.com/office/drawing/2014/main" id="{F4738A06-61A0-F07D-B793-C40A5787059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E1C5AAE-27BB-5DF4-94E9-92DE2C7AAC3B}"/>
              </a:ext>
            </a:extLst>
          </p:cNvPr>
          <p:cNvSpPr>
            <a:spLocks noGrp="1"/>
          </p:cNvSpPr>
          <p:nvPr>
            <p:ph type="sldNum" sz="quarter" idx="12"/>
          </p:nvPr>
        </p:nvSpPr>
        <p:spPr/>
        <p:txBody>
          <a:bodyPr/>
          <a:lstStyle/>
          <a:p>
            <a:fld id="{6431DE25-9B52-4288-8996-89787D8ECBF9}" type="slidenum">
              <a:rPr lang="cs-CZ" smtClean="0"/>
              <a:pPr/>
              <a:t>‹#›</a:t>
            </a:fld>
            <a:endParaRPr lang="cs-CZ"/>
          </a:p>
        </p:txBody>
      </p:sp>
    </p:spTree>
    <p:extLst>
      <p:ext uri="{BB962C8B-B14F-4D97-AF65-F5344CB8AC3E}">
        <p14:creationId xmlns:p14="http://schemas.microsoft.com/office/powerpoint/2010/main" val="153529565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a:extLst>
              <a:ext uri="{FF2B5EF4-FFF2-40B4-BE49-F238E27FC236}">
                <a16:creationId xmlns:a16="http://schemas.microsoft.com/office/drawing/2014/main" id="{8A59AE79-E7C5-4047-9DBF-CEB115CE5E0A}"/>
              </a:ext>
            </a:extLst>
          </p:cNvPr>
          <p:cNvSpPr>
            <a:spLocks noGrp="1"/>
          </p:cNvSpPr>
          <p:nvPr>
            <p:ph type="ftr" sz="quarter" idx="10"/>
          </p:nvPr>
        </p:nvSpPr>
        <p:spPr>
          <a:xfrm>
            <a:off x="3124200" y="6356350"/>
            <a:ext cx="2895600" cy="365125"/>
          </a:xfrm>
          <a:prstGeom prst="rect">
            <a:avLst/>
          </a:prstGeom>
        </p:spPr>
        <p:txBody>
          <a:bodyPr/>
          <a:lstStyle/>
          <a:p>
            <a:endParaRPr lang="cs-CZ"/>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a:extLst>
              <a:ext uri="{FF2B5EF4-FFF2-40B4-BE49-F238E27FC236}">
                <a16:creationId xmlns:a16="http://schemas.microsoft.com/office/drawing/2014/main" id="{4F08E6D3-A57B-47ED-A53F-8AFEB0E961B7}"/>
              </a:ext>
            </a:extLst>
          </p:cNvPr>
          <p:cNvSpPr>
            <a:spLocks noGrp="1"/>
          </p:cNvSpPr>
          <p:nvPr>
            <p:ph type="ftr" sz="quarter" idx="10"/>
          </p:nvPr>
        </p:nvSpPr>
        <p:spPr>
          <a:xfrm>
            <a:off x="3124200" y="6356350"/>
            <a:ext cx="2895600" cy="365125"/>
          </a:xfrm>
          <a:prstGeom prst="rect">
            <a:avLst/>
          </a:prstGeom>
        </p:spPr>
        <p:txBody>
          <a:bodyPr/>
          <a:lstStyle/>
          <a:p>
            <a:endParaRPr lang="cs-CZ"/>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a:extLst>
              <a:ext uri="{FF2B5EF4-FFF2-40B4-BE49-F238E27FC236}">
                <a16:creationId xmlns:a16="http://schemas.microsoft.com/office/drawing/2014/main" id="{6EDC45B6-B000-4C80-A9DD-08860A8788EE}"/>
              </a:ext>
            </a:extLst>
          </p:cNvPr>
          <p:cNvSpPr>
            <a:spLocks noGrp="1"/>
          </p:cNvSpPr>
          <p:nvPr>
            <p:ph type="ftr" sz="quarter" idx="10"/>
          </p:nvPr>
        </p:nvSpPr>
        <p:spPr>
          <a:xfrm>
            <a:off x="3124200" y="6356350"/>
            <a:ext cx="2895600" cy="365125"/>
          </a:xfrm>
          <a:prstGeom prst="rect">
            <a:avLst/>
          </a:prstGeom>
        </p:spPr>
        <p:txBody>
          <a:bodyPr/>
          <a:lstStyle/>
          <a:p>
            <a:endParaRPr lang="cs-CZ"/>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CB38C-8AD7-9EB0-09C0-0CBF63F95B1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1B14C8B-240A-4AF6-4198-675CE4DF376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C7E7BC-7A74-FBAF-4750-8E0D6160E20B}"/>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5" name="Zástupný symbol pro zápatí 4">
            <a:extLst>
              <a:ext uri="{FF2B5EF4-FFF2-40B4-BE49-F238E27FC236}">
                <a16:creationId xmlns:a16="http://schemas.microsoft.com/office/drawing/2014/main" id="{3F9E23A8-01CD-B876-D908-7252F50230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0458DC-8BF9-5C96-0817-F249BE69A102}"/>
              </a:ext>
            </a:extLst>
          </p:cNvPr>
          <p:cNvSpPr>
            <a:spLocks noGrp="1"/>
          </p:cNvSpPr>
          <p:nvPr>
            <p:ph type="sldNum" sz="quarter" idx="12"/>
          </p:nvPr>
        </p:nvSpPr>
        <p:spPr/>
        <p:txBody>
          <a:bodyPr/>
          <a:lstStyle/>
          <a:p>
            <a:fld id="{C349EECC-AAAE-4200-BAC0-816CD2C7087D}" type="slidenum">
              <a:rPr lang="cs-CZ" smtClean="0"/>
              <a:t>‹#›</a:t>
            </a:fld>
            <a:endParaRPr lang="cs-CZ"/>
          </a:p>
        </p:txBody>
      </p:sp>
      <p:sp>
        <p:nvSpPr>
          <p:cNvPr id="7" name="TextBox 4">
            <a:extLst>
              <a:ext uri="{FF2B5EF4-FFF2-40B4-BE49-F238E27FC236}">
                <a16:creationId xmlns:a16="http://schemas.microsoft.com/office/drawing/2014/main" id="{A03B6A6D-0A1D-0D8A-A717-B37BC42581D5}"/>
              </a:ext>
            </a:extLst>
          </p:cNvPr>
          <p:cNvSpPr txBox="1"/>
          <p:nvPr userDrawn="1"/>
        </p:nvSpPr>
        <p:spPr>
          <a:xfrm>
            <a:off x="601527" y="6212367"/>
            <a:ext cx="31540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rPr>
              <a:t>CHRÁNÍME VÁŠ ÚSPĚCH</a:t>
            </a:r>
            <a:endParaRPr kumimoji="0"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endParaRPr>
          </a:p>
        </p:txBody>
      </p:sp>
      <p:pic>
        <p:nvPicPr>
          <p:cNvPr id="8" name="Obrázek 7" descr="trinity_logo_horizontal_black.png">
            <a:extLst>
              <a:ext uri="{FF2B5EF4-FFF2-40B4-BE49-F238E27FC236}">
                <a16:creationId xmlns:a16="http://schemas.microsoft.com/office/drawing/2014/main" id="{5C9A460C-E685-0F4E-54BF-E525B1D99E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5924" y="6250861"/>
            <a:ext cx="2791194" cy="222925"/>
          </a:xfrm>
          <a:prstGeom prst="rect">
            <a:avLst/>
          </a:prstGeom>
        </p:spPr>
      </p:pic>
    </p:spTree>
    <p:extLst>
      <p:ext uri="{BB962C8B-B14F-4D97-AF65-F5344CB8AC3E}">
        <p14:creationId xmlns:p14="http://schemas.microsoft.com/office/powerpoint/2010/main" val="257128639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EE8A6-5A16-6B60-1F79-50365DB9317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1266FFC-65CE-F0FB-32FE-1E0F2A1A89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3FEB4D5-26ED-2D65-CDD2-09FC23E18572}"/>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5" name="Zástupný symbol pro zápatí 4">
            <a:extLst>
              <a:ext uri="{FF2B5EF4-FFF2-40B4-BE49-F238E27FC236}">
                <a16:creationId xmlns:a16="http://schemas.microsoft.com/office/drawing/2014/main" id="{9477A96B-8F42-9486-C632-496068A696D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2FFEFA-70F5-CC30-45A6-9530D17FC7ED}"/>
              </a:ext>
            </a:extLst>
          </p:cNvPr>
          <p:cNvSpPr>
            <a:spLocks noGrp="1"/>
          </p:cNvSpPr>
          <p:nvPr>
            <p:ph type="sldNum" sz="quarter" idx="12"/>
          </p:nvPr>
        </p:nvSpPr>
        <p:spPr/>
        <p:txBody>
          <a:bodyPr/>
          <a:lstStyle/>
          <a:p>
            <a:fld id="{C349EECC-AAAE-4200-BAC0-816CD2C7087D}" type="slidenum">
              <a:rPr lang="cs-CZ" smtClean="0"/>
              <a:t>‹#›</a:t>
            </a:fld>
            <a:endParaRPr lang="cs-CZ"/>
          </a:p>
        </p:txBody>
      </p:sp>
    </p:spTree>
    <p:extLst>
      <p:ext uri="{BB962C8B-B14F-4D97-AF65-F5344CB8AC3E}">
        <p14:creationId xmlns:p14="http://schemas.microsoft.com/office/powerpoint/2010/main" val="14841226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2138E-BFB4-4EA1-6650-89A63A626AD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E4447C4-A2E2-61D6-3550-562130F80F6F}"/>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1D96E04-FAB7-6B5E-4E08-B68518B7B0F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380533F-7A26-20AC-BCBA-1B9BBAAFEBA7}"/>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6" name="Zástupný symbol pro zápatí 5">
            <a:extLst>
              <a:ext uri="{FF2B5EF4-FFF2-40B4-BE49-F238E27FC236}">
                <a16:creationId xmlns:a16="http://schemas.microsoft.com/office/drawing/2014/main" id="{7B76FE73-7B48-0DC4-70E4-311E4044DB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2850574-028B-7C6D-D79D-E3DE4A7C24AD}"/>
              </a:ext>
            </a:extLst>
          </p:cNvPr>
          <p:cNvSpPr>
            <a:spLocks noGrp="1"/>
          </p:cNvSpPr>
          <p:nvPr>
            <p:ph type="sldNum" sz="quarter" idx="12"/>
          </p:nvPr>
        </p:nvSpPr>
        <p:spPr/>
        <p:txBody>
          <a:bodyPr/>
          <a:lstStyle/>
          <a:p>
            <a:fld id="{C349EECC-AAAE-4200-BAC0-816CD2C7087D}" type="slidenum">
              <a:rPr lang="cs-CZ" smtClean="0"/>
              <a:t>‹#›</a:t>
            </a:fld>
            <a:endParaRPr lang="cs-CZ"/>
          </a:p>
        </p:txBody>
      </p:sp>
      <p:sp>
        <p:nvSpPr>
          <p:cNvPr id="8" name="TextBox 4">
            <a:extLst>
              <a:ext uri="{FF2B5EF4-FFF2-40B4-BE49-F238E27FC236}">
                <a16:creationId xmlns:a16="http://schemas.microsoft.com/office/drawing/2014/main" id="{66433BE8-01D9-22AC-CA3D-F56FAA1EA8BD}"/>
              </a:ext>
            </a:extLst>
          </p:cNvPr>
          <p:cNvSpPr txBox="1"/>
          <p:nvPr userDrawn="1"/>
        </p:nvSpPr>
        <p:spPr>
          <a:xfrm>
            <a:off x="601527" y="6212367"/>
            <a:ext cx="31540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rPr>
              <a:t>CHRÁNÍME VÁŠ ÚSPĚCH</a:t>
            </a:r>
            <a:endParaRPr kumimoji="0"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endParaRPr>
          </a:p>
        </p:txBody>
      </p:sp>
      <p:pic>
        <p:nvPicPr>
          <p:cNvPr id="9" name="Obrázek 8" descr="trinity_logo_horizontal_black.png">
            <a:extLst>
              <a:ext uri="{FF2B5EF4-FFF2-40B4-BE49-F238E27FC236}">
                <a16:creationId xmlns:a16="http://schemas.microsoft.com/office/drawing/2014/main" id="{666611B9-9060-689E-E00A-2D94E15F7A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5924" y="6250861"/>
            <a:ext cx="2791194" cy="222925"/>
          </a:xfrm>
          <a:prstGeom prst="rect">
            <a:avLst/>
          </a:prstGeom>
        </p:spPr>
      </p:pic>
    </p:spTree>
    <p:extLst>
      <p:ext uri="{BB962C8B-B14F-4D97-AF65-F5344CB8AC3E}">
        <p14:creationId xmlns:p14="http://schemas.microsoft.com/office/powerpoint/2010/main" val="246250410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922008-AB61-B11B-4DF0-11ABE063D88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DD01042-6DFE-2281-C00A-F52700A514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F5C5381-CE38-1A32-64D2-41774B9B670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0CAA930-240E-2A1D-BDF1-53D285ACA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8CCC171-5D2E-DF45-69D9-271133C13E9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DBCA2C0-7C5D-ECBD-6D68-BC7957CFF04A}"/>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8" name="Zástupný symbol pro zápatí 7">
            <a:extLst>
              <a:ext uri="{FF2B5EF4-FFF2-40B4-BE49-F238E27FC236}">
                <a16:creationId xmlns:a16="http://schemas.microsoft.com/office/drawing/2014/main" id="{E7908A77-2B7C-086B-446C-77181EF9694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C556434-70CA-5105-C3A7-CF0CB3BDE413}"/>
              </a:ext>
            </a:extLst>
          </p:cNvPr>
          <p:cNvSpPr>
            <a:spLocks noGrp="1"/>
          </p:cNvSpPr>
          <p:nvPr>
            <p:ph type="sldNum" sz="quarter" idx="12"/>
          </p:nvPr>
        </p:nvSpPr>
        <p:spPr/>
        <p:txBody>
          <a:bodyPr/>
          <a:lstStyle/>
          <a:p>
            <a:fld id="{C349EECC-AAAE-4200-BAC0-816CD2C7087D}" type="slidenum">
              <a:rPr lang="cs-CZ" smtClean="0"/>
              <a:t>‹#›</a:t>
            </a:fld>
            <a:endParaRPr lang="cs-CZ"/>
          </a:p>
        </p:txBody>
      </p:sp>
      <p:sp>
        <p:nvSpPr>
          <p:cNvPr id="10" name="TextBox 4">
            <a:extLst>
              <a:ext uri="{FF2B5EF4-FFF2-40B4-BE49-F238E27FC236}">
                <a16:creationId xmlns:a16="http://schemas.microsoft.com/office/drawing/2014/main" id="{F613EA91-A1AF-A0AF-B5CB-EA69EE53669A}"/>
              </a:ext>
            </a:extLst>
          </p:cNvPr>
          <p:cNvSpPr txBox="1"/>
          <p:nvPr userDrawn="1"/>
        </p:nvSpPr>
        <p:spPr>
          <a:xfrm>
            <a:off x="601527" y="6212367"/>
            <a:ext cx="31540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rPr>
              <a:t>CHRÁNÍME VÁŠ ÚSPĚCH</a:t>
            </a:r>
            <a:endParaRPr kumimoji="0"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endParaRPr>
          </a:p>
        </p:txBody>
      </p:sp>
      <p:pic>
        <p:nvPicPr>
          <p:cNvPr id="11" name="Obrázek 10" descr="trinity_logo_horizontal_black.png">
            <a:extLst>
              <a:ext uri="{FF2B5EF4-FFF2-40B4-BE49-F238E27FC236}">
                <a16:creationId xmlns:a16="http://schemas.microsoft.com/office/drawing/2014/main" id="{B8C33F95-95EA-8115-D05E-E186EB7442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5924" y="6250861"/>
            <a:ext cx="2791194" cy="222925"/>
          </a:xfrm>
          <a:prstGeom prst="rect">
            <a:avLst/>
          </a:prstGeom>
        </p:spPr>
      </p:pic>
    </p:spTree>
    <p:extLst>
      <p:ext uri="{BB962C8B-B14F-4D97-AF65-F5344CB8AC3E}">
        <p14:creationId xmlns:p14="http://schemas.microsoft.com/office/powerpoint/2010/main" val="31412569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3D357-D161-F716-D04B-C7381703DFD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DA3CD73-D93B-D9B8-712D-74126961CEFA}"/>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4" name="Zástupný symbol pro zápatí 3">
            <a:extLst>
              <a:ext uri="{FF2B5EF4-FFF2-40B4-BE49-F238E27FC236}">
                <a16:creationId xmlns:a16="http://schemas.microsoft.com/office/drawing/2014/main" id="{E6721876-73A6-0B8E-73E5-7DDC899D236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71F28FE-89B3-E80D-1209-A71E511F60B6}"/>
              </a:ext>
            </a:extLst>
          </p:cNvPr>
          <p:cNvSpPr>
            <a:spLocks noGrp="1"/>
          </p:cNvSpPr>
          <p:nvPr>
            <p:ph type="sldNum" sz="quarter" idx="12"/>
          </p:nvPr>
        </p:nvSpPr>
        <p:spPr/>
        <p:txBody>
          <a:bodyPr/>
          <a:lstStyle/>
          <a:p>
            <a:fld id="{C349EECC-AAAE-4200-BAC0-816CD2C7087D}" type="slidenum">
              <a:rPr lang="cs-CZ" smtClean="0"/>
              <a:t>‹#›</a:t>
            </a:fld>
            <a:endParaRPr lang="cs-CZ"/>
          </a:p>
        </p:txBody>
      </p:sp>
    </p:spTree>
    <p:extLst>
      <p:ext uri="{BB962C8B-B14F-4D97-AF65-F5344CB8AC3E}">
        <p14:creationId xmlns:p14="http://schemas.microsoft.com/office/powerpoint/2010/main" val="23251774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28DD933-E477-5AEE-6553-93DD0211A7B9}"/>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3" name="Zástupný symbol pro zápatí 2">
            <a:extLst>
              <a:ext uri="{FF2B5EF4-FFF2-40B4-BE49-F238E27FC236}">
                <a16:creationId xmlns:a16="http://schemas.microsoft.com/office/drawing/2014/main" id="{CEA32323-A7B7-B449-2198-9E9859F8AD3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2C40F1F-C7A6-C5B2-6D66-429627F1DB37}"/>
              </a:ext>
            </a:extLst>
          </p:cNvPr>
          <p:cNvSpPr>
            <a:spLocks noGrp="1"/>
          </p:cNvSpPr>
          <p:nvPr>
            <p:ph type="sldNum" sz="quarter" idx="12"/>
          </p:nvPr>
        </p:nvSpPr>
        <p:spPr/>
        <p:txBody>
          <a:bodyPr/>
          <a:lstStyle/>
          <a:p>
            <a:fld id="{C349EECC-AAAE-4200-BAC0-816CD2C7087D}" type="slidenum">
              <a:rPr lang="cs-CZ" smtClean="0"/>
              <a:t>‹#›</a:t>
            </a:fld>
            <a:endParaRPr lang="cs-CZ"/>
          </a:p>
        </p:txBody>
      </p:sp>
    </p:spTree>
    <p:extLst>
      <p:ext uri="{BB962C8B-B14F-4D97-AF65-F5344CB8AC3E}">
        <p14:creationId xmlns:p14="http://schemas.microsoft.com/office/powerpoint/2010/main" val="37681332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4B6B38-5864-2EF9-9CAC-49F9E8AA177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B57663E-86A0-BC16-839A-3D8A91D6E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2F967FA-EAB2-6BD5-9463-D80F200A4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0266F03-B4FD-170B-C9D7-4ADC483B03FC}"/>
              </a:ext>
            </a:extLst>
          </p:cNvPr>
          <p:cNvSpPr>
            <a:spLocks noGrp="1"/>
          </p:cNvSpPr>
          <p:nvPr>
            <p:ph type="dt" sz="half" idx="10"/>
          </p:nvPr>
        </p:nvSpPr>
        <p:spPr/>
        <p:txBody>
          <a:bodyPr/>
          <a:lstStyle/>
          <a:p>
            <a:fld id="{0BE1EB12-4946-443A-B804-AC270FA2C504}" type="datetimeFigureOut">
              <a:rPr lang="cs-CZ" smtClean="0"/>
              <a:t>04.05.2026</a:t>
            </a:fld>
            <a:endParaRPr lang="cs-CZ"/>
          </a:p>
        </p:txBody>
      </p:sp>
      <p:sp>
        <p:nvSpPr>
          <p:cNvPr id="6" name="Zástupný symbol pro zápatí 5">
            <a:extLst>
              <a:ext uri="{FF2B5EF4-FFF2-40B4-BE49-F238E27FC236}">
                <a16:creationId xmlns:a16="http://schemas.microsoft.com/office/drawing/2014/main" id="{D709A57C-0EE5-9025-4784-DCF6398FE7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1C0813-70C0-807A-B723-9655A8E3F1A4}"/>
              </a:ext>
            </a:extLst>
          </p:cNvPr>
          <p:cNvSpPr>
            <a:spLocks noGrp="1"/>
          </p:cNvSpPr>
          <p:nvPr>
            <p:ph type="sldNum" sz="quarter" idx="12"/>
          </p:nvPr>
        </p:nvSpPr>
        <p:spPr/>
        <p:txBody>
          <a:bodyPr/>
          <a:lstStyle/>
          <a:p>
            <a:fld id="{C349EECC-AAAE-4200-BAC0-816CD2C7087D}" type="slidenum">
              <a:rPr lang="cs-CZ" smtClean="0"/>
              <a:t>‹#›</a:t>
            </a:fld>
            <a:endParaRPr lang="cs-CZ"/>
          </a:p>
        </p:txBody>
      </p:sp>
      <p:pic>
        <p:nvPicPr>
          <p:cNvPr id="8" name="Obrázek 7" descr="trinity_logo_horizontal_black.png">
            <a:extLst>
              <a:ext uri="{FF2B5EF4-FFF2-40B4-BE49-F238E27FC236}">
                <a16:creationId xmlns:a16="http://schemas.microsoft.com/office/drawing/2014/main" id="{A19B46AA-BBF4-DF49-AAC4-AAB4B84991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65924" y="6250861"/>
            <a:ext cx="2791194" cy="222925"/>
          </a:xfrm>
          <a:prstGeom prst="rect">
            <a:avLst/>
          </a:prstGeom>
        </p:spPr>
      </p:pic>
      <p:sp>
        <p:nvSpPr>
          <p:cNvPr id="9" name="TextBox 4">
            <a:extLst>
              <a:ext uri="{FF2B5EF4-FFF2-40B4-BE49-F238E27FC236}">
                <a16:creationId xmlns:a16="http://schemas.microsoft.com/office/drawing/2014/main" id="{458B3171-BE84-A9AC-C819-59B48F2AD3A9}"/>
              </a:ext>
            </a:extLst>
          </p:cNvPr>
          <p:cNvSpPr txBox="1"/>
          <p:nvPr userDrawn="1"/>
        </p:nvSpPr>
        <p:spPr>
          <a:xfrm>
            <a:off x="601527" y="6223824"/>
            <a:ext cx="31540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rPr>
              <a:t>CHRÁNÍME VÁŠ ÚSPĚCH</a:t>
            </a:r>
            <a:endParaRPr kumimoji="0" sz="1200" b="0" i="0" u="none" strike="noStrike" kern="1200" cap="none" spc="600" normalizeH="0" baseline="0" noProof="0" dirty="0">
              <a:ln>
                <a:noFill/>
              </a:ln>
              <a:solidFill>
                <a:prstClr val="black">
                  <a:lumMod val="75000"/>
                  <a:lumOff val="25000"/>
                </a:prstClr>
              </a:solidFill>
              <a:effectLst/>
              <a:uLnTx/>
              <a:uFillTx/>
              <a:latin typeface="Gilam Thin" charset="0"/>
              <a:ea typeface="Gilam Thin" charset="0"/>
              <a:cs typeface="Gilam Thin" charset="0"/>
            </a:endParaRPr>
          </a:p>
        </p:txBody>
      </p:sp>
    </p:spTree>
    <p:extLst>
      <p:ext uri="{BB962C8B-B14F-4D97-AF65-F5344CB8AC3E}">
        <p14:creationId xmlns:p14="http://schemas.microsoft.com/office/powerpoint/2010/main" val="28505180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B5C4A-8FA6-8E5B-9378-FE4FC1F9452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32E4731-45F4-4984-4667-7871BEC5B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20D2D49-DF2C-50F0-440F-6A1D4B7EF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EDE9064-95EB-A671-46CA-D954872EF614}"/>
              </a:ext>
            </a:extLst>
          </p:cNvPr>
          <p:cNvSpPr>
            <a:spLocks noGrp="1"/>
          </p:cNvSpPr>
          <p:nvPr>
            <p:ph type="dt" sz="half" idx="10"/>
          </p:nvPr>
        </p:nvSpPr>
        <p:spPr/>
        <p:txBody>
          <a:bodyPr/>
          <a:lstStyle/>
          <a:p>
            <a:fld id="{99EED851-61B3-487F-89F5-9956D7EEDF4E}" type="datetimeFigureOut">
              <a:rPr lang="cs-CZ" smtClean="0"/>
              <a:pPr/>
              <a:t>04.05.2026</a:t>
            </a:fld>
            <a:endParaRPr lang="cs-CZ"/>
          </a:p>
        </p:txBody>
      </p:sp>
      <p:sp>
        <p:nvSpPr>
          <p:cNvPr id="6" name="Zástupný symbol pro zápatí 5">
            <a:extLst>
              <a:ext uri="{FF2B5EF4-FFF2-40B4-BE49-F238E27FC236}">
                <a16:creationId xmlns:a16="http://schemas.microsoft.com/office/drawing/2014/main" id="{287296D3-0A08-0B32-EC32-A63ABC43A4B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0D459D6-3BFA-CD03-5D4D-E3C75AF98C76}"/>
              </a:ext>
            </a:extLst>
          </p:cNvPr>
          <p:cNvSpPr>
            <a:spLocks noGrp="1"/>
          </p:cNvSpPr>
          <p:nvPr>
            <p:ph type="sldNum" sz="quarter" idx="12"/>
          </p:nvPr>
        </p:nvSpPr>
        <p:spPr/>
        <p:txBody>
          <a:bodyPr/>
          <a:lstStyle/>
          <a:p>
            <a:fld id="{6431DE25-9B52-4288-8996-89787D8ECBF9}" type="slidenum">
              <a:rPr lang="cs-CZ" smtClean="0"/>
              <a:pPr/>
              <a:t>‹#›</a:t>
            </a:fld>
            <a:endParaRPr lang="cs-CZ"/>
          </a:p>
        </p:txBody>
      </p:sp>
    </p:spTree>
    <p:extLst>
      <p:ext uri="{BB962C8B-B14F-4D97-AF65-F5344CB8AC3E}">
        <p14:creationId xmlns:p14="http://schemas.microsoft.com/office/powerpoint/2010/main" val="12656922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266E291-DC94-6634-A128-5942C0850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8101375-3083-6485-0E08-79E7DBBF69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BEAA9C1-9C1B-6A75-2C90-30A3FF6A9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1EB12-4946-443A-B804-AC270FA2C504}" type="datetimeFigureOut">
              <a:rPr lang="cs-CZ" smtClean="0"/>
              <a:t>04.05.2026</a:t>
            </a:fld>
            <a:endParaRPr lang="cs-CZ"/>
          </a:p>
        </p:txBody>
      </p:sp>
      <p:sp>
        <p:nvSpPr>
          <p:cNvPr id="5" name="Zástupný symbol pro zápatí 4">
            <a:extLst>
              <a:ext uri="{FF2B5EF4-FFF2-40B4-BE49-F238E27FC236}">
                <a16:creationId xmlns:a16="http://schemas.microsoft.com/office/drawing/2014/main" id="{9B5314CE-B4D9-B163-8F18-5B38598A3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C7F6210-5349-1D7F-5906-C2C09F6BD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9EECC-AAAE-4200-BAC0-816CD2C7087D}" type="slidenum">
              <a:rPr lang="cs-CZ" smtClean="0"/>
              <a:t>‹#›</a:t>
            </a:fld>
            <a:endParaRPr lang="cs-CZ"/>
          </a:p>
        </p:txBody>
      </p:sp>
      <p:cxnSp>
        <p:nvCxnSpPr>
          <p:cNvPr id="7" name="Přímá spojovací čára 8">
            <a:extLst>
              <a:ext uri="{FF2B5EF4-FFF2-40B4-BE49-F238E27FC236}">
                <a16:creationId xmlns:a16="http://schemas.microsoft.com/office/drawing/2014/main" id="{6B642F8B-3DDA-55B6-A5E6-44C50A383D80}"/>
              </a:ext>
            </a:extLst>
          </p:cNvPr>
          <p:cNvCxnSpPr/>
          <p:nvPr userDrawn="1"/>
        </p:nvCxnSpPr>
        <p:spPr>
          <a:xfrm>
            <a:off x="577516" y="6031832"/>
            <a:ext cx="107802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3959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5F3C10-50CD-4C63-8EFA-2533A69D85ED}"/>
              </a:ext>
            </a:extLst>
          </p:cNvPr>
          <p:cNvSpPr>
            <a:spLocks noGrp="1"/>
          </p:cNvSpPr>
          <p:nvPr>
            <p:ph type="ctrTitle"/>
          </p:nvPr>
        </p:nvSpPr>
        <p:spPr>
          <a:xfrm>
            <a:off x="1293668" y="2255757"/>
            <a:ext cx="9604664" cy="1845979"/>
          </a:xfrm>
        </p:spPr>
        <p:txBody>
          <a:bodyPr>
            <a:normAutofit/>
          </a:bodyPr>
          <a:lstStyle/>
          <a:p>
            <a:r>
              <a:rPr lang="pl-PL" sz="4000" b="1" dirty="0">
                <a:latin typeface="Calibri" panose="020F0502020204030204" pitchFamily="34" charset="0"/>
                <a:ea typeface="Calibri" panose="020F0502020204030204" pitchFamily="34" charset="0"/>
                <a:cs typeface="Times New Roman" panose="02020603050405020304" pitchFamily="18" charset="0"/>
              </a:rPr>
              <a:t>Cenové šoky a tržní realita: </a:t>
            </a:r>
            <a:br>
              <a:rPr lang="pl-PL" sz="4000" b="1" dirty="0">
                <a:latin typeface="Calibri" panose="020F0502020204030204" pitchFamily="34" charset="0"/>
                <a:ea typeface="Calibri" panose="020F0502020204030204" pitchFamily="34" charset="0"/>
                <a:cs typeface="Times New Roman" panose="02020603050405020304" pitchFamily="18" charset="0"/>
              </a:rPr>
            </a:br>
            <a:r>
              <a:rPr lang="pl-PL" sz="4000" b="1" dirty="0">
                <a:latin typeface="Calibri" panose="020F0502020204030204" pitchFamily="34" charset="0"/>
                <a:ea typeface="Calibri" panose="020F0502020204030204" pitchFamily="34" charset="0"/>
                <a:cs typeface="Times New Roman" panose="02020603050405020304" pitchFamily="18" charset="0"/>
              </a:rPr>
              <a:t>Globální tlaky a jejich dopad na českou energetiku</a:t>
            </a:r>
            <a:endParaRPr lang="cs-CZ" sz="4000" dirty="0"/>
          </a:p>
        </p:txBody>
      </p:sp>
      <p:sp>
        <p:nvSpPr>
          <p:cNvPr id="3" name="Podnadpis 2">
            <a:extLst>
              <a:ext uri="{FF2B5EF4-FFF2-40B4-BE49-F238E27FC236}">
                <a16:creationId xmlns:a16="http://schemas.microsoft.com/office/drawing/2014/main" id="{5A7D3C99-530E-4584-B3C1-C961BE262C49}"/>
              </a:ext>
            </a:extLst>
          </p:cNvPr>
          <p:cNvSpPr>
            <a:spLocks noGrp="1"/>
          </p:cNvSpPr>
          <p:nvPr>
            <p:ph type="subTitle" idx="1"/>
          </p:nvPr>
        </p:nvSpPr>
        <p:spPr>
          <a:xfrm>
            <a:off x="1524000" y="4885559"/>
            <a:ext cx="9144000" cy="466566"/>
          </a:xfrm>
        </p:spPr>
        <p:txBody>
          <a:bodyPr/>
          <a:lstStyle/>
          <a:p>
            <a:r>
              <a:rPr lang="cs-CZ" dirty="0"/>
              <a:t>Lukáš Kovanda, hlavní ekonom</a:t>
            </a:r>
          </a:p>
        </p:txBody>
      </p:sp>
    </p:spTree>
    <p:extLst>
      <p:ext uri="{BB962C8B-B14F-4D97-AF65-F5344CB8AC3E}">
        <p14:creationId xmlns:p14="http://schemas.microsoft.com/office/powerpoint/2010/main" val="180139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45AB3-154A-A8E8-FD90-BE9543B8850B}"/>
            </a:ext>
          </a:extLst>
        </p:cNvPr>
        <p:cNvGrpSpPr/>
        <p:nvPr/>
      </p:nvGrpSpPr>
      <p:grpSpPr>
        <a:xfrm>
          <a:off x="0" y="0"/>
          <a:ext cx="0" cy="0"/>
          <a:chOff x="0" y="0"/>
          <a:chExt cx="0" cy="0"/>
        </a:xfrm>
      </p:grpSpPr>
      <p:pic>
        <p:nvPicPr>
          <p:cNvPr id="7" name="Obrázek 6">
            <a:extLst>
              <a:ext uri="{FF2B5EF4-FFF2-40B4-BE49-F238E27FC236}">
                <a16:creationId xmlns:a16="http://schemas.microsoft.com/office/drawing/2014/main" id="{B4D71C3F-A38C-5586-DD18-4E86F96E055B}"/>
              </a:ext>
            </a:extLst>
          </p:cNvPr>
          <p:cNvPicPr>
            <a:picLocks noChangeAspect="1"/>
          </p:cNvPicPr>
          <p:nvPr/>
        </p:nvPicPr>
        <p:blipFill>
          <a:blip r:embed="rId2"/>
          <a:stretch>
            <a:fillRect/>
          </a:stretch>
        </p:blipFill>
        <p:spPr>
          <a:xfrm>
            <a:off x="3239588" y="243840"/>
            <a:ext cx="5712823" cy="5712823"/>
          </a:xfrm>
          <a:prstGeom prst="rect">
            <a:avLst/>
          </a:prstGeom>
        </p:spPr>
      </p:pic>
      <p:sp>
        <p:nvSpPr>
          <p:cNvPr id="8" name="Obdélník 7">
            <a:extLst>
              <a:ext uri="{FF2B5EF4-FFF2-40B4-BE49-F238E27FC236}">
                <a16:creationId xmlns:a16="http://schemas.microsoft.com/office/drawing/2014/main" id="{B3386111-BC06-9F9B-617B-E4761DC9D380}"/>
              </a:ext>
            </a:extLst>
          </p:cNvPr>
          <p:cNvSpPr/>
          <p:nvPr/>
        </p:nvSpPr>
        <p:spPr>
          <a:xfrm>
            <a:off x="2791094" y="60960"/>
            <a:ext cx="1114697" cy="365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71355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C6F4C7C-6C31-FE2A-8EAB-6984D029B497}"/>
              </a:ext>
            </a:extLst>
          </p:cNvPr>
          <p:cNvSpPr txBox="1"/>
          <p:nvPr/>
        </p:nvSpPr>
        <p:spPr>
          <a:xfrm>
            <a:off x="1279556" y="2855093"/>
            <a:ext cx="9632887" cy="769441"/>
          </a:xfrm>
          <a:prstGeom prst="rect">
            <a:avLst/>
          </a:prstGeom>
          <a:noFill/>
        </p:spPr>
        <p:txBody>
          <a:bodyPr wrap="square" rtlCol="0">
            <a:spAutoFit/>
          </a:bodyPr>
          <a:lstStyle/>
          <a:p>
            <a:pPr algn="ctr"/>
            <a:r>
              <a:rPr lang="cs-CZ" sz="4400" dirty="0">
                <a:latin typeface="Gilam SemiBold" panose="00000700000000000000" pitchFamily="50" charset="0"/>
              </a:rPr>
              <a:t>Děkuji za pozornost</a:t>
            </a:r>
          </a:p>
        </p:txBody>
      </p:sp>
    </p:spTree>
    <p:extLst>
      <p:ext uri="{BB962C8B-B14F-4D97-AF65-F5344CB8AC3E}">
        <p14:creationId xmlns:p14="http://schemas.microsoft.com/office/powerpoint/2010/main" val="170930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urope's energy costs are up since the start of the Iran war in late February, but have come down from peak levels in March. European prices have risen faster than other regions including the United States.">
            <a:extLst>
              <a:ext uri="{FF2B5EF4-FFF2-40B4-BE49-F238E27FC236}">
                <a16:creationId xmlns:a16="http://schemas.microsoft.com/office/drawing/2014/main" id="{B9073294-775D-4ECF-CB30-D2CCF72CFD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14"/>
          <a:stretch>
            <a:fillRect/>
          </a:stretch>
        </p:blipFill>
        <p:spPr bwMode="auto">
          <a:xfrm>
            <a:off x="2166495" y="278674"/>
            <a:ext cx="7859010" cy="555606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C678D496-CDAD-CF2C-DF0A-FE1211AEB0A4}"/>
              </a:ext>
            </a:extLst>
          </p:cNvPr>
          <p:cNvSpPr txBox="1"/>
          <p:nvPr/>
        </p:nvSpPr>
        <p:spPr>
          <a:xfrm>
            <a:off x="2105532" y="5782492"/>
            <a:ext cx="918841" cy="246221"/>
          </a:xfrm>
          <a:prstGeom prst="rect">
            <a:avLst/>
          </a:prstGeom>
          <a:noFill/>
        </p:spPr>
        <p:txBody>
          <a:bodyPr wrap="none" rtlCol="0">
            <a:spAutoFit/>
          </a:bodyPr>
          <a:lstStyle/>
          <a:p>
            <a:r>
              <a:rPr lang="cs-CZ" sz="1000" dirty="0">
                <a:solidFill>
                  <a:srgbClr val="63656E"/>
                </a:solidFill>
              </a:rPr>
              <a:t>Zdroj: Reuters</a:t>
            </a:r>
          </a:p>
        </p:txBody>
      </p:sp>
    </p:spTree>
    <p:extLst>
      <p:ext uri="{BB962C8B-B14F-4D97-AF65-F5344CB8AC3E}">
        <p14:creationId xmlns:p14="http://schemas.microsoft.com/office/powerpoint/2010/main" val="168418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1ECCE86-B7AB-203D-51D1-A64F7A2E8AEB}"/>
              </a:ext>
            </a:extLst>
          </p:cNvPr>
          <p:cNvPicPr>
            <a:picLocks noChangeAspect="1"/>
          </p:cNvPicPr>
          <p:nvPr/>
        </p:nvPicPr>
        <p:blipFill>
          <a:blip r:embed="rId3"/>
          <a:stretch>
            <a:fillRect/>
          </a:stretch>
        </p:blipFill>
        <p:spPr>
          <a:xfrm>
            <a:off x="348343" y="361769"/>
            <a:ext cx="11495314" cy="5586857"/>
          </a:xfrm>
          <a:prstGeom prst="rect">
            <a:avLst/>
          </a:prstGeom>
        </p:spPr>
      </p:pic>
    </p:spTree>
    <p:extLst>
      <p:ext uri="{BB962C8B-B14F-4D97-AF65-F5344CB8AC3E}">
        <p14:creationId xmlns:p14="http://schemas.microsoft.com/office/powerpoint/2010/main" val="203169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179A0C4-AC5F-F408-07D1-3993AA3BA401}"/>
              </a:ext>
            </a:extLst>
          </p:cNvPr>
          <p:cNvSpPr txBox="1"/>
          <p:nvPr/>
        </p:nvSpPr>
        <p:spPr>
          <a:xfrm>
            <a:off x="1624451" y="5773783"/>
            <a:ext cx="4471549" cy="246221"/>
          </a:xfrm>
          <a:prstGeom prst="rect">
            <a:avLst/>
          </a:prstGeom>
          <a:noFill/>
        </p:spPr>
        <p:txBody>
          <a:bodyPr wrap="square" rtlCol="0">
            <a:spAutoFit/>
          </a:bodyPr>
          <a:lstStyle/>
          <a:p>
            <a:r>
              <a:rPr lang="cs-CZ" sz="1000" dirty="0"/>
              <a:t>Zdroj: </a:t>
            </a:r>
            <a:r>
              <a:rPr lang="en-US" sz="1000" dirty="0"/>
              <a:t>International Carbon Action Partnership (ICAP)</a:t>
            </a:r>
            <a:endParaRPr lang="cs-CZ" sz="1000" dirty="0"/>
          </a:p>
        </p:txBody>
      </p:sp>
      <p:sp>
        <p:nvSpPr>
          <p:cNvPr id="6" name="Nadpis 1">
            <a:extLst>
              <a:ext uri="{FF2B5EF4-FFF2-40B4-BE49-F238E27FC236}">
                <a16:creationId xmlns:a16="http://schemas.microsoft.com/office/drawing/2014/main" id="{EA1EDEFF-4135-73B6-7A88-FB56C0C124F7}"/>
              </a:ext>
            </a:extLst>
          </p:cNvPr>
          <p:cNvSpPr>
            <a:spLocks noGrp="1"/>
          </p:cNvSpPr>
          <p:nvPr>
            <p:ph type="title"/>
          </p:nvPr>
        </p:nvSpPr>
        <p:spPr>
          <a:xfrm>
            <a:off x="838200" y="40254"/>
            <a:ext cx="10515600" cy="1325563"/>
          </a:xfrm>
        </p:spPr>
        <p:txBody>
          <a:bodyPr>
            <a:normAutofit/>
          </a:bodyPr>
          <a:lstStyle/>
          <a:p>
            <a:r>
              <a:rPr lang="cs-CZ" sz="3200" dirty="0"/>
              <a:t>Srovnání cen emisních povolenek ve vybraných systémech ETS</a:t>
            </a:r>
          </a:p>
        </p:txBody>
      </p:sp>
      <p:pic>
        <p:nvPicPr>
          <p:cNvPr id="7" name="Obrázek 6">
            <a:extLst>
              <a:ext uri="{FF2B5EF4-FFF2-40B4-BE49-F238E27FC236}">
                <a16:creationId xmlns:a16="http://schemas.microsoft.com/office/drawing/2014/main" id="{74443299-8798-1C81-1FDE-3E21903BFDA1}"/>
              </a:ext>
            </a:extLst>
          </p:cNvPr>
          <p:cNvPicPr>
            <a:picLocks noChangeAspect="1"/>
          </p:cNvPicPr>
          <p:nvPr/>
        </p:nvPicPr>
        <p:blipFill>
          <a:blip r:embed="rId3"/>
          <a:srcRect t="6424"/>
          <a:stretch>
            <a:fillRect/>
          </a:stretch>
        </p:blipFill>
        <p:spPr>
          <a:xfrm>
            <a:off x="1730980" y="1091921"/>
            <a:ext cx="8730040" cy="4597644"/>
          </a:xfrm>
          <a:prstGeom prst="rect">
            <a:avLst/>
          </a:prstGeom>
        </p:spPr>
      </p:pic>
    </p:spTree>
    <p:extLst>
      <p:ext uri="{BB962C8B-B14F-4D97-AF65-F5344CB8AC3E}">
        <p14:creationId xmlns:p14="http://schemas.microsoft.com/office/powerpoint/2010/main" val="138852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DAAE1E2E-9BC8-04B8-8FA7-36F143CA004C}"/>
              </a:ext>
            </a:extLst>
          </p:cNvPr>
          <p:cNvPicPr>
            <a:picLocks noChangeAspect="1"/>
          </p:cNvPicPr>
          <p:nvPr/>
        </p:nvPicPr>
        <p:blipFill>
          <a:blip r:embed="rId2"/>
          <a:stretch>
            <a:fillRect/>
          </a:stretch>
        </p:blipFill>
        <p:spPr>
          <a:xfrm>
            <a:off x="461554" y="1090493"/>
            <a:ext cx="11268891" cy="4805850"/>
          </a:xfrm>
          <a:prstGeom prst="rect">
            <a:avLst/>
          </a:prstGeom>
        </p:spPr>
      </p:pic>
      <p:sp>
        <p:nvSpPr>
          <p:cNvPr id="8" name="Nadpis 1">
            <a:extLst>
              <a:ext uri="{FF2B5EF4-FFF2-40B4-BE49-F238E27FC236}">
                <a16:creationId xmlns:a16="http://schemas.microsoft.com/office/drawing/2014/main" id="{AF0FAB30-E299-FFF3-D594-F92F617F560B}"/>
              </a:ext>
            </a:extLst>
          </p:cNvPr>
          <p:cNvSpPr>
            <a:spLocks noGrp="1"/>
          </p:cNvSpPr>
          <p:nvPr>
            <p:ph type="title"/>
          </p:nvPr>
        </p:nvSpPr>
        <p:spPr>
          <a:xfrm>
            <a:off x="838200" y="40254"/>
            <a:ext cx="10515600" cy="1325563"/>
          </a:xfrm>
        </p:spPr>
        <p:txBody>
          <a:bodyPr>
            <a:normAutofit/>
          </a:bodyPr>
          <a:lstStyle/>
          <a:p>
            <a:r>
              <a:rPr lang="cs-CZ" sz="3200" dirty="0"/>
              <a:t>Objem plynu dovezeného do EU v miliardách m³</a:t>
            </a:r>
          </a:p>
        </p:txBody>
      </p:sp>
    </p:spTree>
    <p:extLst>
      <p:ext uri="{BB962C8B-B14F-4D97-AF65-F5344CB8AC3E}">
        <p14:creationId xmlns:p14="http://schemas.microsoft.com/office/powerpoint/2010/main" val="13170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ABDBED4-5046-97FF-43E3-292ECD1FBCFF}"/>
              </a:ext>
            </a:extLst>
          </p:cNvPr>
          <p:cNvPicPr>
            <a:picLocks noChangeAspect="1"/>
          </p:cNvPicPr>
          <p:nvPr/>
        </p:nvPicPr>
        <p:blipFill>
          <a:blip r:embed="rId3"/>
          <a:stretch>
            <a:fillRect/>
          </a:stretch>
        </p:blipFill>
        <p:spPr>
          <a:xfrm>
            <a:off x="248194" y="425318"/>
            <a:ext cx="11695611" cy="5545575"/>
          </a:xfrm>
          <a:prstGeom prst="rect">
            <a:avLst/>
          </a:prstGeom>
        </p:spPr>
      </p:pic>
      <p:sp>
        <p:nvSpPr>
          <p:cNvPr id="6" name="Obdélník 5">
            <a:extLst>
              <a:ext uri="{FF2B5EF4-FFF2-40B4-BE49-F238E27FC236}">
                <a16:creationId xmlns:a16="http://schemas.microsoft.com/office/drawing/2014/main" id="{55ACE0E5-23E0-4FBC-CA8F-53217FE357FF}"/>
              </a:ext>
            </a:extLst>
          </p:cNvPr>
          <p:cNvSpPr/>
          <p:nvPr/>
        </p:nvSpPr>
        <p:spPr>
          <a:xfrm>
            <a:off x="248194" y="130628"/>
            <a:ext cx="914400"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E651B44C-AC11-B79E-E4B4-1BAE1EB490D6}"/>
              </a:ext>
            </a:extLst>
          </p:cNvPr>
          <p:cNvSpPr/>
          <p:nvPr/>
        </p:nvSpPr>
        <p:spPr>
          <a:xfrm flipV="1">
            <a:off x="5050970" y="5669279"/>
            <a:ext cx="1375956" cy="3016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DE8077C8-6C3E-40F0-F14A-9E5A6E0FC3C5}"/>
              </a:ext>
            </a:extLst>
          </p:cNvPr>
          <p:cNvSpPr/>
          <p:nvPr/>
        </p:nvSpPr>
        <p:spPr>
          <a:xfrm flipV="1">
            <a:off x="7014753" y="5669278"/>
            <a:ext cx="1375956" cy="3016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a:extLst>
              <a:ext uri="{FF2B5EF4-FFF2-40B4-BE49-F238E27FC236}">
                <a16:creationId xmlns:a16="http://schemas.microsoft.com/office/drawing/2014/main" id="{BFBBE782-BD0C-AB01-DB5D-AD28D7A3D025}"/>
              </a:ext>
            </a:extLst>
          </p:cNvPr>
          <p:cNvSpPr/>
          <p:nvPr/>
        </p:nvSpPr>
        <p:spPr>
          <a:xfrm flipV="1">
            <a:off x="4720042" y="1345471"/>
            <a:ext cx="2621283" cy="4659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C8A7027A-2A6D-8032-BD3E-CFBA60DC4026}"/>
              </a:ext>
            </a:extLst>
          </p:cNvPr>
          <p:cNvSpPr/>
          <p:nvPr/>
        </p:nvSpPr>
        <p:spPr>
          <a:xfrm flipV="1">
            <a:off x="7920443" y="654150"/>
            <a:ext cx="335284" cy="4659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E141F457-C655-5C7A-0210-7916AF9FDE69}"/>
              </a:ext>
            </a:extLst>
          </p:cNvPr>
          <p:cNvSpPr/>
          <p:nvPr/>
        </p:nvSpPr>
        <p:spPr>
          <a:xfrm>
            <a:off x="8003178" y="3335382"/>
            <a:ext cx="335284" cy="21510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9180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7868E8-6B20-3E14-F4CD-97FCEF25D746}"/>
              </a:ext>
            </a:extLst>
          </p:cNvPr>
          <p:cNvPicPr>
            <a:picLocks noChangeAspect="1"/>
          </p:cNvPicPr>
          <p:nvPr/>
        </p:nvPicPr>
        <p:blipFill>
          <a:blip r:embed="rId2"/>
          <a:stretch>
            <a:fillRect/>
          </a:stretch>
        </p:blipFill>
        <p:spPr>
          <a:xfrm>
            <a:off x="1262743" y="200297"/>
            <a:ext cx="9530192" cy="5631477"/>
          </a:xfrm>
          <a:prstGeom prst="rect">
            <a:avLst/>
          </a:prstGeom>
        </p:spPr>
      </p:pic>
      <p:sp>
        <p:nvSpPr>
          <p:cNvPr id="6" name="TextovéPole 5">
            <a:extLst>
              <a:ext uri="{FF2B5EF4-FFF2-40B4-BE49-F238E27FC236}">
                <a16:creationId xmlns:a16="http://schemas.microsoft.com/office/drawing/2014/main" id="{F69C1288-300E-FB38-9610-8718C87ACA6B}"/>
              </a:ext>
            </a:extLst>
          </p:cNvPr>
          <p:cNvSpPr txBox="1"/>
          <p:nvPr/>
        </p:nvSpPr>
        <p:spPr>
          <a:xfrm>
            <a:off x="1262743" y="5760917"/>
            <a:ext cx="4471549" cy="246221"/>
          </a:xfrm>
          <a:prstGeom prst="rect">
            <a:avLst/>
          </a:prstGeom>
          <a:noFill/>
        </p:spPr>
        <p:txBody>
          <a:bodyPr wrap="square" rtlCol="0">
            <a:spAutoFit/>
          </a:bodyPr>
          <a:lstStyle/>
          <a:p>
            <a:r>
              <a:rPr lang="cs-CZ" sz="1000" dirty="0">
                <a:solidFill>
                  <a:srgbClr val="63656E"/>
                </a:solidFill>
              </a:rPr>
              <a:t>Zdroj: oenergetice.cz</a:t>
            </a:r>
          </a:p>
        </p:txBody>
      </p:sp>
    </p:spTree>
    <p:extLst>
      <p:ext uri="{BB962C8B-B14F-4D97-AF65-F5344CB8AC3E}">
        <p14:creationId xmlns:p14="http://schemas.microsoft.com/office/powerpoint/2010/main" val="151438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6409173-5CD0-0AB3-C260-6A70BAE705B7}"/>
              </a:ext>
            </a:extLst>
          </p:cNvPr>
          <p:cNvPicPr>
            <a:picLocks noChangeAspect="1"/>
          </p:cNvPicPr>
          <p:nvPr/>
        </p:nvPicPr>
        <p:blipFill>
          <a:blip r:embed="rId3"/>
          <a:stretch>
            <a:fillRect/>
          </a:stretch>
        </p:blipFill>
        <p:spPr>
          <a:xfrm>
            <a:off x="989887" y="298825"/>
            <a:ext cx="10212225" cy="5668166"/>
          </a:xfrm>
          <a:prstGeom prst="rect">
            <a:avLst/>
          </a:prstGeom>
        </p:spPr>
      </p:pic>
    </p:spTree>
    <p:extLst>
      <p:ext uri="{BB962C8B-B14F-4D97-AF65-F5344CB8AC3E}">
        <p14:creationId xmlns:p14="http://schemas.microsoft.com/office/powerpoint/2010/main" val="612686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D6035-B3E5-A190-C620-96C2EB6B4186}"/>
            </a:ext>
          </a:extLst>
        </p:cNvPr>
        <p:cNvGrpSpPr/>
        <p:nvPr/>
      </p:nvGrpSpPr>
      <p:grpSpPr>
        <a:xfrm>
          <a:off x="0" y="0"/>
          <a:ext cx="0" cy="0"/>
          <a:chOff x="0" y="0"/>
          <a:chExt cx="0" cy="0"/>
        </a:xfrm>
      </p:grpSpPr>
      <p:pic>
        <p:nvPicPr>
          <p:cNvPr id="5" name="Obrázek 4">
            <a:extLst>
              <a:ext uri="{FF2B5EF4-FFF2-40B4-BE49-F238E27FC236}">
                <a16:creationId xmlns:a16="http://schemas.microsoft.com/office/drawing/2014/main" id="{44B2CCE4-7589-5ADA-C39E-2AC624A04E5F}"/>
              </a:ext>
            </a:extLst>
          </p:cNvPr>
          <p:cNvPicPr>
            <a:picLocks noChangeAspect="1"/>
          </p:cNvPicPr>
          <p:nvPr/>
        </p:nvPicPr>
        <p:blipFill>
          <a:blip r:embed="rId3"/>
          <a:stretch>
            <a:fillRect/>
          </a:stretch>
        </p:blipFill>
        <p:spPr>
          <a:xfrm>
            <a:off x="805543" y="1650164"/>
            <a:ext cx="10580914" cy="2134426"/>
          </a:xfrm>
          <a:prstGeom prst="rect">
            <a:avLst/>
          </a:prstGeom>
        </p:spPr>
      </p:pic>
      <p:pic>
        <p:nvPicPr>
          <p:cNvPr id="9" name="Obrázek 8">
            <a:extLst>
              <a:ext uri="{FF2B5EF4-FFF2-40B4-BE49-F238E27FC236}">
                <a16:creationId xmlns:a16="http://schemas.microsoft.com/office/drawing/2014/main" id="{F64ED5BC-0244-DDA4-359C-70A6B2B0EF66}"/>
              </a:ext>
            </a:extLst>
          </p:cNvPr>
          <p:cNvPicPr>
            <a:picLocks noChangeAspect="1"/>
          </p:cNvPicPr>
          <p:nvPr/>
        </p:nvPicPr>
        <p:blipFill>
          <a:blip r:embed="rId4"/>
          <a:stretch>
            <a:fillRect/>
          </a:stretch>
        </p:blipFill>
        <p:spPr>
          <a:xfrm>
            <a:off x="805543" y="3954642"/>
            <a:ext cx="8708571" cy="368751"/>
          </a:xfrm>
          <a:prstGeom prst="rect">
            <a:avLst/>
          </a:prstGeom>
        </p:spPr>
      </p:pic>
      <p:sp>
        <p:nvSpPr>
          <p:cNvPr id="10" name="TextovéPole 9">
            <a:extLst>
              <a:ext uri="{FF2B5EF4-FFF2-40B4-BE49-F238E27FC236}">
                <a16:creationId xmlns:a16="http://schemas.microsoft.com/office/drawing/2014/main" id="{AEF091E6-190D-851D-E5C5-A154727FBD91}"/>
              </a:ext>
            </a:extLst>
          </p:cNvPr>
          <p:cNvSpPr txBox="1"/>
          <p:nvPr/>
        </p:nvSpPr>
        <p:spPr>
          <a:xfrm>
            <a:off x="770706" y="4415241"/>
            <a:ext cx="8743407" cy="461665"/>
          </a:xfrm>
          <a:prstGeom prst="rect">
            <a:avLst/>
          </a:prstGeom>
          <a:noFill/>
        </p:spPr>
        <p:txBody>
          <a:bodyPr wrap="square" rtlCol="0">
            <a:spAutoFit/>
          </a:bodyPr>
          <a:lstStyle/>
          <a:p>
            <a:r>
              <a:rPr lang="cs-CZ" sz="1200" dirty="0">
                <a:solidFill>
                  <a:srgbClr val="63656E"/>
                </a:solidFill>
              </a:rPr>
              <a:t>Zdroj: Studie IDEA při CERGE-EI (Protivínský &amp; van Koten 2025) pro emisní faktory a ČSÚ pro ceny komodit. Detailní výpočet v </a:t>
            </a:r>
            <a:r>
              <a:rPr lang="cs-CZ" sz="1200" dirty="0" err="1">
                <a:solidFill>
                  <a:srgbClr val="63656E"/>
                </a:solidFill>
              </a:rPr>
              <a:t>Appendixu</a:t>
            </a:r>
            <a:r>
              <a:rPr lang="cs-CZ" sz="1200" dirty="0">
                <a:solidFill>
                  <a:srgbClr val="63656E"/>
                </a:solidFill>
              </a:rPr>
              <a:t>; PAQ </a:t>
            </a:r>
            <a:r>
              <a:rPr lang="cs-CZ" sz="1200" dirty="0" err="1">
                <a:solidFill>
                  <a:srgbClr val="63656E"/>
                </a:solidFill>
              </a:rPr>
              <a:t>Research</a:t>
            </a:r>
            <a:r>
              <a:rPr lang="cs-CZ" sz="1200" dirty="0">
                <a:solidFill>
                  <a:srgbClr val="63656E"/>
                </a:solidFill>
              </a:rPr>
              <a:t> a Centrum veřejných financí</a:t>
            </a:r>
          </a:p>
        </p:txBody>
      </p:sp>
      <p:sp>
        <p:nvSpPr>
          <p:cNvPr id="11" name="Obdélník 10">
            <a:extLst>
              <a:ext uri="{FF2B5EF4-FFF2-40B4-BE49-F238E27FC236}">
                <a16:creationId xmlns:a16="http://schemas.microsoft.com/office/drawing/2014/main" id="{61E21FD2-3525-88BE-5B3F-AF6BC2B64C67}"/>
              </a:ext>
            </a:extLst>
          </p:cNvPr>
          <p:cNvSpPr/>
          <p:nvPr/>
        </p:nvSpPr>
        <p:spPr>
          <a:xfrm>
            <a:off x="770706" y="1650164"/>
            <a:ext cx="1114697" cy="365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781416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40831</TotalTime>
  <Words>96</Words>
  <Application>Microsoft Office PowerPoint</Application>
  <PresentationFormat>Širokoúhlá obrazovka</PresentationFormat>
  <Paragraphs>16</Paragraphs>
  <Slides>11</Slides>
  <Notes>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Calibri</vt:lpstr>
      <vt:lpstr>Calibri Light</vt:lpstr>
      <vt:lpstr>Gilam SemiBold</vt:lpstr>
      <vt:lpstr>Gilam Thin</vt:lpstr>
      <vt:lpstr>Motiv Office</vt:lpstr>
      <vt:lpstr>Cenové šoky a tržní realita:  Globální tlaky a jejich dopad na českou energetiku</vt:lpstr>
      <vt:lpstr>Prezentace aplikace PowerPoint</vt:lpstr>
      <vt:lpstr>Prezentace aplikace PowerPoint</vt:lpstr>
      <vt:lpstr>Srovnání cen emisních povolenek ve vybraných systémech ETS</vt:lpstr>
      <vt:lpstr>Objem plynu dovezeného do EU v miliardách m³</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Nabídka zhodnocení finančních prostředků pro</dc:title>
  <dc:creator>Ježková Silvie</dc:creator>
  <cp:keywords>[SEC=URČENO PRO VNITŘNÍ POTŘEBU]</cp:keywords>
  <cp:lastModifiedBy>Karolína Uxová</cp:lastModifiedBy>
  <cp:revision>368</cp:revision>
  <cp:lastPrinted>2020-02-27T09:27:18Z</cp:lastPrinted>
  <dcterms:created xsi:type="dcterms:W3CDTF">2019-11-26T14:04:16Z</dcterms:created>
  <dcterms:modified xsi:type="dcterms:W3CDTF">2026-05-04T10:43:25Z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Originator_Hash_SHA1">
    <vt:lpwstr>159D18B2B377764525E2856B60DF52E04475F4D7</vt:lpwstr>
  </property>
  <property fmtid="{D5CDD505-2E9C-101B-9397-08002B2CF9AE}" pid="3" name="PM_SecurityClassification">
    <vt:lpwstr>URČENO PRO VNITŘNÍ POTŘEBU</vt:lpwstr>
  </property>
  <property fmtid="{D5CDD505-2E9C-101B-9397-08002B2CF9AE}" pid="4" name="PM_DisplayValueSecClassificationWithQualifier">
    <vt:lpwstr>URČENO PRO VNITŘNÍ POTŘEBU</vt:lpwstr>
  </property>
  <property fmtid="{D5CDD505-2E9C-101B-9397-08002B2CF9AE}" pid="5" name="PM_Qualifier">
    <vt:lpwstr/>
  </property>
  <property fmtid="{D5CDD505-2E9C-101B-9397-08002B2CF9AE}" pid="6" name="PM_Hash_SHA1">
    <vt:lpwstr>AAC1B0A76C35F32B6DEDF73C0172A237AC89354D</vt:lpwstr>
  </property>
  <property fmtid="{D5CDD505-2E9C-101B-9397-08002B2CF9AE}" pid="7" name="PM_InsertionValue">
    <vt:lpwstr>URČENO PRO VNITŘNÍ POTŘEBU</vt:lpwstr>
  </property>
  <property fmtid="{D5CDD505-2E9C-101B-9397-08002B2CF9AE}" pid="8" name="PM_Hash_Salt">
    <vt:lpwstr>B46E764B6DBCCFBD4ACA35FBD0C20318</vt:lpwstr>
  </property>
  <property fmtid="{D5CDD505-2E9C-101B-9397-08002B2CF9AE}" pid="9" name="PM_Hash_Version">
    <vt:lpwstr>2014.2</vt:lpwstr>
  </property>
  <property fmtid="{D5CDD505-2E9C-101B-9397-08002B2CF9AE}" pid="10" name="PM_Hash_Salt_Prev">
    <vt:lpwstr>C02EC53C6C386A1D75EEC14C23144B96</vt:lpwstr>
  </property>
  <property fmtid="{D5CDD505-2E9C-101B-9397-08002B2CF9AE}" pid="11" name="PM_Caveats_Count">
    <vt:lpwstr>0</vt:lpwstr>
  </property>
  <property fmtid="{D5CDD505-2E9C-101B-9397-08002B2CF9AE}" pid="12" name="PM_LastInsertion">
    <vt:lpwstr>URČENO PRO VNITŘNÍ POTŘEBU</vt:lpwstr>
  </property>
  <property fmtid="{D5CDD505-2E9C-101B-9397-08002B2CF9AE}" pid="13" name="PM_PrintOutPlacement_PPT">
    <vt:lpwstr/>
  </property>
  <property fmtid="{D5CDD505-2E9C-101B-9397-08002B2CF9AE}" pid="14" name="PM_SecurityClassification_Prev">
    <vt:lpwstr>OSOBNÍ (skrytý)</vt:lpwstr>
  </property>
  <property fmtid="{D5CDD505-2E9C-101B-9397-08002B2CF9AE}" pid="15" name="PM_Qualifier_Prev">
    <vt:lpwstr/>
  </property>
</Properties>
</file>