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Nunito Semi-Bold" panose="020B0604020202020204" charset="-18"/>
      <p:regular r:id="rId22"/>
    </p:embeddedFont>
    <p:embeddedFont>
      <p:font typeface="Special Elit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8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6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svg"/><Relationship Id="rId7" Type="http://schemas.openxmlformats.org/officeDocument/2006/relationships/image" Target="../media/image31.jpe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5.svg"/><Relationship Id="rId4" Type="http://schemas.openxmlformats.org/officeDocument/2006/relationships/image" Target="../media/image29.sv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0.jpe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996309" y="2437697"/>
            <a:ext cx="19284309" cy="9509811"/>
          </a:xfrm>
          <a:custGeom>
            <a:avLst/>
            <a:gdLst/>
            <a:ahLst/>
            <a:cxnLst/>
            <a:rect l="l" t="t" r="r" b="b"/>
            <a:pathLst>
              <a:path w="19284309" h="9509811">
                <a:moveTo>
                  <a:pt x="0" y="0"/>
                </a:moveTo>
                <a:lnTo>
                  <a:pt x="19284309" y="0"/>
                </a:lnTo>
                <a:lnTo>
                  <a:pt x="19284309" y="9509811"/>
                </a:lnTo>
                <a:lnTo>
                  <a:pt x="0" y="95098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606455" y="2112954"/>
            <a:ext cx="12045462" cy="332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32"/>
              </a:lnSpc>
            </a:pPr>
            <a:r>
              <a:rPr lang="en-US" sz="13439" spc="4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UDRŽITELNÁ ENERGIE</a:t>
            </a:r>
          </a:p>
        </p:txBody>
      </p:sp>
      <p:sp>
        <p:nvSpPr>
          <p:cNvPr id="5" name="Freeform 5"/>
          <p:cNvSpPr/>
          <p:nvPr/>
        </p:nvSpPr>
        <p:spPr>
          <a:xfrm>
            <a:off x="13292363" y="4575902"/>
            <a:ext cx="5289905" cy="5711098"/>
          </a:xfrm>
          <a:custGeom>
            <a:avLst/>
            <a:gdLst/>
            <a:ahLst/>
            <a:cxnLst/>
            <a:rect l="l" t="t" r="r" b="b"/>
            <a:pathLst>
              <a:path w="5289905" h="5711098">
                <a:moveTo>
                  <a:pt x="0" y="0"/>
                </a:moveTo>
                <a:lnTo>
                  <a:pt x="5289904" y="0"/>
                </a:lnTo>
                <a:lnTo>
                  <a:pt x="5289904" y="5711098"/>
                </a:lnTo>
                <a:lnTo>
                  <a:pt x="0" y="5711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7584276" y="933450"/>
            <a:ext cx="3673794" cy="74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63"/>
              </a:lnSpc>
              <a:spcBef>
                <a:spcPct val="0"/>
              </a:spcBef>
            </a:pPr>
            <a:r>
              <a:rPr lang="en-US" sz="4330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OBEC ZÁMĚL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20179" y="5579770"/>
            <a:ext cx="5001987" cy="9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5"/>
              </a:lnSpc>
            </a:pPr>
            <a:r>
              <a:rPr lang="en-US" sz="3119" b="1">
                <a:solidFill>
                  <a:srgbClr val="3D3D3D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Prezentuje Josef Novotný</a:t>
            </a:r>
          </a:p>
          <a:p>
            <a:pPr marL="0" lvl="0" indent="0" algn="ctr">
              <a:lnSpc>
                <a:spcPts val="3555"/>
              </a:lnSpc>
            </a:pPr>
            <a:r>
              <a:rPr lang="en-US" sz="3119" b="1">
                <a:solidFill>
                  <a:srgbClr val="3D3D3D"/>
                </a:solidFill>
                <a:latin typeface="Nunito Semi-Bold"/>
                <a:ea typeface="Nunito Semi-Bold"/>
                <a:cs typeface="Nunito Semi-Bold"/>
                <a:sym typeface="Nunito Semi-Bold"/>
              </a:rPr>
              <a:t>starosta obce Záměl</a:t>
            </a:r>
          </a:p>
        </p:txBody>
      </p:sp>
      <p:sp>
        <p:nvSpPr>
          <p:cNvPr id="8" name="Freeform 8"/>
          <p:cNvSpPr/>
          <p:nvPr/>
        </p:nvSpPr>
        <p:spPr>
          <a:xfrm>
            <a:off x="-353530" y="4874447"/>
            <a:ext cx="6281574" cy="5417857"/>
          </a:xfrm>
          <a:custGeom>
            <a:avLst/>
            <a:gdLst/>
            <a:ahLst/>
            <a:cxnLst/>
            <a:rect l="l" t="t" r="r" b="b"/>
            <a:pathLst>
              <a:path w="6281574" h="5417857">
                <a:moveTo>
                  <a:pt x="0" y="0"/>
                </a:moveTo>
                <a:lnTo>
                  <a:pt x="6281574" y="0"/>
                </a:lnTo>
                <a:lnTo>
                  <a:pt x="6281574" y="5417857"/>
                </a:lnTo>
                <a:lnTo>
                  <a:pt x="0" y="5417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flipH="1">
            <a:off x="14821336" y="1252565"/>
            <a:ext cx="2231958" cy="856260"/>
          </a:xfrm>
          <a:custGeom>
            <a:avLst/>
            <a:gdLst/>
            <a:ahLst/>
            <a:cxnLst/>
            <a:rect l="l" t="t" r="r" b="b"/>
            <a:pathLst>
              <a:path w="2231958" h="856260">
                <a:moveTo>
                  <a:pt x="2231958" y="0"/>
                </a:moveTo>
                <a:lnTo>
                  <a:pt x="0" y="0"/>
                </a:lnTo>
                <a:lnTo>
                  <a:pt x="0" y="856260"/>
                </a:lnTo>
                <a:lnTo>
                  <a:pt x="2231958" y="856260"/>
                </a:lnTo>
                <a:lnTo>
                  <a:pt x="223195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flipH="1">
            <a:off x="3204824" y="733815"/>
            <a:ext cx="1884636" cy="723015"/>
          </a:xfrm>
          <a:custGeom>
            <a:avLst/>
            <a:gdLst/>
            <a:ahLst/>
            <a:cxnLst/>
            <a:rect l="l" t="t" r="r" b="b"/>
            <a:pathLst>
              <a:path w="1884636" h="723015">
                <a:moveTo>
                  <a:pt x="1884637" y="0"/>
                </a:moveTo>
                <a:lnTo>
                  <a:pt x="0" y="0"/>
                </a:lnTo>
                <a:lnTo>
                  <a:pt x="0" y="723015"/>
                </a:lnTo>
                <a:lnTo>
                  <a:pt x="1884637" y="723015"/>
                </a:lnTo>
                <a:lnTo>
                  <a:pt x="188463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80" y="4173187"/>
            <a:ext cx="16060322" cy="7896456"/>
          </a:xfrm>
          <a:custGeom>
            <a:avLst/>
            <a:gdLst/>
            <a:ahLst/>
            <a:cxnLst/>
            <a:rect l="l" t="t" r="r" b="b"/>
            <a:pathLst>
              <a:path w="16060322" h="7896456">
                <a:moveTo>
                  <a:pt x="0" y="0"/>
                </a:moveTo>
                <a:lnTo>
                  <a:pt x="16060323" y="0"/>
                </a:lnTo>
                <a:lnTo>
                  <a:pt x="16060323" y="7896457"/>
                </a:lnTo>
                <a:lnTo>
                  <a:pt x="0" y="7896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365" y="7639497"/>
            <a:ext cx="1731088" cy="2600696"/>
          </a:xfrm>
          <a:custGeom>
            <a:avLst/>
            <a:gdLst/>
            <a:ahLst/>
            <a:cxnLst/>
            <a:rect l="l" t="t" r="r" b="b"/>
            <a:pathLst>
              <a:path w="1731088" h="2600696">
                <a:moveTo>
                  <a:pt x="0" y="0"/>
                </a:moveTo>
                <a:lnTo>
                  <a:pt x="1731088" y="0"/>
                </a:lnTo>
                <a:lnTo>
                  <a:pt x="1731088" y="2600696"/>
                </a:lnTo>
                <a:lnTo>
                  <a:pt x="0" y="2600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575034" y="1906291"/>
            <a:ext cx="8210583" cy="8210583"/>
          </a:xfrm>
          <a:custGeom>
            <a:avLst/>
            <a:gdLst/>
            <a:ahLst/>
            <a:cxnLst/>
            <a:rect l="l" t="t" r="r" b="b"/>
            <a:pathLst>
              <a:path w="8210583" h="8210583">
                <a:moveTo>
                  <a:pt x="0" y="0"/>
                </a:moveTo>
                <a:lnTo>
                  <a:pt x="8210582" y="0"/>
                </a:lnTo>
                <a:lnTo>
                  <a:pt x="8210582" y="8210583"/>
                </a:lnTo>
                <a:lnTo>
                  <a:pt x="0" y="82105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432770" y="529106"/>
            <a:ext cx="14529070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FTV ELEKTRÁRNY V ZÁMĚLI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9795" y="4768283"/>
            <a:ext cx="8791337" cy="66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6966" lvl="1" indent="-413483" algn="l">
              <a:lnSpc>
                <a:spcPts val="5362"/>
              </a:lnSpc>
              <a:spcBef>
                <a:spcPct val="0"/>
              </a:spcBef>
              <a:buAutoNum type="arabicPeriod"/>
            </a:pPr>
            <a:r>
              <a:rPr lang="en-US" sz="383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20 kW na budově základní školy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80" y="4173187"/>
            <a:ext cx="16060322" cy="7896456"/>
          </a:xfrm>
          <a:custGeom>
            <a:avLst/>
            <a:gdLst/>
            <a:ahLst/>
            <a:cxnLst/>
            <a:rect l="l" t="t" r="r" b="b"/>
            <a:pathLst>
              <a:path w="16060322" h="7896456">
                <a:moveTo>
                  <a:pt x="0" y="0"/>
                </a:moveTo>
                <a:lnTo>
                  <a:pt x="16060323" y="0"/>
                </a:lnTo>
                <a:lnTo>
                  <a:pt x="16060323" y="7896457"/>
                </a:lnTo>
                <a:lnTo>
                  <a:pt x="0" y="7896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365" y="7639497"/>
            <a:ext cx="1731088" cy="2600696"/>
          </a:xfrm>
          <a:custGeom>
            <a:avLst/>
            <a:gdLst/>
            <a:ahLst/>
            <a:cxnLst/>
            <a:rect l="l" t="t" r="r" b="b"/>
            <a:pathLst>
              <a:path w="1731088" h="2600696">
                <a:moveTo>
                  <a:pt x="0" y="0"/>
                </a:moveTo>
                <a:lnTo>
                  <a:pt x="1731088" y="0"/>
                </a:lnTo>
                <a:lnTo>
                  <a:pt x="1731088" y="2600696"/>
                </a:lnTo>
                <a:lnTo>
                  <a:pt x="0" y="2600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7447632" y="2121041"/>
            <a:ext cx="10635270" cy="7976453"/>
          </a:xfrm>
          <a:custGeom>
            <a:avLst/>
            <a:gdLst/>
            <a:ahLst/>
            <a:cxnLst/>
            <a:rect l="l" t="t" r="r" b="b"/>
            <a:pathLst>
              <a:path w="10635270" h="7976453">
                <a:moveTo>
                  <a:pt x="0" y="0"/>
                </a:moveTo>
                <a:lnTo>
                  <a:pt x="10635271" y="0"/>
                </a:lnTo>
                <a:lnTo>
                  <a:pt x="10635271" y="7976453"/>
                </a:lnTo>
                <a:lnTo>
                  <a:pt x="0" y="7976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432770" y="529106"/>
            <a:ext cx="14529070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FTV ELEKTRÁRNY V ZÁMĚLI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4046" y="4092008"/>
            <a:ext cx="5864449" cy="201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2"/>
              </a:lnSpc>
              <a:spcBef>
                <a:spcPct val="0"/>
              </a:spcBef>
            </a:pPr>
            <a:r>
              <a:rPr lang="en-US" sz="383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4. nyní v realizaci - 32 kW na stodole komunitního centra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675981"/>
            <a:ext cx="18288000" cy="8991749"/>
          </a:xfrm>
          <a:custGeom>
            <a:avLst/>
            <a:gdLst/>
            <a:ahLst/>
            <a:cxnLst/>
            <a:rect l="l" t="t" r="r" b="b"/>
            <a:pathLst>
              <a:path w="18288000" h="8991749">
                <a:moveTo>
                  <a:pt x="0" y="0"/>
                </a:moveTo>
                <a:lnTo>
                  <a:pt x="18288000" y="0"/>
                </a:lnTo>
                <a:lnTo>
                  <a:pt x="18288000" y="8991749"/>
                </a:lnTo>
                <a:lnTo>
                  <a:pt x="0" y="89917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526776" y="1938991"/>
            <a:ext cx="8569243" cy="7776471"/>
          </a:xfrm>
          <a:custGeom>
            <a:avLst/>
            <a:gdLst/>
            <a:ahLst/>
            <a:cxnLst/>
            <a:rect l="l" t="t" r="r" b="b"/>
            <a:pathLst>
              <a:path w="8569243" h="7776471">
                <a:moveTo>
                  <a:pt x="0" y="0"/>
                </a:moveTo>
                <a:lnTo>
                  <a:pt x="8569243" y="0"/>
                </a:lnTo>
                <a:lnTo>
                  <a:pt x="8569243" y="7776471"/>
                </a:lnTo>
                <a:lnTo>
                  <a:pt x="0" y="7776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864" t="-16919" r="-16146" b="-953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2173268" y="259145"/>
            <a:ext cx="13941464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KOMUNITNÍ CENTRUM ZÁMĚL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117922"/>
            <a:ext cx="9070194" cy="675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6966" lvl="1" indent="-413483" algn="l">
              <a:lnSpc>
                <a:spcPts val="5362"/>
              </a:lnSpc>
              <a:buFont typeface="Arial"/>
              <a:buChar char="•"/>
            </a:pPr>
            <a:r>
              <a:rPr lang="en-US" sz="383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přírodní Zahrada Dobromysl funguje od roku 2020 (projekt MAS Sdružení SPLAV, z.s. Využití zahradní terapie v praxi)</a:t>
            </a:r>
          </a:p>
          <a:p>
            <a:pPr marL="826966" lvl="1" indent="-413483" algn="l">
              <a:lnSpc>
                <a:spcPts val="5362"/>
              </a:lnSpc>
              <a:buFont typeface="Arial"/>
              <a:buChar char="•"/>
            </a:pPr>
            <a:r>
              <a:rPr lang="en-US" sz="383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rekonstrukce budovy 2021-2022 (Zelená úsporám + IROP)</a:t>
            </a:r>
          </a:p>
          <a:p>
            <a:pPr marL="826966" lvl="1" indent="-413483" algn="l">
              <a:lnSpc>
                <a:spcPts val="5362"/>
              </a:lnSpc>
              <a:buFont typeface="Arial"/>
              <a:buChar char="•"/>
            </a:pPr>
            <a:r>
              <a:rPr lang="en-US" sz="383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projekty Komunitní aktivity I. a II. (2023 - 2028)</a:t>
            </a:r>
          </a:p>
          <a:p>
            <a:pPr marL="826966" lvl="1" indent="-413483" algn="l">
              <a:lnSpc>
                <a:spcPts val="5362"/>
              </a:lnSpc>
              <a:buFont typeface="Arial"/>
              <a:buChar char="•"/>
            </a:pPr>
            <a:r>
              <a:rPr lang="en-US" sz="383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plán výstavby: Dětská skupina/Domov pro seniory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80" y="4173187"/>
            <a:ext cx="16060322" cy="7896456"/>
          </a:xfrm>
          <a:custGeom>
            <a:avLst/>
            <a:gdLst/>
            <a:ahLst/>
            <a:cxnLst/>
            <a:rect l="l" t="t" r="r" b="b"/>
            <a:pathLst>
              <a:path w="16060322" h="7896456">
                <a:moveTo>
                  <a:pt x="0" y="0"/>
                </a:moveTo>
                <a:lnTo>
                  <a:pt x="16060323" y="0"/>
                </a:lnTo>
                <a:lnTo>
                  <a:pt x="16060323" y="7896457"/>
                </a:lnTo>
                <a:lnTo>
                  <a:pt x="0" y="7896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365" y="7639497"/>
            <a:ext cx="1731088" cy="2600696"/>
          </a:xfrm>
          <a:custGeom>
            <a:avLst/>
            <a:gdLst/>
            <a:ahLst/>
            <a:cxnLst/>
            <a:rect l="l" t="t" r="r" b="b"/>
            <a:pathLst>
              <a:path w="1731088" h="2600696">
                <a:moveTo>
                  <a:pt x="0" y="0"/>
                </a:moveTo>
                <a:lnTo>
                  <a:pt x="1731088" y="0"/>
                </a:lnTo>
                <a:lnTo>
                  <a:pt x="1731088" y="2600696"/>
                </a:lnTo>
                <a:lnTo>
                  <a:pt x="0" y="2600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2017266" y="1898611"/>
            <a:ext cx="14253468" cy="5233831"/>
          </a:xfrm>
          <a:custGeom>
            <a:avLst/>
            <a:gdLst/>
            <a:ahLst/>
            <a:cxnLst/>
            <a:rect l="l" t="t" r="r" b="b"/>
            <a:pathLst>
              <a:path w="14253468" h="5233831">
                <a:moveTo>
                  <a:pt x="0" y="0"/>
                </a:moveTo>
                <a:lnTo>
                  <a:pt x="14253468" y="0"/>
                </a:lnTo>
                <a:lnTo>
                  <a:pt x="14253468" y="5233832"/>
                </a:lnTo>
                <a:lnTo>
                  <a:pt x="0" y="523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6981715" y="6056878"/>
            <a:ext cx="5505433" cy="4129075"/>
          </a:xfrm>
          <a:custGeom>
            <a:avLst/>
            <a:gdLst/>
            <a:ahLst/>
            <a:cxnLst/>
            <a:rect l="l" t="t" r="r" b="b"/>
            <a:pathLst>
              <a:path w="5505433" h="4129075">
                <a:moveTo>
                  <a:pt x="0" y="0"/>
                </a:moveTo>
                <a:lnTo>
                  <a:pt x="5505433" y="0"/>
                </a:lnTo>
                <a:lnTo>
                  <a:pt x="5505433" y="4129075"/>
                </a:lnTo>
                <a:lnTo>
                  <a:pt x="0" y="4129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2752421" y="7399143"/>
            <a:ext cx="3659943" cy="1210808"/>
          </a:xfrm>
          <a:custGeom>
            <a:avLst/>
            <a:gdLst/>
            <a:ahLst/>
            <a:cxnLst/>
            <a:rect l="l" t="t" r="r" b="b"/>
            <a:pathLst>
              <a:path w="3659943" h="1210808">
                <a:moveTo>
                  <a:pt x="0" y="0"/>
                </a:moveTo>
                <a:lnTo>
                  <a:pt x="3659942" y="0"/>
                </a:lnTo>
                <a:lnTo>
                  <a:pt x="3659942" y="1210808"/>
                </a:lnTo>
                <a:lnTo>
                  <a:pt x="0" y="12108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173268" y="259145"/>
            <a:ext cx="13941464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KOMUNITNÍ CENTRUM ZÁMĚL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3876" y="-454127"/>
            <a:ext cx="2337284" cy="2334362"/>
          </a:xfrm>
          <a:custGeom>
            <a:avLst/>
            <a:gdLst/>
            <a:ahLst/>
            <a:cxnLst/>
            <a:rect l="l" t="t" r="r" b="b"/>
            <a:pathLst>
              <a:path w="2337284" h="2334362">
                <a:moveTo>
                  <a:pt x="0" y="0"/>
                </a:moveTo>
                <a:lnTo>
                  <a:pt x="2337284" y="0"/>
                </a:lnTo>
                <a:lnTo>
                  <a:pt x="2337284" y="2334362"/>
                </a:lnTo>
                <a:lnTo>
                  <a:pt x="0" y="2334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5993860" y="8220048"/>
            <a:ext cx="6147070" cy="2066952"/>
          </a:xfrm>
          <a:custGeom>
            <a:avLst/>
            <a:gdLst/>
            <a:ahLst/>
            <a:cxnLst/>
            <a:rect l="l" t="t" r="r" b="b"/>
            <a:pathLst>
              <a:path w="6147070" h="2066952">
                <a:moveTo>
                  <a:pt x="6147070" y="0"/>
                </a:moveTo>
                <a:lnTo>
                  <a:pt x="0" y="0"/>
                </a:lnTo>
                <a:lnTo>
                  <a:pt x="0" y="2066952"/>
                </a:lnTo>
                <a:lnTo>
                  <a:pt x="6147070" y="2066952"/>
                </a:lnTo>
                <a:lnTo>
                  <a:pt x="614707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8237200" y="10271760"/>
            <a:ext cx="50800" cy="15240"/>
          </a:xfrm>
          <a:custGeom>
            <a:avLst/>
            <a:gdLst/>
            <a:ahLst/>
            <a:cxnLst/>
            <a:rect l="l" t="t" r="r" b="b"/>
            <a:pathLst>
              <a:path w="50800" h="15240">
                <a:moveTo>
                  <a:pt x="0" y="0"/>
                </a:moveTo>
                <a:lnTo>
                  <a:pt x="50800" y="0"/>
                </a:lnTo>
                <a:lnTo>
                  <a:pt x="50800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2140930" y="8220048"/>
            <a:ext cx="6147070" cy="2066952"/>
          </a:xfrm>
          <a:custGeom>
            <a:avLst/>
            <a:gdLst/>
            <a:ahLst/>
            <a:cxnLst/>
            <a:rect l="l" t="t" r="r" b="b"/>
            <a:pathLst>
              <a:path w="6147070" h="2066952">
                <a:moveTo>
                  <a:pt x="0" y="0"/>
                </a:moveTo>
                <a:lnTo>
                  <a:pt x="6147070" y="0"/>
                </a:lnTo>
                <a:lnTo>
                  <a:pt x="6147070" y="2066952"/>
                </a:lnTo>
                <a:lnTo>
                  <a:pt x="0" y="2066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flipH="1">
            <a:off x="7748712" y="713054"/>
            <a:ext cx="2231958" cy="856260"/>
          </a:xfrm>
          <a:custGeom>
            <a:avLst/>
            <a:gdLst/>
            <a:ahLst/>
            <a:cxnLst/>
            <a:rect l="l" t="t" r="r" b="b"/>
            <a:pathLst>
              <a:path w="2231958" h="856260">
                <a:moveTo>
                  <a:pt x="2231958" y="0"/>
                </a:moveTo>
                <a:lnTo>
                  <a:pt x="0" y="0"/>
                </a:lnTo>
                <a:lnTo>
                  <a:pt x="0" y="856261"/>
                </a:lnTo>
                <a:lnTo>
                  <a:pt x="2231958" y="856261"/>
                </a:lnTo>
                <a:lnTo>
                  <a:pt x="223195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-971507" y="8677999"/>
            <a:ext cx="5110790" cy="2040886"/>
          </a:xfrm>
          <a:custGeom>
            <a:avLst/>
            <a:gdLst/>
            <a:ahLst/>
            <a:cxnLst/>
            <a:rect l="l" t="t" r="r" b="b"/>
            <a:pathLst>
              <a:path w="5110790" h="2040886">
                <a:moveTo>
                  <a:pt x="5110789" y="0"/>
                </a:moveTo>
                <a:lnTo>
                  <a:pt x="0" y="0"/>
                </a:lnTo>
                <a:lnTo>
                  <a:pt x="0" y="2040886"/>
                </a:lnTo>
                <a:lnTo>
                  <a:pt x="5110789" y="2040886"/>
                </a:lnTo>
                <a:lnTo>
                  <a:pt x="511078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380908" y="459649"/>
            <a:ext cx="9225904" cy="224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52"/>
              </a:lnSpc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KOLIK ENERGIE VYROBÍME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1060" y="2553029"/>
            <a:ext cx="6941781" cy="620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6100" lvl="1" indent="-418050" algn="l">
              <a:lnSpc>
                <a:spcPts val="6196"/>
              </a:lnSpc>
              <a:buFont typeface="Arial"/>
              <a:buChar char="•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Celkově 3 stávající elektrárny za rok vyrobí cca 50MW.</a:t>
            </a:r>
          </a:p>
          <a:p>
            <a:pPr marL="836100" lvl="1" indent="-418050" algn="l">
              <a:lnSpc>
                <a:spcPts val="6196"/>
              </a:lnSpc>
              <a:buFont typeface="Arial"/>
              <a:buChar char="•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Celková kapacita bateriových úložišť je 117 kW/den.</a:t>
            </a:r>
          </a:p>
          <a:p>
            <a:pPr marL="836100" lvl="1" indent="-418050" algn="l">
              <a:lnSpc>
                <a:spcPts val="6196"/>
              </a:lnSpc>
              <a:buFont typeface="Arial"/>
              <a:buChar char="•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Sdíleno na ČOV cca 4MW/rok.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643194" y="1380959"/>
            <a:ext cx="10518021" cy="7376141"/>
            <a:chOff x="0" y="0"/>
            <a:chExt cx="14024028" cy="9834855"/>
          </a:xfrm>
        </p:grpSpPr>
        <p:sp>
          <p:nvSpPr>
            <p:cNvPr id="11" name="Freeform 11"/>
            <p:cNvSpPr/>
            <p:nvPr/>
          </p:nvSpPr>
          <p:spPr>
            <a:xfrm rot="-5178761">
              <a:off x="1653737" y="-2396232"/>
              <a:ext cx="10716386" cy="14627319"/>
            </a:xfrm>
            <a:custGeom>
              <a:avLst/>
              <a:gdLst/>
              <a:ahLst/>
              <a:cxnLst/>
              <a:rect l="l" t="t" r="r" b="b"/>
              <a:pathLst>
                <a:path w="10716386" h="14627319">
                  <a:moveTo>
                    <a:pt x="0" y="632491"/>
                  </a:moveTo>
                  <a:lnTo>
                    <a:pt x="9814495" y="0"/>
                  </a:lnTo>
                  <a:lnTo>
                    <a:pt x="10716386" y="13994828"/>
                  </a:lnTo>
                  <a:lnTo>
                    <a:pt x="901890" y="14627319"/>
                  </a:lnTo>
                  <a:lnTo>
                    <a:pt x="0" y="632491"/>
                  </a:lnTo>
                  <a:close/>
                </a:path>
              </a:pathLst>
            </a:custGeom>
            <a:blipFill>
              <a:blip r:embed="rId7"/>
              <a:stretch>
                <a:fillRect l="-25864" t="-2464" b="-27970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/>
            <p:cNvSpPr/>
            <p:nvPr/>
          </p:nvSpPr>
          <p:spPr>
            <a:xfrm rot="72173">
              <a:off x="2808423" y="1802170"/>
              <a:ext cx="9392959" cy="419249"/>
            </a:xfrm>
            <a:custGeom>
              <a:avLst/>
              <a:gdLst/>
              <a:ahLst/>
              <a:cxnLst/>
              <a:rect l="l" t="t" r="r" b="b"/>
              <a:pathLst>
                <a:path w="9392959" h="419249">
                  <a:moveTo>
                    <a:pt x="0" y="0"/>
                  </a:moveTo>
                  <a:lnTo>
                    <a:pt x="9392959" y="0"/>
                  </a:lnTo>
                  <a:lnTo>
                    <a:pt x="9392959" y="419249"/>
                  </a:lnTo>
                  <a:lnTo>
                    <a:pt x="0" y="41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/>
            <p:nvPr/>
          </p:nvSpPr>
          <p:spPr>
            <a:xfrm rot="72173">
              <a:off x="2713998" y="3128709"/>
              <a:ext cx="9392959" cy="419249"/>
            </a:xfrm>
            <a:custGeom>
              <a:avLst/>
              <a:gdLst/>
              <a:ahLst/>
              <a:cxnLst/>
              <a:rect l="l" t="t" r="r" b="b"/>
              <a:pathLst>
                <a:path w="9392959" h="419249">
                  <a:moveTo>
                    <a:pt x="0" y="0"/>
                  </a:moveTo>
                  <a:lnTo>
                    <a:pt x="9392959" y="0"/>
                  </a:lnTo>
                  <a:lnTo>
                    <a:pt x="9392959" y="419249"/>
                  </a:lnTo>
                  <a:lnTo>
                    <a:pt x="0" y="41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/>
            <p:cNvSpPr/>
            <p:nvPr/>
          </p:nvSpPr>
          <p:spPr>
            <a:xfrm rot="72173">
              <a:off x="2256924" y="8086954"/>
              <a:ext cx="9392959" cy="419249"/>
            </a:xfrm>
            <a:custGeom>
              <a:avLst/>
              <a:gdLst/>
              <a:ahLst/>
              <a:cxnLst/>
              <a:rect l="l" t="t" r="r" b="b"/>
              <a:pathLst>
                <a:path w="9392959" h="419249">
                  <a:moveTo>
                    <a:pt x="0" y="0"/>
                  </a:moveTo>
                  <a:lnTo>
                    <a:pt x="9392959" y="0"/>
                  </a:lnTo>
                  <a:lnTo>
                    <a:pt x="9392959" y="419249"/>
                  </a:lnTo>
                  <a:lnTo>
                    <a:pt x="0" y="419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/>
            <p:cNvSpPr/>
            <p:nvPr/>
          </p:nvSpPr>
          <p:spPr>
            <a:xfrm rot="72173">
              <a:off x="7632354" y="2542587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9" y="0"/>
                  </a:lnTo>
                  <a:lnTo>
                    <a:pt x="5936119" y="264955"/>
                  </a:lnTo>
                  <a:lnTo>
                    <a:pt x="0" y="26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/>
            <p:nvPr/>
          </p:nvSpPr>
          <p:spPr>
            <a:xfrm rot="72173">
              <a:off x="7835554" y="5514596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9" y="0"/>
                  </a:lnTo>
                  <a:lnTo>
                    <a:pt x="5936119" y="264955"/>
                  </a:lnTo>
                  <a:lnTo>
                    <a:pt x="0" y="26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/>
            <p:nvPr/>
          </p:nvSpPr>
          <p:spPr>
            <a:xfrm rot="72173">
              <a:off x="7566924" y="6222768"/>
              <a:ext cx="6066980" cy="270796"/>
            </a:xfrm>
            <a:custGeom>
              <a:avLst/>
              <a:gdLst/>
              <a:ahLst/>
              <a:cxnLst/>
              <a:rect l="l" t="t" r="r" b="b"/>
              <a:pathLst>
                <a:path w="6066980" h="270796">
                  <a:moveTo>
                    <a:pt x="0" y="0"/>
                  </a:moveTo>
                  <a:lnTo>
                    <a:pt x="6066980" y="0"/>
                  </a:lnTo>
                  <a:lnTo>
                    <a:pt x="6066980" y="270795"/>
                  </a:lnTo>
                  <a:lnTo>
                    <a:pt x="0" y="270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/>
            <p:nvPr/>
          </p:nvSpPr>
          <p:spPr>
            <a:xfrm rot="72173">
              <a:off x="7835554" y="6619494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9" y="0"/>
                  </a:lnTo>
                  <a:lnTo>
                    <a:pt x="5936119" y="264954"/>
                  </a:lnTo>
                  <a:lnTo>
                    <a:pt x="0" y="264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/>
            <p:cNvSpPr/>
            <p:nvPr/>
          </p:nvSpPr>
          <p:spPr>
            <a:xfrm rot="72173">
              <a:off x="8085783" y="6985533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8" y="0"/>
                  </a:lnTo>
                  <a:lnTo>
                    <a:pt x="5936118" y="264955"/>
                  </a:lnTo>
                  <a:lnTo>
                    <a:pt x="0" y="26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/>
            <p:cNvSpPr/>
            <p:nvPr/>
          </p:nvSpPr>
          <p:spPr>
            <a:xfrm rot="72173">
              <a:off x="7632354" y="1571147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9" y="0"/>
                  </a:lnTo>
                  <a:lnTo>
                    <a:pt x="5936119" y="264955"/>
                  </a:lnTo>
                  <a:lnTo>
                    <a:pt x="0" y="26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/>
            <p:cNvSpPr/>
            <p:nvPr/>
          </p:nvSpPr>
          <p:spPr>
            <a:xfrm rot="72173">
              <a:off x="7632354" y="2897686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9" y="0"/>
                  </a:lnTo>
                  <a:lnTo>
                    <a:pt x="5936119" y="264955"/>
                  </a:lnTo>
                  <a:lnTo>
                    <a:pt x="0" y="26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/>
            <p:cNvSpPr/>
            <p:nvPr/>
          </p:nvSpPr>
          <p:spPr>
            <a:xfrm rot="72173">
              <a:off x="7506861" y="7788525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8" y="0"/>
                  </a:lnTo>
                  <a:lnTo>
                    <a:pt x="5936118" y="264954"/>
                  </a:lnTo>
                  <a:lnTo>
                    <a:pt x="0" y="264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23"/>
            <p:cNvSpPr/>
            <p:nvPr/>
          </p:nvSpPr>
          <p:spPr>
            <a:xfrm rot="72173">
              <a:off x="7697829" y="2187488"/>
              <a:ext cx="5936118" cy="264955"/>
            </a:xfrm>
            <a:custGeom>
              <a:avLst/>
              <a:gdLst/>
              <a:ahLst/>
              <a:cxnLst/>
              <a:rect l="l" t="t" r="r" b="b"/>
              <a:pathLst>
                <a:path w="5936118" h="264955">
                  <a:moveTo>
                    <a:pt x="0" y="0"/>
                  </a:moveTo>
                  <a:lnTo>
                    <a:pt x="5936118" y="0"/>
                  </a:lnTo>
                  <a:lnTo>
                    <a:pt x="5936118" y="264955"/>
                  </a:lnTo>
                  <a:lnTo>
                    <a:pt x="0" y="264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4000"/>
              </a:blip>
              <a:stretch>
                <a:fillRect t="-208851" b="-9442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9355" y="7301729"/>
            <a:ext cx="7315200" cy="3127248"/>
          </a:xfrm>
          <a:custGeom>
            <a:avLst/>
            <a:gdLst/>
            <a:ahLst/>
            <a:cxnLst/>
            <a:rect l="l" t="t" r="r" b="b"/>
            <a:pathLst>
              <a:path w="7315200" h="3127248">
                <a:moveTo>
                  <a:pt x="0" y="0"/>
                </a:moveTo>
                <a:lnTo>
                  <a:pt x="7315200" y="0"/>
                </a:lnTo>
                <a:lnTo>
                  <a:pt x="7315200" y="3127248"/>
                </a:lnTo>
                <a:lnTo>
                  <a:pt x="0" y="31272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229448" y="7301729"/>
            <a:ext cx="7315200" cy="3127248"/>
          </a:xfrm>
          <a:custGeom>
            <a:avLst/>
            <a:gdLst/>
            <a:ahLst/>
            <a:cxnLst/>
            <a:rect l="l" t="t" r="r" b="b"/>
            <a:pathLst>
              <a:path w="7315200" h="3127248">
                <a:moveTo>
                  <a:pt x="0" y="0"/>
                </a:moveTo>
                <a:lnTo>
                  <a:pt x="7315200" y="0"/>
                </a:lnTo>
                <a:lnTo>
                  <a:pt x="7315200" y="3127248"/>
                </a:lnTo>
                <a:lnTo>
                  <a:pt x="0" y="31272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4967589"/>
            <a:ext cx="3215801" cy="1233698"/>
          </a:xfrm>
          <a:custGeom>
            <a:avLst/>
            <a:gdLst/>
            <a:ahLst/>
            <a:cxnLst/>
            <a:rect l="l" t="t" r="r" b="b"/>
            <a:pathLst>
              <a:path w="3215801" h="1233698">
                <a:moveTo>
                  <a:pt x="0" y="0"/>
                </a:moveTo>
                <a:lnTo>
                  <a:pt x="3215801" y="0"/>
                </a:lnTo>
                <a:lnTo>
                  <a:pt x="3215801" y="1233698"/>
                </a:lnTo>
                <a:lnTo>
                  <a:pt x="0" y="12336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13472341" y="4891282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3414707" y="0"/>
                </a:moveTo>
                <a:lnTo>
                  <a:pt x="0" y="0"/>
                </a:lnTo>
                <a:lnTo>
                  <a:pt x="0" y="1310005"/>
                </a:lnTo>
                <a:lnTo>
                  <a:pt x="3414707" y="1310005"/>
                </a:lnTo>
                <a:lnTo>
                  <a:pt x="341470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flipH="1">
            <a:off x="16158305" y="767404"/>
            <a:ext cx="1362209" cy="522593"/>
          </a:xfrm>
          <a:custGeom>
            <a:avLst/>
            <a:gdLst/>
            <a:ahLst/>
            <a:cxnLst/>
            <a:rect l="l" t="t" r="r" b="b"/>
            <a:pathLst>
              <a:path w="1362209" h="522593">
                <a:moveTo>
                  <a:pt x="1362209" y="0"/>
                </a:moveTo>
                <a:lnTo>
                  <a:pt x="0" y="0"/>
                </a:lnTo>
                <a:lnTo>
                  <a:pt x="0" y="522592"/>
                </a:lnTo>
                <a:lnTo>
                  <a:pt x="1362209" y="522592"/>
                </a:lnTo>
                <a:lnTo>
                  <a:pt x="136220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756008" y="169549"/>
            <a:ext cx="5057714" cy="10117451"/>
          </a:xfrm>
          <a:custGeom>
            <a:avLst/>
            <a:gdLst/>
            <a:ahLst/>
            <a:cxnLst/>
            <a:rect l="l" t="t" r="r" b="b"/>
            <a:pathLst>
              <a:path w="5057714" h="10117451">
                <a:moveTo>
                  <a:pt x="0" y="0"/>
                </a:moveTo>
                <a:lnTo>
                  <a:pt x="5057714" y="0"/>
                </a:lnTo>
                <a:lnTo>
                  <a:pt x="5057714" y="10117451"/>
                </a:lnTo>
                <a:lnTo>
                  <a:pt x="0" y="10117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" t="-15392" r="-37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7266148" y="169549"/>
            <a:ext cx="5127038" cy="9955961"/>
          </a:xfrm>
          <a:custGeom>
            <a:avLst/>
            <a:gdLst/>
            <a:ahLst/>
            <a:cxnLst/>
            <a:rect l="l" t="t" r="r" b="b"/>
            <a:pathLst>
              <a:path w="5127038" h="9955961">
                <a:moveTo>
                  <a:pt x="0" y="0"/>
                </a:moveTo>
                <a:lnTo>
                  <a:pt x="5127038" y="0"/>
                </a:lnTo>
                <a:lnTo>
                  <a:pt x="5127038" y="9955961"/>
                </a:lnTo>
                <a:lnTo>
                  <a:pt x="0" y="9955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223" r="-68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2819940" y="169549"/>
            <a:ext cx="5226213" cy="9955961"/>
          </a:xfrm>
          <a:custGeom>
            <a:avLst/>
            <a:gdLst/>
            <a:ahLst/>
            <a:cxnLst/>
            <a:rect l="l" t="t" r="r" b="b"/>
            <a:pathLst>
              <a:path w="5226213" h="9955961">
                <a:moveTo>
                  <a:pt x="0" y="0"/>
                </a:moveTo>
                <a:lnTo>
                  <a:pt x="5226213" y="0"/>
                </a:lnTo>
                <a:lnTo>
                  <a:pt x="5226213" y="9955961"/>
                </a:lnTo>
                <a:lnTo>
                  <a:pt x="0" y="99559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65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0" y="207649"/>
            <a:ext cx="3503773" cy="78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5"/>
              </a:lnSpc>
            </a:pPr>
            <a:r>
              <a:rPr lang="en-US" sz="539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FTV MLÝN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9355" y="7301729"/>
            <a:ext cx="7315200" cy="3127248"/>
          </a:xfrm>
          <a:custGeom>
            <a:avLst/>
            <a:gdLst/>
            <a:ahLst/>
            <a:cxnLst/>
            <a:rect l="l" t="t" r="r" b="b"/>
            <a:pathLst>
              <a:path w="7315200" h="3127248">
                <a:moveTo>
                  <a:pt x="0" y="0"/>
                </a:moveTo>
                <a:lnTo>
                  <a:pt x="7315200" y="0"/>
                </a:lnTo>
                <a:lnTo>
                  <a:pt x="7315200" y="3127248"/>
                </a:lnTo>
                <a:lnTo>
                  <a:pt x="0" y="31272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3229448" y="7301729"/>
            <a:ext cx="7315200" cy="3127248"/>
          </a:xfrm>
          <a:custGeom>
            <a:avLst/>
            <a:gdLst/>
            <a:ahLst/>
            <a:cxnLst/>
            <a:rect l="l" t="t" r="r" b="b"/>
            <a:pathLst>
              <a:path w="7315200" h="3127248">
                <a:moveTo>
                  <a:pt x="0" y="0"/>
                </a:moveTo>
                <a:lnTo>
                  <a:pt x="7315200" y="0"/>
                </a:lnTo>
                <a:lnTo>
                  <a:pt x="7315200" y="3127248"/>
                </a:lnTo>
                <a:lnTo>
                  <a:pt x="0" y="31272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028700" y="4967589"/>
            <a:ext cx="3215801" cy="1233698"/>
          </a:xfrm>
          <a:custGeom>
            <a:avLst/>
            <a:gdLst/>
            <a:ahLst/>
            <a:cxnLst/>
            <a:rect l="l" t="t" r="r" b="b"/>
            <a:pathLst>
              <a:path w="3215801" h="1233698">
                <a:moveTo>
                  <a:pt x="0" y="0"/>
                </a:moveTo>
                <a:lnTo>
                  <a:pt x="3215801" y="0"/>
                </a:lnTo>
                <a:lnTo>
                  <a:pt x="3215801" y="1233698"/>
                </a:lnTo>
                <a:lnTo>
                  <a:pt x="0" y="12336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flipH="1">
            <a:off x="13472341" y="4891282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3414707" y="0"/>
                </a:moveTo>
                <a:lnTo>
                  <a:pt x="0" y="0"/>
                </a:lnTo>
                <a:lnTo>
                  <a:pt x="0" y="1310005"/>
                </a:lnTo>
                <a:lnTo>
                  <a:pt x="3414707" y="1310005"/>
                </a:lnTo>
                <a:lnTo>
                  <a:pt x="341470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flipH="1">
            <a:off x="16158305" y="767404"/>
            <a:ext cx="1362209" cy="522593"/>
          </a:xfrm>
          <a:custGeom>
            <a:avLst/>
            <a:gdLst/>
            <a:ahLst/>
            <a:cxnLst/>
            <a:rect l="l" t="t" r="r" b="b"/>
            <a:pathLst>
              <a:path w="1362209" h="522593">
                <a:moveTo>
                  <a:pt x="1362209" y="0"/>
                </a:moveTo>
                <a:lnTo>
                  <a:pt x="0" y="0"/>
                </a:lnTo>
                <a:lnTo>
                  <a:pt x="0" y="522592"/>
                </a:lnTo>
                <a:lnTo>
                  <a:pt x="1362209" y="522592"/>
                </a:lnTo>
                <a:lnTo>
                  <a:pt x="136220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3954825" y="111856"/>
            <a:ext cx="5189175" cy="10063288"/>
          </a:xfrm>
          <a:custGeom>
            <a:avLst/>
            <a:gdLst/>
            <a:ahLst/>
            <a:cxnLst/>
            <a:rect l="l" t="t" r="r" b="b"/>
            <a:pathLst>
              <a:path w="5189175" h="10063288">
                <a:moveTo>
                  <a:pt x="0" y="0"/>
                </a:moveTo>
                <a:lnTo>
                  <a:pt x="5189175" y="0"/>
                </a:lnTo>
                <a:lnTo>
                  <a:pt x="5189175" y="10063288"/>
                </a:lnTo>
                <a:lnTo>
                  <a:pt x="0" y="10063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912" r="-28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338245" y="111856"/>
            <a:ext cx="5293781" cy="10175144"/>
          </a:xfrm>
          <a:custGeom>
            <a:avLst/>
            <a:gdLst/>
            <a:ahLst/>
            <a:cxnLst/>
            <a:rect l="l" t="t" r="r" b="b"/>
            <a:pathLst>
              <a:path w="5293781" h="10175144">
                <a:moveTo>
                  <a:pt x="0" y="0"/>
                </a:moveTo>
                <a:lnTo>
                  <a:pt x="5293780" y="0"/>
                </a:lnTo>
                <a:lnTo>
                  <a:pt x="5293780" y="10175144"/>
                </a:lnTo>
                <a:lnTo>
                  <a:pt x="0" y="10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61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0" y="1235307"/>
            <a:ext cx="4033146" cy="4033146"/>
          </a:xfrm>
          <a:custGeom>
            <a:avLst/>
            <a:gdLst/>
            <a:ahLst/>
            <a:cxnLst/>
            <a:rect l="l" t="t" r="r" b="b"/>
            <a:pathLst>
              <a:path w="4033146" h="4033146">
                <a:moveTo>
                  <a:pt x="0" y="0"/>
                </a:moveTo>
                <a:lnTo>
                  <a:pt x="4033146" y="0"/>
                </a:lnTo>
                <a:lnTo>
                  <a:pt x="4033146" y="4033146"/>
                </a:lnTo>
                <a:lnTo>
                  <a:pt x="0" y="4033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323879" y="1304332"/>
            <a:ext cx="3964121" cy="3964121"/>
          </a:xfrm>
          <a:custGeom>
            <a:avLst/>
            <a:gdLst/>
            <a:ahLst/>
            <a:cxnLst/>
            <a:rect l="l" t="t" r="r" b="b"/>
            <a:pathLst>
              <a:path w="3964121" h="3964121">
                <a:moveTo>
                  <a:pt x="0" y="0"/>
                </a:moveTo>
                <a:lnTo>
                  <a:pt x="3964121" y="0"/>
                </a:lnTo>
                <a:lnTo>
                  <a:pt x="3964121" y="3964121"/>
                </a:lnTo>
                <a:lnTo>
                  <a:pt x="0" y="3964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309229" y="231876"/>
            <a:ext cx="5503550" cy="78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5"/>
              </a:lnSpc>
            </a:pPr>
            <a:r>
              <a:rPr lang="en-US" sz="539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FTV ZŠ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179695" y="149956"/>
            <a:ext cx="2358062" cy="769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10"/>
              </a:lnSpc>
            </a:pPr>
            <a:r>
              <a:rPr lang="en-US" sz="53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FTV OÚ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5539" y="7062422"/>
            <a:ext cx="3769599" cy="3224578"/>
          </a:xfrm>
          <a:custGeom>
            <a:avLst/>
            <a:gdLst/>
            <a:ahLst/>
            <a:cxnLst/>
            <a:rect l="l" t="t" r="r" b="b"/>
            <a:pathLst>
              <a:path w="3769599" h="3224578">
                <a:moveTo>
                  <a:pt x="0" y="0"/>
                </a:moveTo>
                <a:lnTo>
                  <a:pt x="3769599" y="0"/>
                </a:lnTo>
                <a:lnTo>
                  <a:pt x="3769599" y="3224578"/>
                </a:lnTo>
                <a:lnTo>
                  <a:pt x="0" y="32245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7233609" y="7240760"/>
            <a:ext cx="2449214" cy="2017540"/>
          </a:xfrm>
          <a:custGeom>
            <a:avLst/>
            <a:gdLst/>
            <a:ahLst/>
            <a:cxnLst/>
            <a:rect l="l" t="t" r="r" b="b"/>
            <a:pathLst>
              <a:path w="2449214" h="2017540">
                <a:moveTo>
                  <a:pt x="2449215" y="0"/>
                </a:moveTo>
                <a:lnTo>
                  <a:pt x="0" y="0"/>
                </a:lnTo>
                <a:lnTo>
                  <a:pt x="0" y="2017540"/>
                </a:lnTo>
                <a:lnTo>
                  <a:pt x="2449215" y="2017540"/>
                </a:lnTo>
                <a:lnTo>
                  <a:pt x="244921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202487" y="9189613"/>
            <a:ext cx="9885311" cy="1120335"/>
          </a:xfrm>
          <a:custGeom>
            <a:avLst/>
            <a:gdLst/>
            <a:ahLst/>
            <a:cxnLst/>
            <a:rect l="l" t="t" r="r" b="b"/>
            <a:pathLst>
              <a:path w="9885311" h="1120335">
                <a:moveTo>
                  <a:pt x="0" y="0"/>
                </a:moveTo>
                <a:lnTo>
                  <a:pt x="9885311" y="0"/>
                </a:lnTo>
                <a:lnTo>
                  <a:pt x="9885311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3271719" y="736061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0" y="0"/>
                </a:moveTo>
                <a:lnTo>
                  <a:pt x="3414706" y="0"/>
                </a:lnTo>
                <a:lnTo>
                  <a:pt x="3414706" y="1310005"/>
                </a:lnTo>
                <a:lnTo>
                  <a:pt x="0" y="131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flipH="1">
            <a:off x="12224737" y="953137"/>
            <a:ext cx="2283028" cy="875852"/>
          </a:xfrm>
          <a:custGeom>
            <a:avLst/>
            <a:gdLst/>
            <a:ahLst/>
            <a:cxnLst/>
            <a:rect l="l" t="t" r="r" b="b"/>
            <a:pathLst>
              <a:path w="2283028" h="875852">
                <a:moveTo>
                  <a:pt x="2283028" y="0"/>
                </a:moveTo>
                <a:lnTo>
                  <a:pt x="0" y="0"/>
                </a:lnTo>
                <a:lnTo>
                  <a:pt x="0" y="875853"/>
                </a:lnTo>
                <a:lnTo>
                  <a:pt x="2283028" y="875853"/>
                </a:lnTo>
                <a:lnTo>
                  <a:pt x="228302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507765" y="3292782"/>
            <a:ext cx="2283028" cy="875852"/>
          </a:xfrm>
          <a:custGeom>
            <a:avLst/>
            <a:gdLst/>
            <a:ahLst/>
            <a:cxnLst/>
            <a:rect l="l" t="t" r="r" b="b"/>
            <a:pathLst>
              <a:path w="2283028" h="875852">
                <a:moveTo>
                  <a:pt x="0" y="0"/>
                </a:moveTo>
                <a:lnTo>
                  <a:pt x="2283027" y="0"/>
                </a:lnTo>
                <a:lnTo>
                  <a:pt x="2283027" y="875852"/>
                </a:lnTo>
                <a:lnTo>
                  <a:pt x="0" y="8758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85422" y="208573"/>
            <a:ext cx="1940807" cy="744564"/>
          </a:xfrm>
          <a:custGeom>
            <a:avLst/>
            <a:gdLst/>
            <a:ahLst/>
            <a:cxnLst/>
            <a:rect l="l" t="t" r="r" b="b"/>
            <a:pathLst>
              <a:path w="1940807" h="744564">
                <a:moveTo>
                  <a:pt x="0" y="0"/>
                </a:moveTo>
                <a:lnTo>
                  <a:pt x="1940807" y="0"/>
                </a:lnTo>
                <a:lnTo>
                  <a:pt x="1940807" y="744564"/>
                </a:lnTo>
                <a:lnTo>
                  <a:pt x="0" y="744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751174">
            <a:off x="7138507" y="977414"/>
            <a:ext cx="4052611" cy="2137305"/>
          </a:xfrm>
          <a:custGeom>
            <a:avLst/>
            <a:gdLst/>
            <a:ahLst/>
            <a:cxnLst/>
            <a:rect l="l" t="t" r="r" b="b"/>
            <a:pathLst>
              <a:path w="4052611" h="2137305">
                <a:moveTo>
                  <a:pt x="0" y="0"/>
                </a:moveTo>
                <a:lnTo>
                  <a:pt x="4052611" y="0"/>
                </a:lnTo>
                <a:lnTo>
                  <a:pt x="4052611" y="2137305"/>
                </a:lnTo>
                <a:lnTo>
                  <a:pt x="0" y="2137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164" b="-1316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227927" y="3597358"/>
            <a:ext cx="17873771" cy="413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8"/>
              </a:lnSpc>
            </a:pPr>
            <a:endParaRPr/>
          </a:p>
          <a:p>
            <a:pPr marL="739319" lvl="1" indent="-369659" algn="l">
              <a:lnSpc>
                <a:spcPts val="5478"/>
              </a:lnSpc>
              <a:buFont typeface="Arial"/>
              <a:buChar char="•"/>
            </a:pPr>
            <a:r>
              <a:rPr lang="en-US" sz="3424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Nižší závislost na výkyvech trhu s energiemi</a:t>
            </a:r>
          </a:p>
          <a:p>
            <a:pPr marL="739319" lvl="1" indent="-369659" algn="l">
              <a:lnSpc>
                <a:spcPts val="5478"/>
              </a:lnSpc>
              <a:buFont typeface="Arial"/>
              <a:buChar char="•"/>
            </a:pPr>
            <a:r>
              <a:rPr lang="en-US" sz="3424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Přímé využití pro spotřebu v obecních budovách, kde se energie vyrábí - nižší náklady za energie</a:t>
            </a:r>
          </a:p>
          <a:p>
            <a:pPr marL="739319" lvl="1" indent="-369659" algn="l">
              <a:lnSpc>
                <a:spcPts val="5478"/>
              </a:lnSpc>
              <a:buFont typeface="Arial"/>
              <a:buChar char="•"/>
            </a:pPr>
            <a:r>
              <a:rPr lang="en-US" sz="3424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Bateriové úložiště - možnost spotřebovat energii v době, kdy FTV nevyrábí</a:t>
            </a:r>
          </a:p>
          <a:p>
            <a:pPr algn="l">
              <a:lnSpc>
                <a:spcPts val="5478"/>
              </a:lnSpc>
            </a:pPr>
            <a:endParaRPr lang="en-US" sz="3424" u="none" strike="noStrike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80235" y="420797"/>
            <a:ext cx="10727530" cy="114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52"/>
              </a:lnSpc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PŘÍNOSY A HROZBY</a:t>
            </a:r>
          </a:p>
        </p:txBody>
      </p:sp>
      <p:sp>
        <p:nvSpPr>
          <p:cNvPr id="12" name="Freeform 12"/>
          <p:cNvSpPr/>
          <p:nvPr/>
        </p:nvSpPr>
        <p:spPr>
          <a:xfrm rot="124019">
            <a:off x="122086" y="889713"/>
            <a:ext cx="3447163" cy="3866424"/>
          </a:xfrm>
          <a:custGeom>
            <a:avLst/>
            <a:gdLst/>
            <a:ahLst/>
            <a:cxnLst/>
            <a:rect l="l" t="t" r="r" b="b"/>
            <a:pathLst>
              <a:path w="3447163" h="3866424">
                <a:moveTo>
                  <a:pt x="0" y="0"/>
                </a:moveTo>
                <a:lnTo>
                  <a:pt x="3447163" y="0"/>
                </a:lnTo>
                <a:lnTo>
                  <a:pt x="3447163" y="3866424"/>
                </a:lnTo>
                <a:lnTo>
                  <a:pt x="0" y="386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348" r="-150605" b="-15512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5539" y="7062422"/>
            <a:ext cx="3769599" cy="3224578"/>
          </a:xfrm>
          <a:custGeom>
            <a:avLst/>
            <a:gdLst/>
            <a:ahLst/>
            <a:cxnLst/>
            <a:rect l="l" t="t" r="r" b="b"/>
            <a:pathLst>
              <a:path w="3769599" h="3224578">
                <a:moveTo>
                  <a:pt x="0" y="0"/>
                </a:moveTo>
                <a:lnTo>
                  <a:pt x="3769599" y="0"/>
                </a:lnTo>
                <a:lnTo>
                  <a:pt x="3769599" y="3224578"/>
                </a:lnTo>
                <a:lnTo>
                  <a:pt x="0" y="32245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7233609" y="7240760"/>
            <a:ext cx="2449214" cy="2017540"/>
          </a:xfrm>
          <a:custGeom>
            <a:avLst/>
            <a:gdLst/>
            <a:ahLst/>
            <a:cxnLst/>
            <a:rect l="l" t="t" r="r" b="b"/>
            <a:pathLst>
              <a:path w="2449214" h="2017540">
                <a:moveTo>
                  <a:pt x="2449215" y="0"/>
                </a:moveTo>
                <a:lnTo>
                  <a:pt x="0" y="0"/>
                </a:lnTo>
                <a:lnTo>
                  <a:pt x="0" y="2017540"/>
                </a:lnTo>
                <a:lnTo>
                  <a:pt x="2449215" y="2017540"/>
                </a:lnTo>
                <a:lnTo>
                  <a:pt x="244921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-202487" y="9189613"/>
            <a:ext cx="9885311" cy="1120335"/>
          </a:xfrm>
          <a:custGeom>
            <a:avLst/>
            <a:gdLst/>
            <a:ahLst/>
            <a:cxnLst/>
            <a:rect l="l" t="t" r="r" b="b"/>
            <a:pathLst>
              <a:path w="9885311" h="1120335">
                <a:moveTo>
                  <a:pt x="0" y="0"/>
                </a:moveTo>
                <a:lnTo>
                  <a:pt x="9885311" y="0"/>
                </a:lnTo>
                <a:lnTo>
                  <a:pt x="9885311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3271719" y="736061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0" y="0"/>
                </a:moveTo>
                <a:lnTo>
                  <a:pt x="3414706" y="0"/>
                </a:lnTo>
                <a:lnTo>
                  <a:pt x="3414706" y="1310005"/>
                </a:lnTo>
                <a:lnTo>
                  <a:pt x="0" y="131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flipH="1">
            <a:off x="12224737" y="953137"/>
            <a:ext cx="2283028" cy="875852"/>
          </a:xfrm>
          <a:custGeom>
            <a:avLst/>
            <a:gdLst/>
            <a:ahLst/>
            <a:cxnLst/>
            <a:rect l="l" t="t" r="r" b="b"/>
            <a:pathLst>
              <a:path w="2283028" h="875852">
                <a:moveTo>
                  <a:pt x="2283028" y="0"/>
                </a:moveTo>
                <a:lnTo>
                  <a:pt x="0" y="0"/>
                </a:lnTo>
                <a:lnTo>
                  <a:pt x="0" y="875853"/>
                </a:lnTo>
                <a:lnTo>
                  <a:pt x="2283028" y="875853"/>
                </a:lnTo>
                <a:lnTo>
                  <a:pt x="228302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507765" y="3292782"/>
            <a:ext cx="2283028" cy="875852"/>
          </a:xfrm>
          <a:custGeom>
            <a:avLst/>
            <a:gdLst/>
            <a:ahLst/>
            <a:cxnLst/>
            <a:rect l="l" t="t" r="r" b="b"/>
            <a:pathLst>
              <a:path w="2283028" h="875852">
                <a:moveTo>
                  <a:pt x="0" y="0"/>
                </a:moveTo>
                <a:lnTo>
                  <a:pt x="2283027" y="0"/>
                </a:lnTo>
                <a:lnTo>
                  <a:pt x="2283027" y="875852"/>
                </a:lnTo>
                <a:lnTo>
                  <a:pt x="0" y="8758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85422" y="208573"/>
            <a:ext cx="1940807" cy="744564"/>
          </a:xfrm>
          <a:custGeom>
            <a:avLst/>
            <a:gdLst/>
            <a:ahLst/>
            <a:cxnLst/>
            <a:rect l="l" t="t" r="r" b="b"/>
            <a:pathLst>
              <a:path w="1940807" h="744564">
                <a:moveTo>
                  <a:pt x="0" y="0"/>
                </a:moveTo>
                <a:lnTo>
                  <a:pt x="1940807" y="0"/>
                </a:lnTo>
                <a:lnTo>
                  <a:pt x="1940807" y="744564"/>
                </a:lnTo>
                <a:lnTo>
                  <a:pt x="0" y="744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 rot="751174">
            <a:off x="7138507" y="977414"/>
            <a:ext cx="4052611" cy="2137305"/>
          </a:xfrm>
          <a:custGeom>
            <a:avLst/>
            <a:gdLst/>
            <a:ahLst/>
            <a:cxnLst/>
            <a:rect l="l" t="t" r="r" b="b"/>
            <a:pathLst>
              <a:path w="4052611" h="2137305">
                <a:moveTo>
                  <a:pt x="0" y="0"/>
                </a:moveTo>
                <a:lnTo>
                  <a:pt x="4052611" y="0"/>
                </a:lnTo>
                <a:lnTo>
                  <a:pt x="4052611" y="2137305"/>
                </a:lnTo>
                <a:lnTo>
                  <a:pt x="0" y="21373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164" b="-1316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3780235" y="420797"/>
            <a:ext cx="10727530" cy="114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52"/>
              </a:lnSpc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PŘÍNOSY A HROZBY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9722" y="3597358"/>
            <a:ext cx="17448556" cy="413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9319" lvl="1" indent="-369659" algn="l">
              <a:lnSpc>
                <a:spcPts val="5478"/>
              </a:lnSpc>
              <a:buFont typeface="Arial"/>
              <a:buChar char="•"/>
            </a:pPr>
            <a:r>
              <a:rPr lang="en-US" sz="3424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Vysoké pořizovací náklady</a:t>
            </a:r>
          </a:p>
          <a:p>
            <a:pPr marL="739319" lvl="1" indent="-369659" algn="l">
              <a:lnSpc>
                <a:spcPts val="5478"/>
              </a:lnSpc>
              <a:buFont typeface="Arial"/>
              <a:buChar char="•"/>
            </a:pPr>
            <a:r>
              <a:rPr lang="en-US" sz="3424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Administrativní zátěž (požární zpráva, statika střechy, stavební povolení)  - změna podmínek ze strany státu během realizace projektu</a:t>
            </a:r>
          </a:p>
          <a:p>
            <a:pPr marL="739319" lvl="1" indent="-369659" algn="l">
              <a:lnSpc>
                <a:spcPts val="5478"/>
              </a:lnSpc>
              <a:buFont typeface="Arial"/>
              <a:buChar char="•"/>
            </a:pPr>
            <a:r>
              <a:rPr lang="en-US" sz="3424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Podpora v zastupitelstvu - jednotnost</a:t>
            </a:r>
          </a:p>
          <a:p>
            <a:pPr marL="739319" lvl="1" indent="-369659" algn="l">
              <a:lnSpc>
                <a:spcPts val="5478"/>
              </a:lnSpc>
              <a:buFont typeface="Arial"/>
              <a:buChar char="•"/>
            </a:pPr>
            <a:r>
              <a:rPr lang="en-US" sz="3424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Převratné změny v technologiích - učení se za pochodu a přehodnocování rozhodnutí</a:t>
            </a:r>
          </a:p>
        </p:txBody>
      </p:sp>
      <p:sp>
        <p:nvSpPr>
          <p:cNvPr id="12" name="Freeform 12"/>
          <p:cNvSpPr/>
          <p:nvPr/>
        </p:nvSpPr>
        <p:spPr>
          <a:xfrm rot="-741271">
            <a:off x="361079" y="690589"/>
            <a:ext cx="3555388" cy="2967815"/>
          </a:xfrm>
          <a:custGeom>
            <a:avLst/>
            <a:gdLst/>
            <a:ahLst/>
            <a:cxnLst/>
            <a:rect l="l" t="t" r="r" b="b"/>
            <a:pathLst>
              <a:path w="3555388" h="2967815">
                <a:moveTo>
                  <a:pt x="0" y="0"/>
                </a:moveTo>
                <a:lnTo>
                  <a:pt x="3555388" y="0"/>
                </a:lnTo>
                <a:lnTo>
                  <a:pt x="3555388" y="2967815"/>
                </a:lnTo>
                <a:lnTo>
                  <a:pt x="0" y="2967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6911" t="-21368" b="-8368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0594" y="5143500"/>
            <a:ext cx="12044785" cy="5540601"/>
          </a:xfrm>
          <a:custGeom>
            <a:avLst/>
            <a:gdLst/>
            <a:ahLst/>
            <a:cxnLst/>
            <a:rect l="l" t="t" r="r" b="b"/>
            <a:pathLst>
              <a:path w="12044785" h="5540601">
                <a:moveTo>
                  <a:pt x="0" y="0"/>
                </a:moveTo>
                <a:lnTo>
                  <a:pt x="12044784" y="0"/>
                </a:lnTo>
                <a:lnTo>
                  <a:pt x="12044784" y="5540601"/>
                </a:lnTo>
                <a:lnTo>
                  <a:pt x="0" y="554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9295788" y="4404637"/>
            <a:ext cx="13342068" cy="9189349"/>
          </a:xfrm>
          <a:custGeom>
            <a:avLst/>
            <a:gdLst/>
            <a:ahLst/>
            <a:cxnLst/>
            <a:rect l="l" t="t" r="r" b="b"/>
            <a:pathLst>
              <a:path w="13342068" h="9189349">
                <a:moveTo>
                  <a:pt x="13342068" y="0"/>
                </a:moveTo>
                <a:lnTo>
                  <a:pt x="0" y="0"/>
                </a:lnTo>
                <a:lnTo>
                  <a:pt x="0" y="9189350"/>
                </a:lnTo>
                <a:lnTo>
                  <a:pt x="13342068" y="9189350"/>
                </a:lnTo>
                <a:lnTo>
                  <a:pt x="1334206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277703" y="857283"/>
            <a:ext cx="2554095" cy="3547354"/>
          </a:xfrm>
          <a:custGeom>
            <a:avLst/>
            <a:gdLst/>
            <a:ahLst/>
            <a:cxnLst/>
            <a:rect l="l" t="t" r="r" b="b"/>
            <a:pathLst>
              <a:path w="2554095" h="3547354">
                <a:moveTo>
                  <a:pt x="0" y="0"/>
                </a:moveTo>
                <a:lnTo>
                  <a:pt x="2554095" y="0"/>
                </a:lnTo>
                <a:lnTo>
                  <a:pt x="2554095" y="3547354"/>
                </a:lnTo>
                <a:lnTo>
                  <a:pt x="0" y="3547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6132387" y="987448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0" y="0"/>
                </a:moveTo>
                <a:lnTo>
                  <a:pt x="3414706" y="0"/>
                </a:lnTo>
                <a:lnTo>
                  <a:pt x="3414706" y="1310005"/>
                </a:lnTo>
                <a:lnTo>
                  <a:pt x="0" y="131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7588435" y="4944096"/>
            <a:ext cx="2505098" cy="961047"/>
          </a:xfrm>
          <a:custGeom>
            <a:avLst/>
            <a:gdLst/>
            <a:ahLst/>
            <a:cxnLst/>
            <a:rect l="l" t="t" r="r" b="b"/>
            <a:pathLst>
              <a:path w="2505098" h="961047">
                <a:moveTo>
                  <a:pt x="0" y="0"/>
                </a:moveTo>
                <a:lnTo>
                  <a:pt x="2505097" y="0"/>
                </a:lnTo>
                <a:lnTo>
                  <a:pt x="2505097" y="961047"/>
                </a:lnTo>
                <a:lnTo>
                  <a:pt x="0" y="9610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4729767" y="933483"/>
            <a:ext cx="10727530" cy="114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52"/>
              </a:lnSpc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DALŠÍ PLÁNY?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55231" y="2135528"/>
            <a:ext cx="11005320" cy="228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7487" lvl="1" indent="-413743" algn="l">
              <a:lnSpc>
                <a:spcPts val="6132"/>
              </a:lnSpc>
              <a:buFont typeface="Arial"/>
              <a:buChar char="•"/>
            </a:pPr>
            <a:r>
              <a:rPr lang="en-US" sz="383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výhledově další FTV</a:t>
            </a:r>
          </a:p>
          <a:p>
            <a:pPr marL="827487" lvl="1" indent="-413743" algn="l">
              <a:lnSpc>
                <a:spcPts val="6132"/>
              </a:lnSpc>
              <a:buFont typeface="Arial"/>
              <a:buChar char="•"/>
            </a:pPr>
            <a:r>
              <a:rPr lang="en-US" sz="383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bateriová úložiště </a:t>
            </a:r>
          </a:p>
          <a:p>
            <a:pPr marL="827487" lvl="1" indent="-413743" algn="l">
              <a:lnSpc>
                <a:spcPts val="6132"/>
              </a:lnSpc>
              <a:buFont typeface="Arial"/>
              <a:buChar char="•"/>
            </a:pPr>
            <a:r>
              <a:rPr lang="en-US" sz="383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a nová chytrá řešení sdílení energie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187404" y="152948"/>
            <a:ext cx="2769176" cy="1751504"/>
          </a:xfrm>
          <a:custGeom>
            <a:avLst/>
            <a:gdLst/>
            <a:ahLst/>
            <a:cxnLst/>
            <a:rect l="l" t="t" r="r" b="b"/>
            <a:pathLst>
              <a:path w="2769176" h="1751504">
                <a:moveTo>
                  <a:pt x="2769176" y="0"/>
                </a:moveTo>
                <a:lnTo>
                  <a:pt x="0" y="0"/>
                </a:lnTo>
                <a:lnTo>
                  <a:pt x="0" y="1751504"/>
                </a:lnTo>
                <a:lnTo>
                  <a:pt x="2769176" y="1751504"/>
                </a:lnTo>
                <a:lnTo>
                  <a:pt x="276917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16926" y="421070"/>
            <a:ext cx="1720725" cy="2251199"/>
          </a:xfrm>
          <a:custGeom>
            <a:avLst/>
            <a:gdLst/>
            <a:ahLst/>
            <a:cxnLst/>
            <a:rect l="l" t="t" r="r" b="b"/>
            <a:pathLst>
              <a:path w="1720725" h="2251199">
                <a:moveTo>
                  <a:pt x="0" y="0"/>
                </a:moveTo>
                <a:lnTo>
                  <a:pt x="1720725" y="0"/>
                </a:lnTo>
                <a:lnTo>
                  <a:pt x="1720725" y="2251198"/>
                </a:lnTo>
                <a:lnTo>
                  <a:pt x="0" y="225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3619297" y="3255124"/>
            <a:ext cx="11049407" cy="6640412"/>
          </a:xfrm>
          <a:custGeom>
            <a:avLst/>
            <a:gdLst/>
            <a:ahLst/>
            <a:cxnLst/>
            <a:rect l="l" t="t" r="r" b="b"/>
            <a:pathLst>
              <a:path w="11049407" h="6640412">
                <a:moveTo>
                  <a:pt x="0" y="0"/>
                </a:moveTo>
                <a:lnTo>
                  <a:pt x="11049406" y="0"/>
                </a:lnTo>
                <a:lnTo>
                  <a:pt x="11049406" y="6640413"/>
                </a:lnTo>
                <a:lnTo>
                  <a:pt x="0" y="6640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198" b="-3319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2137651" y="1394269"/>
            <a:ext cx="14012698" cy="1517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527" lvl="1" indent="-417763" algn="l">
              <a:lnSpc>
                <a:spcPts val="6191"/>
              </a:lnSpc>
              <a:buFont typeface="Arial"/>
              <a:buChar char="•"/>
            </a:pPr>
            <a:r>
              <a:rPr lang="en-US" sz="3869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obnovitelný zdroj energie dostupný téměř všude</a:t>
            </a:r>
          </a:p>
          <a:p>
            <a:pPr marL="835527" lvl="1" indent="-417763" algn="l">
              <a:lnSpc>
                <a:spcPts val="6191"/>
              </a:lnSpc>
              <a:spcBef>
                <a:spcPct val="0"/>
              </a:spcBef>
              <a:buFont typeface="Arial"/>
              <a:buChar char="•"/>
            </a:pPr>
            <a:r>
              <a:rPr lang="en-US" sz="3869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využití střech na obecních budovách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4694" y="259145"/>
            <a:ext cx="10778613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PROČ FOTOVOLTAIKA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05187" y="6650257"/>
            <a:ext cx="10564226" cy="5216087"/>
          </a:xfrm>
          <a:custGeom>
            <a:avLst/>
            <a:gdLst/>
            <a:ahLst/>
            <a:cxnLst/>
            <a:rect l="l" t="t" r="r" b="b"/>
            <a:pathLst>
              <a:path w="10564226" h="5216087">
                <a:moveTo>
                  <a:pt x="0" y="0"/>
                </a:moveTo>
                <a:lnTo>
                  <a:pt x="10564226" y="0"/>
                </a:lnTo>
                <a:lnTo>
                  <a:pt x="10564226" y="5216086"/>
                </a:lnTo>
                <a:lnTo>
                  <a:pt x="0" y="5216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8237200" y="0"/>
            <a:ext cx="50800" cy="15240"/>
          </a:xfrm>
          <a:custGeom>
            <a:avLst/>
            <a:gdLst/>
            <a:ahLst/>
            <a:cxnLst/>
            <a:rect l="l" t="t" r="r" b="b"/>
            <a:pathLst>
              <a:path w="50800" h="15240">
                <a:moveTo>
                  <a:pt x="0" y="0"/>
                </a:moveTo>
                <a:lnTo>
                  <a:pt x="50800" y="0"/>
                </a:lnTo>
                <a:lnTo>
                  <a:pt x="50800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1977187" y="6650257"/>
            <a:ext cx="10564226" cy="5216087"/>
          </a:xfrm>
          <a:custGeom>
            <a:avLst/>
            <a:gdLst/>
            <a:ahLst/>
            <a:cxnLst/>
            <a:rect l="l" t="t" r="r" b="b"/>
            <a:pathLst>
              <a:path w="10564226" h="5216087">
                <a:moveTo>
                  <a:pt x="0" y="0"/>
                </a:moveTo>
                <a:lnTo>
                  <a:pt x="10564226" y="0"/>
                </a:lnTo>
                <a:lnTo>
                  <a:pt x="10564226" y="5216086"/>
                </a:lnTo>
                <a:lnTo>
                  <a:pt x="0" y="5216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066206" y="6372421"/>
            <a:ext cx="10155587" cy="5771759"/>
          </a:xfrm>
          <a:custGeom>
            <a:avLst/>
            <a:gdLst/>
            <a:ahLst/>
            <a:cxnLst/>
            <a:rect l="l" t="t" r="r" b="b"/>
            <a:pathLst>
              <a:path w="10155587" h="5771759">
                <a:moveTo>
                  <a:pt x="0" y="0"/>
                </a:moveTo>
                <a:lnTo>
                  <a:pt x="10155588" y="0"/>
                </a:lnTo>
                <a:lnTo>
                  <a:pt x="10155588" y="5771758"/>
                </a:lnTo>
                <a:lnTo>
                  <a:pt x="0" y="5771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929988" y="935775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0" y="0"/>
                </a:moveTo>
                <a:lnTo>
                  <a:pt x="3414706" y="0"/>
                </a:lnTo>
                <a:lnTo>
                  <a:pt x="3414706" y="1310005"/>
                </a:lnTo>
                <a:lnTo>
                  <a:pt x="0" y="13100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533157" y="4342644"/>
            <a:ext cx="2087539" cy="800856"/>
          </a:xfrm>
          <a:custGeom>
            <a:avLst/>
            <a:gdLst/>
            <a:ahLst/>
            <a:cxnLst/>
            <a:rect l="l" t="t" r="r" b="b"/>
            <a:pathLst>
              <a:path w="2087539" h="800856">
                <a:moveTo>
                  <a:pt x="0" y="0"/>
                </a:moveTo>
                <a:lnTo>
                  <a:pt x="2087538" y="0"/>
                </a:lnTo>
                <a:lnTo>
                  <a:pt x="2087538" y="800856"/>
                </a:lnTo>
                <a:lnTo>
                  <a:pt x="0" y="8008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5394929" y="5143500"/>
            <a:ext cx="2087539" cy="800856"/>
          </a:xfrm>
          <a:custGeom>
            <a:avLst/>
            <a:gdLst/>
            <a:ahLst/>
            <a:cxnLst/>
            <a:rect l="l" t="t" r="r" b="b"/>
            <a:pathLst>
              <a:path w="2087539" h="800856">
                <a:moveTo>
                  <a:pt x="0" y="0"/>
                </a:moveTo>
                <a:lnTo>
                  <a:pt x="2087539" y="0"/>
                </a:lnTo>
                <a:lnTo>
                  <a:pt x="2087539" y="800856"/>
                </a:lnTo>
                <a:lnTo>
                  <a:pt x="0" y="8008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76926" y="1401323"/>
            <a:ext cx="2647287" cy="1015596"/>
          </a:xfrm>
          <a:custGeom>
            <a:avLst/>
            <a:gdLst/>
            <a:ahLst/>
            <a:cxnLst/>
            <a:rect l="l" t="t" r="r" b="b"/>
            <a:pathLst>
              <a:path w="2647287" h="1015596">
                <a:moveTo>
                  <a:pt x="0" y="0"/>
                </a:moveTo>
                <a:lnTo>
                  <a:pt x="2647288" y="0"/>
                </a:lnTo>
                <a:lnTo>
                  <a:pt x="2647288" y="1015596"/>
                </a:lnTo>
                <a:lnTo>
                  <a:pt x="0" y="10155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5471220" y="1104900"/>
            <a:ext cx="7345560" cy="114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52"/>
              </a:lnSpc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NA ZÁVĚR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5560" y="2650963"/>
            <a:ext cx="16453768" cy="3274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6"/>
              </a:lnSpc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Naším cílem by neměly být primárně finanční úspory, ale co největší soběstačnost a nezávislost v době energetických krizí, válek a nestability trhu!</a:t>
            </a:r>
          </a:p>
          <a:p>
            <a:pPr algn="l">
              <a:lnSpc>
                <a:spcPts val="3674"/>
              </a:lnSpc>
            </a:pPr>
            <a:endParaRPr lang="en-US" sz="3872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l">
              <a:lnSpc>
                <a:spcPts val="3674"/>
              </a:lnSpc>
            </a:pPr>
            <a:endParaRPr lang="en-US" sz="3872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942445" y="5538497"/>
            <a:ext cx="8816883" cy="83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4"/>
              </a:lnSpc>
            </a:pPr>
            <a:r>
              <a:rPr lang="en-US" sz="58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Děkuji za pozornost!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330945" y="-142107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3414706" y="0"/>
                </a:moveTo>
                <a:lnTo>
                  <a:pt x="0" y="0"/>
                </a:lnTo>
                <a:lnTo>
                  <a:pt x="0" y="1310005"/>
                </a:lnTo>
                <a:lnTo>
                  <a:pt x="3414706" y="1310005"/>
                </a:lnTo>
                <a:lnTo>
                  <a:pt x="34147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358852" y="3400110"/>
            <a:ext cx="8609357" cy="6504114"/>
          </a:xfrm>
          <a:custGeom>
            <a:avLst/>
            <a:gdLst/>
            <a:ahLst/>
            <a:cxnLst/>
            <a:rect l="l" t="t" r="r" b="b"/>
            <a:pathLst>
              <a:path w="8609357" h="6504114">
                <a:moveTo>
                  <a:pt x="0" y="0"/>
                </a:moveTo>
                <a:lnTo>
                  <a:pt x="8609357" y="0"/>
                </a:lnTo>
                <a:lnTo>
                  <a:pt x="8609357" y="6504114"/>
                </a:lnTo>
                <a:lnTo>
                  <a:pt x="0" y="650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26" b="-2654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365002" y="3400110"/>
            <a:ext cx="8172561" cy="6504114"/>
          </a:xfrm>
          <a:custGeom>
            <a:avLst/>
            <a:gdLst/>
            <a:ahLst/>
            <a:cxnLst/>
            <a:rect l="l" t="t" r="r" b="b"/>
            <a:pathLst>
              <a:path w="8172561" h="6504114">
                <a:moveTo>
                  <a:pt x="0" y="0"/>
                </a:moveTo>
                <a:lnTo>
                  <a:pt x="8172561" y="0"/>
                </a:lnTo>
                <a:lnTo>
                  <a:pt x="8172561" y="6504114"/>
                </a:lnTo>
                <a:lnTo>
                  <a:pt x="0" y="65041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717" b="-303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276406" y="1483930"/>
            <a:ext cx="15735188" cy="1517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527" lvl="1" indent="-417763" algn="l">
              <a:lnSpc>
                <a:spcPts val="6191"/>
              </a:lnSpc>
              <a:spcBef>
                <a:spcPct val="0"/>
              </a:spcBef>
              <a:buFont typeface="Arial"/>
              <a:buChar char="•"/>
            </a:pPr>
            <a:r>
              <a:rPr lang="en-US" sz="3869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 doplňkový zdroj energie k tepelným čerpadlům, zateplení budov a používání úsporných spotřebičů v obci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4694" y="259145"/>
            <a:ext cx="10778613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PROČ FOTOVOLTAIKA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330945" y="-142107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3414706" y="0"/>
                </a:moveTo>
                <a:lnTo>
                  <a:pt x="0" y="0"/>
                </a:lnTo>
                <a:lnTo>
                  <a:pt x="0" y="1310005"/>
                </a:lnTo>
                <a:lnTo>
                  <a:pt x="3414706" y="1310005"/>
                </a:lnTo>
                <a:lnTo>
                  <a:pt x="34147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382639" y="1636330"/>
            <a:ext cx="8469057" cy="8469057"/>
          </a:xfrm>
          <a:custGeom>
            <a:avLst/>
            <a:gdLst/>
            <a:ahLst/>
            <a:cxnLst/>
            <a:rect l="l" t="t" r="r" b="b"/>
            <a:pathLst>
              <a:path w="8469057" h="8469057">
                <a:moveTo>
                  <a:pt x="0" y="0"/>
                </a:moveTo>
                <a:lnTo>
                  <a:pt x="8469057" y="0"/>
                </a:lnTo>
                <a:lnTo>
                  <a:pt x="8469057" y="8469057"/>
                </a:lnTo>
                <a:lnTo>
                  <a:pt x="0" y="8469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606549" y="3527297"/>
            <a:ext cx="7840442" cy="308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527" lvl="1" indent="-417763" algn="l">
              <a:lnSpc>
                <a:spcPts val="6191"/>
              </a:lnSpc>
              <a:buFont typeface="Arial"/>
              <a:buChar char="•"/>
            </a:pPr>
            <a:r>
              <a:rPr lang="en-US" sz="3869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možnost využít pro vlastní potřebu - VO, provoz ČOV, vyhřívání dopravního zrcadla...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54694" y="259145"/>
            <a:ext cx="10778613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PROČ FOTOVOLTAIKA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330945" y="-142107"/>
            <a:ext cx="3414706" cy="1310005"/>
          </a:xfrm>
          <a:custGeom>
            <a:avLst/>
            <a:gdLst/>
            <a:ahLst/>
            <a:cxnLst/>
            <a:rect l="l" t="t" r="r" b="b"/>
            <a:pathLst>
              <a:path w="3414706" h="1310005">
                <a:moveTo>
                  <a:pt x="3414706" y="0"/>
                </a:moveTo>
                <a:lnTo>
                  <a:pt x="0" y="0"/>
                </a:lnTo>
                <a:lnTo>
                  <a:pt x="0" y="1310005"/>
                </a:lnTo>
                <a:lnTo>
                  <a:pt x="3414706" y="1310005"/>
                </a:lnTo>
                <a:lnTo>
                  <a:pt x="341470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144000" y="1636330"/>
            <a:ext cx="8360589" cy="8360589"/>
          </a:xfrm>
          <a:custGeom>
            <a:avLst/>
            <a:gdLst/>
            <a:ahLst/>
            <a:cxnLst/>
            <a:rect l="l" t="t" r="r" b="b"/>
            <a:pathLst>
              <a:path w="8360589" h="8360589">
                <a:moveTo>
                  <a:pt x="0" y="0"/>
                </a:moveTo>
                <a:lnTo>
                  <a:pt x="8360589" y="0"/>
                </a:lnTo>
                <a:lnTo>
                  <a:pt x="8360589" y="8360590"/>
                </a:lnTo>
                <a:lnTo>
                  <a:pt x="0" y="8360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534778" y="4200422"/>
            <a:ext cx="7840442" cy="308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527" lvl="1" indent="-417763" algn="l">
              <a:lnSpc>
                <a:spcPts val="6191"/>
              </a:lnSpc>
              <a:buFont typeface="Arial"/>
              <a:buChar char="•"/>
            </a:pPr>
            <a:r>
              <a:rPr lang="en-US" sz="3869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možnost využít pro vlastní potřebu - VO, provoz ČOV, vyhřívání dopravního zrcadla...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54694" y="259145"/>
            <a:ext cx="10778613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PROČ FOTOVOLTAIKA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80" y="4173187"/>
            <a:ext cx="16060322" cy="7896456"/>
          </a:xfrm>
          <a:custGeom>
            <a:avLst/>
            <a:gdLst/>
            <a:ahLst/>
            <a:cxnLst/>
            <a:rect l="l" t="t" r="r" b="b"/>
            <a:pathLst>
              <a:path w="16060322" h="7896456">
                <a:moveTo>
                  <a:pt x="0" y="0"/>
                </a:moveTo>
                <a:lnTo>
                  <a:pt x="16060323" y="0"/>
                </a:lnTo>
                <a:lnTo>
                  <a:pt x="16060323" y="7896457"/>
                </a:lnTo>
                <a:lnTo>
                  <a:pt x="0" y="7896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365" y="7639497"/>
            <a:ext cx="1731088" cy="2600696"/>
          </a:xfrm>
          <a:custGeom>
            <a:avLst/>
            <a:gdLst/>
            <a:ahLst/>
            <a:cxnLst/>
            <a:rect l="l" t="t" r="r" b="b"/>
            <a:pathLst>
              <a:path w="1731088" h="2600696">
                <a:moveTo>
                  <a:pt x="0" y="0"/>
                </a:moveTo>
                <a:lnTo>
                  <a:pt x="1731088" y="0"/>
                </a:lnTo>
                <a:lnTo>
                  <a:pt x="1731088" y="2600696"/>
                </a:lnTo>
                <a:lnTo>
                  <a:pt x="0" y="2600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flipH="1">
            <a:off x="12354761" y="2064875"/>
            <a:ext cx="5728142" cy="5241250"/>
          </a:xfrm>
          <a:custGeom>
            <a:avLst/>
            <a:gdLst/>
            <a:ahLst/>
            <a:cxnLst/>
            <a:rect l="l" t="t" r="r" b="b"/>
            <a:pathLst>
              <a:path w="5728142" h="5241250">
                <a:moveTo>
                  <a:pt x="5728142" y="0"/>
                </a:moveTo>
                <a:lnTo>
                  <a:pt x="0" y="0"/>
                </a:lnTo>
                <a:lnTo>
                  <a:pt x="0" y="5241250"/>
                </a:lnTo>
                <a:lnTo>
                  <a:pt x="5728142" y="5241250"/>
                </a:lnTo>
                <a:lnTo>
                  <a:pt x="57281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960100"/>
            <a:ext cx="11808151" cy="7185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6100" lvl="1" indent="-418050" algn="l">
              <a:lnSpc>
                <a:spcPts val="6196"/>
              </a:lnSpc>
              <a:buFont typeface="Arial"/>
              <a:buChar char="•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okres Rychnov nad Kněžnou, KHK</a:t>
            </a:r>
          </a:p>
          <a:p>
            <a:pPr marL="836100" lvl="1" indent="-418050" algn="l">
              <a:lnSpc>
                <a:spcPts val="6196"/>
              </a:lnSpc>
              <a:buFont typeface="Arial"/>
              <a:buChar char="•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656 obyvatel</a:t>
            </a:r>
          </a:p>
          <a:p>
            <a:pPr marL="836100" lvl="1" indent="-418050" algn="l">
              <a:lnSpc>
                <a:spcPts val="6196"/>
              </a:lnSpc>
              <a:buFont typeface="Arial"/>
              <a:buChar char="•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3+1 obecní solární elektrárny</a:t>
            </a:r>
          </a:p>
          <a:p>
            <a:pPr marL="836100" lvl="1" indent="-418050" algn="l">
              <a:lnSpc>
                <a:spcPts val="6196"/>
              </a:lnSpc>
              <a:buAutoNum type="arabicPeriod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 20 kW na budově bývalého mlýna - dnes TS</a:t>
            </a:r>
          </a:p>
          <a:p>
            <a:pPr marL="836100" lvl="1" indent="-418050" algn="l">
              <a:lnSpc>
                <a:spcPts val="6196"/>
              </a:lnSpc>
              <a:buAutoNum type="arabicPeriod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 10 kW na budově obecního úřadu</a:t>
            </a:r>
          </a:p>
          <a:p>
            <a:pPr marL="836100" lvl="1" indent="-418050" algn="l">
              <a:lnSpc>
                <a:spcPts val="6196"/>
              </a:lnSpc>
              <a:buAutoNum type="arabicPeriod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 20 kW na budově základní školy</a:t>
            </a:r>
          </a:p>
          <a:p>
            <a:pPr marL="836100" lvl="1" indent="-418050" algn="l">
              <a:lnSpc>
                <a:spcPts val="6196"/>
              </a:lnSpc>
              <a:buAutoNum type="arabicPeriod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 nyní v realizaci - 32 kW na stodole komunitního centra</a:t>
            </a:r>
          </a:p>
          <a:p>
            <a:pPr algn="l">
              <a:lnSpc>
                <a:spcPts val="3674"/>
              </a:lnSpc>
            </a:pPr>
            <a:endParaRPr lang="en-US" sz="3872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l">
              <a:lnSpc>
                <a:spcPts val="3674"/>
              </a:lnSpc>
            </a:pPr>
            <a:endParaRPr lang="en-US" sz="3872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2770" y="529106"/>
            <a:ext cx="6238106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OBEC ZÁMĚL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80" y="4173187"/>
            <a:ext cx="16060322" cy="7896456"/>
          </a:xfrm>
          <a:custGeom>
            <a:avLst/>
            <a:gdLst/>
            <a:ahLst/>
            <a:cxnLst/>
            <a:rect l="l" t="t" r="r" b="b"/>
            <a:pathLst>
              <a:path w="16060322" h="7896456">
                <a:moveTo>
                  <a:pt x="0" y="0"/>
                </a:moveTo>
                <a:lnTo>
                  <a:pt x="16060323" y="0"/>
                </a:lnTo>
                <a:lnTo>
                  <a:pt x="16060323" y="7896457"/>
                </a:lnTo>
                <a:lnTo>
                  <a:pt x="0" y="7896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365" y="7639497"/>
            <a:ext cx="1731088" cy="2600696"/>
          </a:xfrm>
          <a:custGeom>
            <a:avLst/>
            <a:gdLst/>
            <a:ahLst/>
            <a:cxnLst/>
            <a:rect l="l" t="t" r="r" b="b"/>
            <a:pathLst>
              <a:path w="1731088" h="2600696">
                <a:moveTo>
                  <a:pt x="0" y="0"/>
                </a:moveTo>
                <a:lnTo>
                  <a:pt x="1731088" y="0"/>
                </a:lnTo>
                <a:lnTo>
                  <a:pt x="1731088" y="2600696"/>
                </a:lnTo>
                <a:lnTo>
                  <a:pt x="0" y="2600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25371" y="1906291"/>
            <a:ext cx="8033929" cy="8033929"/>
          </a:xfrm>
          <a:custGeom>
            <a:avLst/>
            <a:gdLst/>
            <a:ahLst/>
            <a:cxnLst/>
            <a:rect l="l" t="t" r="r" b="b"/>
            <a:pathLst>
              <a:path w="8033929" h="8033929">
                <a:moveTo>
                  <a:pt x="0" y="0"/>
                </a:moveTo>
                <a:lnTo>
                  <a:pt x="8033929" y="0"/>
                </a:lnTo>
                <a:lnTo>
                  <a:pt x="8033929" y="8033930"/>
                </a:lnTo>
                <a:lnTo>
                  <a:pt x="0" y="8033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960100"/>
            <a:ext cx="7143074" cy="483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6100" lvl="1" indent="-418050" algn="l">
              <a:lnSpc>
                <a:spcPts val="6196"/>
              </a:lnSpc>
              <a:buAutoNum type="arabicPeriod"/>
            </a:pPr>
            <a:r>
              <a:rPr lang="en-US" sz="3872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  20 kW na budově bývalého mlýna - dnes  areál technických služeb</a:t>
            </a:r>
          </a:p>
          <a:p>
            <a:pPr algn="l">
              <a:lnSpc>
                <a:spcPts val="6196"/>
              </a:lnSpc>
            </a:pPr>
            <a:endParaRPr lang="en-US" sz="3872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l">
              <a:lnSpc>
                <a:spcPts val="3674"/>
              </a:lnSpc>
            </a:pPr>
            <a:endParaRPr lang="en-US" sz="3872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algn="l">
              <a:lnSpc>
                <a:spcPts val="3674"/>
              </a:lnSpc>
            </a:pPr>
            <a:endParaRPr lang="en-US" sz="3872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2770" y="529106"/>
            <a:ext cx="14529070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FTV ELEKTRÁRNY V ZÁMĚLI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80" y="4173187"/>
            <a:ext cx="16060322" cy="7896456"/>
          </a:xfrm>
          <a:custGeom>
            <a:avLst/>
            <a:gdLst/>
            <a:ahLst/>
            <a:cxnLst/>
            <a:rect l="l" t="t" r="r" b="b"/>
            <a:pathLst>
              <a:path w="16060322" h="7896456">
                <a:moveTo>
                  <a:pt x="0" y="0"/>
                </a:moveTo>
                <a:lnTo>
                  <a:pt x="16060323" y="0"/>
                </a:lnTo>
                <a:lnTo>
                  <a:pt x="16060323" y="7896457"/>
                </a:lnTo>
                <a:lnTo>
                  <a:pt x="0" y="7896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365" y="7639497"/>
            <a:ext cx="1731088" cy="2600696"/>
          </a:xfrm>
          <a:custGeom>
            <a:avLst/>
            <a:gdLst/>
            <a:ahLst/>
            <a:cxnLst/>
            <a:rect l="l" t="t" r="r" b="b"/>
            <a:pathLst>
              <a:path w="1731088" h="2600696">
                <a:moveTo>
                  <a:pt x="0" y="0"/>
                </a:moveTo>
                <a:lnTo>
                  <a:pt x="1731088" y="0"/>
                </a:lnTo>
                <a:lnTo>
                  <a:pt x="1731088" y="2600696"/>
                </a:lnTo>
                <a:lnTo>
                  <a:pt x="0" y="2600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052741" y="2746415"/>
            <a:ext cx="7284845" cy="7284845"/>
          </a:xfrm>
          <a:custGeom>
            <a:avLst/>
            <a:gdLst/>
            <a:ahLst/>
            <a:cxnLst/>
            <a:rect l="l" t="t" r="r" b="b"/>
            <a:pathLst>
              <a:path w="7284845" h="7284845">
                <a:moveTo>
                  <a:pt x="0" y="0"/>
                </a:moveTo>
                <a:lnTo>
                  <a:pt x="7284845" y="0"/>
                </a:lnTo>
                <a:lnTo>
                  <a:pt x="7284845" y="7284845"/>
                </a:lnTo>
                <a:lnTo>
                  <a:pt x="0" y="7284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2022580" y="2746415"/>
            <a:ext cx="7284845" cy="7284845"/>
          </a:xfrm>
          <a:custGeom>
            <a:avLst/>
            <a:gdLst/>
            <a:ahLst/>
            <a:cxnLst/>
            <a:rect l="l" t="t" r="r" b="b"/>
            <a:pathLst>
              <a:path w="7284845" h="7284845">
                <a:moveTo>
                  <a:pt x="0" y="0"/>
                </a:moveTo>
                <a:lnTo>
                  <a:pt x="7284845" y="0"/>
                </a:lnTo>
                <a:lnTo>
                  <a:pt x="7284845" y="7284845"/>
                </a:lnTo>
                <a:lnTo>
                  <a:pt x="0" y="7284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56213" y="98483"/>
            <a:ext cx="16108019" cy="248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42"/>
              </a:lnSpc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TECHNICKÉ SLUŽBY </a:t>
            </a:r>
          </a:p>
          <a:p>
            <a:pPr marL="0" lvl="0" indent="0" algn="l">
              <a:lnSpc>
                <a:spcPts val="8582"/>
              </a:lnSpc>
              <a:spcBef>
                <a:spcPct val="0"/>
              </a:spcBef>
            </a:pPr>
            <a:r>
              <a:rPr lang="en-US" sz="61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 - SBĚRNÝ DVŮR A KOMPOSTÁRNA  V ZÁMĚLI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80" y="4173187"/>
            <a:ext cx="16060322" cy="7896456"/>
          </a:xfrm>
          <a:custGeom>
            <a:avLst/>
            <a:gdLst/>
            <a:ahLst/>
            <a:cxnLst/>
            <a:rect l="l" t="t" r="r" b="b"/>
            <a:pathLst>
              <a:path w="16060322" h="7896456">
                <a:moveTo>
                  <a:pt x="0" y="0"/>
                </a:moveTo>
                <a:lnTo>
                  <a:pt x="16060323" y="0"/>
                </a:lnTo>
                <a:lnTo>
                  <a:pt x="16060323" y="7896457"/>
                </a:lnTo>
                <a:lnTo>
                  <a:pt x="0" y="7896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6365" y="7639497"/>
            <a:ext cx="1731088" cy="2600696"/>
          </a:xfrm>
          <a:custGeom>
            <a:avLst/>
            <a:gdLst/>
            <a:ahLst/>
            <a:cxnLst/>
            <a:rect l="l" t="t" r="r" b="b"/>
            <a:pathLst>
              <a:path w="1731088" h="2600696">
                <a:moveTo>
                  <a:pt x="0" y="0"/>
                </a:moveTo>
                <a:lnTo>
                  <a:pt x="1731088" y="0"/>
                </a:lnTo>
                <a:lnTo>
                  <a:pt x="1731088" y="2600696"/>
                </a:lnTo>
                <a:lnTo>
                  <a:pt x="0" y="2600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6365" cy="15240"/>
          </a:xfrm>
          <a:custGeom>
            <a:avLst/>
            <a:gdLst/>
            <a:ahLst/>
            <a:cxnLst/>
            <a:rect l="l" t="t" r="r" b="b"/>
            <a:pathLst>
              <a:path w="16365" h="15240">
                <a:moveTo>
                  <a:pt x="0" y="0"/>
                </a:moveTo>
                <a:lnTo>
                  <a:pt x="16365" y="0"/>
                </a:lnTo>
                <a:lnTo>
                  <a:pt x="1636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527232" y="1906291"/>
            <a:ext cx="8270346" cy="8270346"/>
          </a:xfrm>
          <a:custGeom>
            <a:avLst/>
            <a:gdLst/>
            <a:ahLst/>
            <a:cxnLst/>
            <a:rect l="l" t="t" r="r" b="b"/>
            <a:pathLst>
              <a:path w="8270346" h="8270346">
                <a:moveTo>
                  <a:pt x="0" y="0"/>
                </a:moveTo>
                <a:lnTo>
                  <a:pt x="8270346" y="0"/>
                </a:lnTo>
                <a:lnTo>
                  <a:pt x="8270346" y="8270346"/>
                </a:lnTo>
                <a:lnTo>
                  <a:pt x="0" y="8270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432770" y="529106"/>
            <a:ext cx="14529070" cy="137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42"/>
              </a:lnSpc>
              <a:spcBef>
                <a:spcPct val="0"/>
              </a:spcBef>
            </a:pPr>
            <a:r>
              <a:rPr lang="en-US" sz="8030">
                <a:solidFill>
                  <a:srgbClr val="8BBA3B"/>
                </a:solidFill>
                <a:latin typeface="Special Elite"/>
                <a:ea typeface="Special Elite"/>
                <a:cs typeface="Special Elite"/>
                <a:sym typeface="Special Elite"/>
              </a:rPr>
              <a:t>FTV ELEKTRÁRNY V ZÁMĚLI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8016" y="3944531"/>
            <a:ext cx="8825984" cy="224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4"/>
              </a:lnSpc>
              <a:spcBef>
                <a:spcPct val="0"/>
              </a:spcBef>
            </a:pPr>
            <a:endParaRPr/>
          </a:p>
          <a:p>
            <a:pPr marL="819664" lvl="1" indent="-409832" algn="l">
              <a:lnSpc>
                <a:spcPts val="6074"/>
              </a:lnSpc>
              <a:spcBef>
                <a:spcPct val="0"/>
              </a:spcBef>
              <a:buAutoNum type="arabicPeriod"/>
            </a:pPr>
            <a:r>
              <a:rPr lang="en-US" sz="3796" u="none" strike="noStrike">
                <a:solidFill>
                  <a:srgbClr val="3D3D3D"/>
                </a:solidFill>
                <a:latin typeface="Special Elite"/>
                <a:ea typeface="Special Elite"/>
                <a:cs typeface="Special Elite"/>
                <a:sym typeface="Special Elite"/>
              </a:rPr>
              <a:t> 10 kW na budově obecního úřadu</a:t>
            </a:r>
          </a:p>
          <a:p>
            <a:pPr algn="l">
              <a:lnSpc>
                <a:spcPts val="6074"/>
              </a:lnSpc>
              <a:spcBef>
                <a:spcPct val="0"/>
              </a:spcBef>
            </a:pPr>
            <a:endParaRPr lang="en-US" sz="3796" u="none" strike="noStrike">
              <a:solidFill>
                <a:srgbClr val="3D3D3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000"/>
    </mc:Choice>
    <mc:Fallback>
      <p:transition advClick="0" advTm="1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420</Words>
  <Application>Microsoft Office PowerPoint</Application>
  <PresentationFormat>Vlastní</PresentationFormat>
  <Paragraphs>63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Calibri</vt:lpstr>
      <vt:lpstr>Arial</vt:lpstr>
      <vt:lpstr>Special Elite</vt:lpstr>
      <vt:lpstr>Nunito Semi-Bold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FTV prezentace</dc:title>
  <dc:creator>Pavel Rejchrt</dc:creator>
  <cp:lastModifiedBy>Rejchrt Pavel</cp:lastModifiedBy>
  <cp:revision>5</cp:revision>
  <dcterms:created xsi:type="dcterms:W3CDTF">2006-08-16T00:00:00Z</dcterms:created>
  <dcterms:modified xsi:type="dcterms:W3CDTF">2026-05-04T07:47:26Z</dcterms:modified>
  <dc:identifier>DAHGzhghzdE</dc:identifier>
</cp:coreProperties>
</file>